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2" autoAdjust="0"/>
    <p:restoredTop sz="94660"/>
  </p:normalViewPr>
  <p:slideViewPr>
    <p:cSldViewPr snapToGrid="0">
      <p:cViewPr varScale="1">
        <p:scale>
          <a:sx n="45" d="100"/>
          <a:sy n="45" d="100"/>
        </p:scale>
        <p:origin x="73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E98E969-4F5E-4F68-82F7-BE7E0F4A8AF3}" type="datetimeFigureOut">
              <a:rPr kumimoji="1" lang="ja-JP" altLang="en-US" smtClean="0"/>
              <a:t>2016/8/1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196844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E98E969-4F5E-4F68-82F7-BE7E0F4A8AF3}" type="datetimeFigureOut">
              <a:rPr kumimoji="1" lang="ja-JP" altLang="en-US" smtClean="0"/>
              <a:t>2016/8/1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57174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E98E969-4F5E-4F68-82F7-BE7E0F4A8AF3}" type="datetimeFigureOut">
              <a:rPr kumimoji="1" lang="ja-JP" altLang="en-US" smtClean="0"/>
              <a:t>2016/8/1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305314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E98E969-4F5E-4F68-82F7-BE7E0F4A8AF3}" type="datetimeFigureOut">
              <a:rPr kumimoji="1" lang="ja-JP" altLang="en-US" smtClean="0"/>
              <a:t>2016/8/1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426781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E98E969-4F5E-4F68-82F7-BE7E0F4A8AF3}" type="datetimeFigureOut">
              <a:rPr kumimoji="1" lang="ja-JP" altLang="en-US" smtClean="0"/>
              <a:t>2016/8/1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3529748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E98E969-4F5E-4F68-82F7-BE7E0F4A8AF3}" type="datetimeFigureOut">
              <a:rPr kumimoji="1" lang="ja-JP" altLang="en-US" smtClean="0"/>
              <a:t>2016/8/1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8740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E98E969-4F5E-4F68-82F7-BE7E0F4A8AF3}" type="datetimeFigureOut">
              <a:rPr kumimoji="1" lang="ja-JP" altLang="en-US" smtClean="0"/>
              <a:t>2016/8/1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2904664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E98E969-4F5E-4F68-82F7-BE7E0F4A8AF3}" type="datetimeFigureOut">
              <a:rPr kumimoji="1" lang="ja-JP" altLang="en-US" smtClean="0"/>
              <a:t>2016/8/1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2126681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E98E969-4F5E-4F68-82F7-BE7E0F4A8AF3}" type="datetimeFigureOut">
              <a:rPr kumimoji="1" lang="ja-JP" altLang="en-US" smtClean="0"/>
              <a:t>2016/8/1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2457281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E98E969-4F5E-4F68-82F7-BE7E0F4A8AF3}" type="datetimeFigureOut">
              <a:rPr kumimoji="1" lang="ja-JP" altLang="en-US" smtClean="0"/>
              <a:t>2016/8/1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2119554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E98E969-4F5E-4F68-82F7-BE7E0F4A8AF3}" type="datetimeFigureOut">
              <a:rPr kumimoji="1" lang="ja-JP" altLang="en-US" smtClean="0"/>
              <a:t>2016/8/1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354697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8E969-4F5E-4F68-82F7-BE7E0F4A8AF3}" type="datetimeFigureOut">
              <a:rPr kumimoji="1" lang="ja-JP" altLang="en-US" smtClean="0"/>
              <a:t>2016/8/1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927443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yshk.takahashi@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en-US" altLang="ja-JP" sz="4800" dirty="0">
                <a:latin typeface="AR P丸ゴシック体E" panose="020F0900000000000000" pitchFamily="50" charset="-128"/>
                <a:ea typeface="AR P丸ゴシック体E" panose="020F0900000000000000" pitchFamily="50" charset="-128"/>
              </a:rPr>
              <a:t>JCHO</a:t>
            </a:r>
            <a:r>
              <a:rPr kumimoji="1" lang="ja-JP" altLang="en-US" sz="4800" dirty="0">
                <a:latin typeface="AR P丸ゴシック体E" panose="020F0900000000000000" pitchFamily="50" charset="-128"/>
                <a:ea typeface="AR P丸ゴシック体E" panose="020F0900000000000000" pitchFamily="50" charset="-128"/>
              </a:rPr>
              <a:t>九州病院</a:t>
            </a:r>
            <a:br>
              <a:rPr kumimoji="1" lang="en-US" altLang="ja-JP" sz="4800" dirty="0">
                <a:latin typeface="AR P丸ゴシック体E" panose="020F0900000000000000" pitchFamily="50" charset="-128"/>
                <a:ea typeface="AR P丸ゴシック体E" panose="020F0900000000000000" pitchFamily="50" charset="-128"/>
              </a:rPr>
            </a:br>
            <a:r>
              <a:rPr kumimoji="1" lang="ja-JP" altLang="en-US" sz="4800" dirty="0">
                <a:latin typeface="AR P丸ゴシック体E" panose="020F0900000000000000" pitchFamily="50" charset="-128"/>
                <a:ea typeface="AR P丸ゴシック体E" panose="020F0900000000000000" pitchFamily="50" charset="-128"/>
              </a:rPr>
              <a:t>小児科専攻医コース</a:t>
            </a:r>
          </a:p>
        </p:txBody>
      </p:sp>
      <p:sp>
        <p:nvSpPr>
          <p:cNvPr id="3" name="サブタイトル 2"/>
          <p:cNvSpPr>
            <a:spLocks noGrp="1"/>
          </p:cNvSpPr>
          <p:nvPr>
            <p:ph type="subTitle" idx="1"/>
          </p:nvPr>
        </p:nvSpPr>
        <p:spPr>
          <a:xfrm>
            <a:off x="1524000" y="3602037"/>
            <a:ext cx="9144000" cy="2931285"/>
          </a:xfrm>
        </p:spPr>
        <p:txBody>
          <a:bodyPr>
            <a:normAutofit fontScale="85000" lnSpcReduction="10000"/>
          </a:bodyPr>
          <a:lstStyle/>
          <a:p>
            <a:r>
              <a:rPr kumimoji="1" lang="ja-JP" altLang="en-US" sz="4000" dirty="0"/>
              <a:t>募集人員　</a:t>
            </a:r>
            <a:r>
              <a:rPr kumimoji="1" lang="en-US" altLang="ja-JP" sz="4000" dirty="0"/>
              <a:t>5</a:t>
            </a:r>
            <a:r>
              <a:rPr kumimoji="1" lang="ja-JP" altLang="en-US" sz="4000" dirty="0"/>
              <a:t>名</a:t>
            </a:r>
            <a:endParaRPr kumimoji="1" lang="en-US" altLang="ja-JP" sz="4000" dirty="0"/>
          </a:p>
          <a:p>
            <a:pPr algn="l"/>
            <a:r>
              <a:rPr lang="ja-JP" altLang="en-US" sz="4000" dirty="0"/>
              <a:t>　募集期間（一次） 　</a:t>
            </a:r>
            <a:r>
              <a:rPr lang="en-US" altLang="ja-JP" sz="4000" dirty="0"/>
              <a:t>2016</a:t>
            </a:r>
            <a:r>
              <a:rPr lang="ja-JP" altLang="en-US" sz="4000" dirty="0"/>
              <a:t>年</a:t>
            </a:r>
            <a:r>
              <a:rPr lang="en-US" altLang="ja-JP" sz="4000" dirty="0"/>
              <a:t>8</a:t>
            </a:r>
            <a:r>
              <a:rPr lang="ja-JP" altLang="en-US" sz="4000" dirty="0"/>
              <a:t>月</a:t>
            </a:r>
            <a:r>
              <a:rPr lang="en-US" altLang="ja-JP" sz="4000" dirty="0"/>
              <a:t>1</a:t>
            </a:r>
            <a:r>
              <a:rPr lang="ja-JP" altLang="en-US" sz="4000" dirty="0"/>
              <a:t>日～</a:t>
            </a:r>
            <a:r>
              <a:rPr lang="en-US" altLang="ja-JP" sz="4000" dirty="0"/>
              <a:t>9</a:t>
            </a:r>
            <a:r>
              <a:rPr lang="ja-JP" altLang="en-US" sz="4000" dirty="0"/>
              <a:t>月</a:t>
            </a:r>
            <a:r>
              <a:rPr lang="en-US" altLang="ja-JP" sz="4000" dirty="0"/>
              <a:t>30</a:t>
            </a:r>
            <a:r>
              <a:rPr lang="ja-JP" altLang="en-US" sz="4000" dirty="0"/>
              <a:t>日</a:t>
            </a:r>
            <a:endParaRPr lang="en-US" altLang="ja-JP" sz="4000" dirty="0"/>
          </a:p>
          <a:p>
            <a:pPr algn="l"/>
            <a:r>
              <a:rPr lang="ja-JP" altLang="en-US" sz="4000" dirty="0"/>
              <a:t>　採用面接（一次）</a:t>
            </a:r>
            <a:r>
              <a:rPr lang="en-US" altLang="ja-JP" sz="4000" dirty="0"/>
              <a:t>2016</a:t>
            </a:r>
            <a:r>
              <a:rPr lang="ja-JP" altLang="en-US" sz="4000" dirty="0"/>
              <a:t>年</a:t>
            </a:r>
            <a:r>
              <a:rPr lang="en-US" altLang="ja-JP" sz="4000" dirty="0"/>
              <a:t>10</a:t>
            </a:r>
            <a:r>
              <a:rPr lang="ja-JP" altLang="en-US" sz="4000" dirty="0"/>
              <a:t>月</a:t>
            </a:r>
            <a:r>
              <a:rPr lang="en-US" altLang="ja-JP" sz="4000" dirty="0"/>
              <a:t>1</a:t>
            </a:r>
            <a:r>
              <a:rPr lang="ja-JP" altLang="en-US" sz="4000" dirty="0"/>
              <a:t>日～</a:t>
            </a:r>
            <a:r>
              <a:rPr lang="en-US" altLang="ja-JP" sz="4000" dirty="0"/>
              <a:t>10</a:t>
            </a:r>
            <a:r>
              <a:rPr lang="ja-JP" altLang="en-US" sz="4000" dirty="0"/>
              <a:t>月</a:t>
            </a:r>
            <a:r>
              <a:rPr lang="en-US" altLang="ja-JP" sz="4000" dirty="0"/>
              <a:t>30</a:t>
            </a:r>
            <a:r>
              <a:rPr lang="ja-JP" altLang="en-US" sz="4000" dirty="0"/>
              <a:t>日</a:t>
            </a:r>
            <a:endParaRPr lang="en-US" altLang="ja-JP" sz="4000" dirty="0"/>
          </a:p>
          <a:p>
            <a:pPr algn="l"/>
            <a:r>
              <a:rPr lang="ja-JP" altLang="en-US" sz="2800" dirty="0"/>
              <a:t>　　　　研修内容の詳細、応募についての問い合わせは、</a:t>
            </a:r>
            <a:endParaRPr lang="en-US" altLang="ja-JP" sz="2800" dirty="0"/>
          </a:p>
          <a:p>
            <a:pPr algn="l"/>
            <a:r>
              <a:rPr lang="ja-JP" altLang="en-US" sz="2800" dirty="0"/>
              <a:t>　　　　</a:t>
            </a:r>
            <a:r>
              <a:rPr lang="en-US" altLang="ja-JP" sz="2800" dirty="0"/>
              <a:t>JCHO </a:t>
            </a:r>
            <a:r>
              <a:rPr lang="ja-JP" altLang="en-US" sz="2800" dirty="0"/>
              <a:t>九州病院小児科　高橋 保彦</a:t>
            </a:r>
            <a:r>
              <a:rPr lang="ja-JP" altLang="en-US" dirty="0"/>
              <a:t>　</a:t>
            </a:r>
            <a:r>
              <a:rPr lang="en-US" altLang="ja-JP" sz="2800" dirty="0">
                <a:hlinkClick r:id="rId2"/>
              </a:rPr>
              <a:t>yshk.takahashi@gmail.com</a:t>
            </a:r>
            <a:r>
              <a:rPr lang="ja-JP" altLang="en-US" dirty="0"/>
              <a:t>　</a:t>
            </a:r>
            <a:endParaRPr lang="en-US" altLang="ja-JP" dirty="0"/>
          </a:p>
          <a:p>
            <a:pPr algn="l"/>
            <a:r>
              <a:rPr lang="ja-JP" altLang="en-US" dirty="0"/>
              <a:t>　　　　　</a:t>
            </a:r>
            <a:r>
              <a:rPr lang="ja-JP" altLang="en-US" sz="2800" dirty="0"/>
              <a:t>まで</a:t>
            </a:r>
            <a:endParaRPr kumimoji="1" lang="ja-JP" altLang="en-US" sz="2800" dirty="0"/>
          </a:p>
        </p:txBody>
      </p:sp>
    </p:spTree>
    <p:extLst>
      <p:ext uri="{BB962C8B-B14F-4D97-AF65-F5344CB8AC3E}">
        <p14:creationId xmlns:p14="http://schemas.microsoft.com/office/powerpoint/2010/main" val="1868997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325563"/>
          </a:xfrm>
        </p:spPr>
        <p:txBody>
          <a:bodyPr/>
          <a:lstStyle/>
          <a:p>
            <a:r>
              <a:rPr lang="en-US" altLang="ja-JP" dirty="0">
                <a:latin typeface="HG丸ｺﾞｼｯｸM-PRO" panose="020F0600000000000000" pitchFamily="50" charset="-128"/>
                <a:ea typeface="HG丸ｺﾞｼｯｸM-PRO" panose="020F0600000000000000" pitchFamily="50" charset="-128"/>
              </a:rPr>
              <a:t>JCHO</a:t>
            </a:r>
            <a:r>
              <a:rPr lang="ja-JP" altLang="ja-JP" dirty="0">
                <a:latin typeface="HG丸ｺﾞｼｯｸM-PRO" panose="020F0600000000000000" pitchFamily="50" charset="-128"/>
                <a:ea typeface="HG丸ｺﾞｼｯｸM-PRO" panose="020F0600000000000000" pitchFamily="50" charset="-128"/>
              </a:rPr>
              <a:t>九州病院小児科</a:t>
            </a:r>
            <a:r>
              <a:rPr lang="ja-JP" altLang="en-US" dirty="0">
                <a:latin typeface="HG丸ｺﾞｼｯｸM-PRO" panose="020F0600000000000000" pitchFamily="50" charset="-128"/>
                <a:ea typeface="HG丸ｺﾞｼｯｸM-PRO" panose="020F0600000000000000" pitchFamily="50" charset="-128"/>
              </a:rPr>
              <a:t>の特徴</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p:txBody>
          <a:bodyPr>
            <a:normAutofit lnSpcReduction="10000"/>
          </a:bodyPr>
          <a:lstStyle/>
          <a:p>
            <a:r>
              <a:rPr lang="ja-JP" altLang="en-US" dirty="0">
                <a:latin typeface="HG丸ｺﾞｼｯｸM-PRO" panose="020F0600000000000000" pitchFamily="50" charset="-128"/>
                <a:ea typeface="HG丸ｺﾞｼｯｸM-PRO" panose="020F0600000000000000" pitchFamily="50" charset="-128"/>
              </a:rPr>
              <a:t>当</a:t>
            </a:r>
            <a:r>
              <a:rPr lang="ja-JP" altLang="ja-JP" dirty="0">
                <a:latin typeface="HG丸ｺﾞｼｯｸM-PRO" panose="020F0600000000000000" pitchFamily="50" charset="-128"/>
                <a:ea typeface="HG丸ｺﾞｼｯｸM-PRO" panose="020F0600000000000000" pitchFamily="50" charset="-128"/>
              </a:rPr>
              <a:t>院小児科は、（</a:t>
            </a:r>
            <a:r>
              <a:rPr lang="en-US" altLang="ja-JP" dirty="0">
                <a:latin typeface="HG丸ｺﾞｼｯｸM-PRO" panose="020F0600000000000000" pitchFamily="50" charset="-128"/>
                <a:ea typeface="HG丸ｺﾞｼｯｸM-PRO" panose="020F0600000000000000" pitchFamily="50" charset="-128"/>
              </a:rPr>
              <a:t>1</a:t>
            </a:r>
            <a:r>
              <a:rPr lang="ja-JP" altLang="ja-JP" dirty="0">
                <a:latin typeface="HG丸ｺﾞｼｯｸM-PRO" panose="020F0600000000000000" pitchFamily="50" charset="-128"/>
                <a:ea typeface="HG丸ｺﾞｼｯｸM-PRO" panose="020F0600000000000000" pitchFamily="50" charset="-128"/>
              </a:rPr>
              <a:t>）総合小児科　（</a:t>
            </a:r>
            <a:r>
              <a:rPr lang="en-US" altLang="ja-JP" dirty="0">
                <a:latin typeface="HG丸ｺﾞｼｯｸM-PRO" panose="020F0600000000000000" pitchFamily="50" charset="-128"/>
                <a:ea typeface="HG丸ｺﾞｼｯｸM-PRO" panose="020F0600000000000000" pitchFamily="50" charset="-128"/>
              </a:rPr>
              <a:t>2</a:t>
            </a:r>
            <a:r>
              <a:rPr lang="ja-JP" altLang="ja-JP" dirty="0">
                <a:latin typeface="HG丸ｺﾞｼｯｸM-PRO" panose="020F0600000000000000" pitchFamily="50" charset="-128"/>
                <a:ea typeface="HG丸ｺﾞｼｯｸM-PRO" panose="020F0600000000000000" pitchFamily="50" charset="-128"/>
              </a:rPr>
              <a:t>）小児循環器科　（</a:t>
            </a:r>
            <a:r>
              <a:rPr lang="en-US" altLang="ja-JP" dirty="0">
                <a:latin typeface="HG丸ｺﾞｼｯｸM-PRO" panose="020F0600000000000000" pitchFamily="50" charset="-128"/>
                <a:ea typeface="HG丸ｺﾞｼｯｸM-PRO" panose="020F0600000000000000" pitchFamily="50" charset="-128"/>
              </a:rPr>
              <a:t>3</a:t>
            </a:r>
            <a:r>
              <a:rPr lang="ja-JP" altLang="ja-JP" dirty="0">
                <a:latin typeface="HG丸ｺﾞｼｯｸM-PRO" panose="020F0600000000000000" pitchFamily="50" charset="-128"/>
                <a:ea typeface="HG丸ｺﾞｼｯｸM-PRO" panose="020F0600000000000000" pitchFamily="50" charset="-128"/>
              </a:rPr>
              <a:t>）新生児科</a:t>
            </a:r>
            <a:r>
              <a:rPr lang="ja-JP" altLang="en-US" dirty="0">
                <a:latin typeface="HG丸ｺﾞｼｯｸM-PRO" panose="020F0600000000000000" pitchFamily="50" charset="-128"/>
                <a:ea typeface="HG丸ｺﾞｼｯｸM-PRO" panose="020F0600000000000000" pitchFamily="50" charset="-128"/>
              </a:rPr>
              <a:t>（</a:t>
            </a:r>
            <a:r>
              <a:rPr lang="en-US" altLang="ja-JP" dirty="0">
                <a:latin typeface="HG丸ｺﾞｼｯｸM-PRO" panose="020F0600000000000000" pitchFamily="50" charset="-128"/>
                <a:ea typeface="HG丸ｺﾞｼｯｸM-PRO" panose="020F0600000000000000" pitchFamily="50" charset="-128"/>
              </a:rPr>
              <a:t>NICU)</a:t>
            </a:r>
            <a:r>
              <a:rPr lang="ja-JP" altLang="ja-JP" dirty="0">
                <a:latin typeface="HG丸ｺﾞｼｯｸM-PRO" panose="020F0600000000000000" pitchFamily="50" charset="-128"/>
                <a:ea typeface="HG丸ｺﾞｼｯｸM-PRO" panose="020F0600000000000000" pitchFamily="50" charset="-128"/>
              </a:rPr>
              <a:t>の</a:t>
            </a:r>
            <a:r>
              <a:rPr lang="en-US" altLang="ja-JP" dirty="0">
                <a:latin typeface="HG丸ｺﾞｼｯｸM-PRO" panose="020F0600000000000000" pitchFamily="50" charset="-128"/>
                <a:ea typeface="HG丸ｺﾞｼｯｸM-PRO" panose="020F0600000000000000" pitchFamily="50" charset="-128"/>
              </a:rPr>
              <a:t>3</a:t>
            </a:r>
            <a:r>
              <a:rPr lang="ja-JP" altLang="ja-JP" dirty="0">
                <a:latin typeface="HG丸ｺﾞｼｯｸM-PRO" panose="020F0600000000000000" pitchFamily="50" charset="-128"/>
                <a:ea typeface="HG丸ｺﾞｼｯｸM-PRO" panose="020F0600000000000000" pitchFamily="50" charset="-128"/>
              </a:rPr>
              <a:t>部門から構成されています。</a:t>
            </a:r>
            <a:endParaRPr lang="en-US" altLang="ja-JP" dirty="0">
              <a:latin typeface="HG丸ｺﾞｼｯｸM-PRO" panose="020F0600000000000000" pitchFamily="50" charset="-128"/>
              <a:ea typeface="HG丸ｺﾞｼｯｸM-PRO" panose="020F0600000000000000" pitchFamily="50" charset="-128"/>
            </a:endParaRPr>
          </a:p>
          <a:p>
            <a:r>
              <a:rPr lang="ja-JP" altLang="ja-JP" dirty="0">
                <a:latin typeface="HG丸ｺﾞｼｯｸM-PRO" panose="020F0600000000000000" pitchFamily="50" charset="-128"/>
                <a:ea typeface="HG丸ｺﾞｼｯｸM-PRO" panose="020F0600000000000000" pitchFamily="50" charset="-128"/>
              </a:rPr>
              <a:t>それぞれが高度な専門医療を外来や入院診療において展開してい</a:t>
            </a:r>
            <a:r>
              <a:rPr lang="ja-JP" altLang="en-US" dirty="0">
                <a:latin typeface="HG丸ｺﾞｼｯｸM-PRO" panose="020F0600000000000000" pitchFamily="50" charset="-128"/>
                <a:ea typeface="HG丸ｺﾞｼｯｸM-PRO" panose="020F0600000000000000" pitchFamily="50" charset="-128"/>
              </a:rPr>
              <a:t>ます。</a:t>
            </a:r>
            <a:endParaRPr lang="en-US" altLang="ja-JP" dirty="0">
              <a:latin typeface="HG丸ｺﾞｼｯｸM-PRO" panose="020F0600000000000000" pitchFamily="50" charset="-128"/>
              <a:ea typeface="HG丸ｺﾞｼｯｸM-PRO" panose="020F0600000000000000" pitchFamily="50" charset="-128"/>
            </a:endParaRPr>
          </a:p>
          <a:p>
            <a:r>
              <a:rPr lang="ja-JP" altLang="ja-JP" dirty="0">
                <a:latin typeface="HG丸ｺﾞｼｯｸM-PRO" panose="020F0600000000000000" pitchFamily="50" charset="-128"/>
                <a:ea typeface="HG丸ｺﾞｼｯｸM-PRO" panose="020F0600000000000000" pitchFamily="50" charset="-128"/>
              </a:rPr>
              <a:t>小児救急医療の現場では全員がそれぞれの専門性を活かしつつ研修医とともに協力し合って、プライマリー疾患から集中治療を要する</a:t>
            </a:r>
            <a:r>
              <a:rPr lang="ja-JP" altLang="en-US" dirty="0">
                <a:latin typeface="HG丸ｺﾞｼｯｸM-PRO" panose="020F0600000000000000" pitchFamily="50" charset="-128"/>
                <a:ea typeface="HG丸ｺﾞｼｯｸM-PRO" panose="020F0600000000000000" pitchFamily="50" charset="-128"/>
              </a:rPr>
              <a:t>危急疾患</a:t>
            </a:r>
            <a:r>
              <a:rPr lang="ja-JP" altLang="ja-JP" dirty="0">
                <a:latin typeface="HG丸ｺﾞｼｯｸM-PRO" panose="020F0600000000000000" pitchFamily="50" charset="-128"/>
                <a:ea typeface="HG丸ｺﾞｼｯｸM-PRO" panose="020F0600000000000000" pitchFamily="50" charset="-128"/>
              </a:rPr>
              <a:t>まで小児救急医療の様々な</a:t>
            </a:r>
            <a:r>
              <a:rPr lang="ja-JP" altLang="en-US" dirty="0">
                <a:latin typeface="HG丸ｺﾞｼｯｸM-PRO" panose="020F0600000000000000" pitchFamily="50" charset="-128"/>
                <a:ea typeface="HG丸ｺﾞｼｯｸM-PRO" panose="020F0600000000000000" pitchFamily="50" charset="-128"/>
              </a:rPr>
              <a:t>分野</a:t>
            </a:r>
            <a:r>
              <a:rPr lang="ja-JP" altLang="ja-JP" dirty="0">
                <a:latin typeface="HG丸ｺﾞｼｯｸM-PRO" panose="020F0600000000000000" pitchFamily="50" charset="-128"/>
                <a:ea typeface="HG丸ｺﾞｼｯｸM-PRO" panose="020F0600000000000000" pitchFamily="50" charset="-128"/>
              </a:rPr>
              <a:t>に対応しています。</a:t>
            </a:r>
          </a:p>
          <a:p>
            <a:r>
              <a:rPr lang="ja-JP" altLang="ja-JP" dirty="0">
                <a:latin typeface="HG丸ｺﾞｼｯｸM-PRO" panose="020F0600000000000000" pitchFamily="50" charset="-128"/>
                <a:ea typeface="HG丸ｺﾞｼｯｸM-PRO" panose="020F0600000000000000" pitchFamily="50" charset="-128"/>
              </a:rPr>
              <a:t>さらに急性期医療のみならず、不幸にして完全回復は望めない子ども達に対する慢性期の医療的なケアー</a:t>
            </a:r>
            <a:r>
              <a:rPr lang="ja-JP" altLang="en-US" dirty="0">
                <a:latin typeface="HG丸ｺﾞｼｯｸM-PRO" panose="020F0600000000000000" pitchFamily="50" charset="-128"/>
                <a:ea typeface="HG丸ｺﾞｼｯｸM-PRO" panose="020F0600000000000000" pitchFamily="50" charset="-128"/>
              </a:rPr>
              <a:t>、小児在宅医療</a:t>
            </a:r>
            <a:r>
              <a:rPr lang="ja-JP" altLang="ja-JP" dirty="0">
                <a:latin typeface="HG丸ｺﾞｼｯｸM-PRO" panose="020F0600000000000000" pitchFamily="50" charset="-128"/>
                <a:ea typeface="HG丸ｺﾞｼｯｸM-PRO" panose="020F0600000000000000" pitchFamily="50" charset="-128"/>
              </a:rPr>
              <a:t>に</a:t>
            </a:r>
            <a:r>
              <a:rPr lang="ja-JP" altLang="en-US" dirty="0">
                <a:latin typeface="HG丸ｺﾞｼｯｸM-PRO" panose="020F0600000000000000" pitchFamily="50" charset="-128"/>
                <a:ea typeface="HG丸ｺﾞｼｯｸM-PRO" panose="020F0600000000000000" pitchFamily="50" charset="-128"/>
              </a:rPr>
              <a:t>ついても先進的な</a:t>
            </a:r>
            <a:r>
              <a:rPr lang="ja-JP" altLang="ja-JP" dirty="0">
                <a:latin typeface="HG丸ｺﾞｼｯｸM-PRO" panose="020F0600000000000000" pitchFamily="50" charset="-128"/>
                <a:ea typeface="HG丸ｺﾞｼｯｸM-PRO" panose="020F0600000000000000" pitchFamily="50" charset="-128"/>
              </a:rPr>
              <a:t>取り組み</a:t>
            </a:r>
            <a:r>
              <a:rPr lang="ja-JP" altLang="en-US" dirty="0">
                <a:latin typeface="HG丸ｺﾞｼｯｸM-PRO" panose="020F0600000000000000" pitchFamily="50" charset="-128"/>
                <a:ea typeface="HG丸ｺﾞｼｯｸM-PRO" panose="020F0600000000000000" pitchFamily="50" charset="-128"/>
              </a:rPr>
              <a:t>で実績をあげています。</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42896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611" y="365125"/>
            <a:ext cx="10881189" cy="1325563"/>
          </a:xfrm>
        </p:spPr>
        <p:txBody>
          <a:bodyPr/>
          <a:lstStyle/>
          <a:p>
            <a:r>
              <a:rPr lang="en-US" altLang="ja-JP" dirty="0">
                <a:latin typeface="HG丸ｺﾞｼｯｸM-PRO" panose="020F0600000000000000" pitchFamily="50" charset="-128"/>
                <a:ea typeface="HG丸ｺﾞｼｯｸM-PRO" panose="020F0600000000000000" pitchFamily="50" charset="-128"/>
              </a:rPr>
              <a:t>JCHO</a:t>
            </a:r>
            <a:r>
              <a:rPr lang="ja-JP" altLang="en-US" dirty="0">
                <a:latin typeface="HG丸ｺﾞｼｯｸM-PRO" panose="020F0600000000000000" pitchFamily="50" charset="-128"/>
                <a:ea typeface="HG丸ｺﾞｼｯｸM-PRO" panose="020F0600000000000000" pitchFamily="50" charset="-128"/>
              </a:rPr>
              <a:t>九州病院小児科専攻医コースの特徴</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p:txBody>
          <a:bodyPr>
            <a:normAutofit/>
          </a:bodyPr>
          <a:lstStyle/>
          <a:p>
            <a:r>
              <a:rPr lang="ja-JP" altLang="en-US" sz="2600" dirty="0">
                <a:latin typeface="HG丸ｺﾞｼｯｸM-PRO" panose="020F0600000000000000" pitchFamily="50" charset="-128"/>
                <a:ea typeface="HG丸ｺﾞｼｯｸM-PRO" panose="020F0600000000000000" pitchFamily="50" charset="-128"/>
              </a:rPr>
              <a:t>当プログラムは</a:t>
            </a:r>
            <a:r>
              <a:rPr lang="en-US" altLang="ja-JP" sz="2600" dirty="0">
                <a:latin typeface="HG丸ｺﾞｼｯｸM-PRO" panose="020F0600000000000000" pitchFamily="50" charset="-128"/>
                <a:ea typeface="HG丸ｺﾞｼｯｸM-PRO" panose="020F0600000000000000" pitchFamily="50" charset="-128"/>
              </a:rPr>
              <a:t>JCHO</a:t>
            </a:r>
            <a:r>
              <a:rPr lang="ja-JP" altLang="en-US" sz="2600" dirty="0">
                <a:latin typeface="HG丸ｺﾞｼｯｸM-PRO" panose="020F0600000000000000" pitchFamily="50" charset="-128"/>
                <a:ea typeface="HG丸ｺﾞｼｯｸM-PRO" panose="020F0600000000000000" pitchFamily="50" charset="-128"/>
              </a:rPr>
              <a:t>九州病院小児科を基幹施設とします。</a:t>
            </a:r>
            <a:endParaRPr lang="en-US" altLang="ja-JP" sz="2600" dirty="0">
              <a:latin typeface="HG丸ｺﾞｼｯｸM-PRO" panose="020F0600000000000000" pitchFamily="50" charset="-128"/>
              <a:ea typeface="HG丸ｺﾞｼｯｸM-PRO" panose="020F0600000000000000" pitchFamily="50" charset="-128"/>
            </a:endParaRPr>
          </a:p>
          <a:p>
            <a:r>
              <a:rPr lang="ja-JP" altLang="en-US" sz="2600" dirty="0">
                <a:latin typeface="HG丸ｺﾞｼｯｸM-PRO" panose="020F0600000000000000" pitchFamily="50" charset="-128"/>
                <a:ea typeface="HG丸ｺﾞｼｯｸM-PRO" panose="020F0600000000000000" pitchFamily="50" charset="-128"/>
              </a:rPr>
              <a:t>３年間の研修期間のうち１</a:t>
            </a:r>
            <a:r>
              <a:rPr lang="en-US" altLang="ja-JP" sz="2600" dirty="0">
                <a:latin typeface="HG丸ｺﾞｼｯｸM-PRO" panose="020F0600000000000000" pitchFamily="50" charset="-128"/>
                <a:ea typeface="HG丸ｺﾞｼｯｸM-PRO" panose="020F0600000000000000" pitchFamily="50" charset="-128"/>
              </a:rPr>
              <a:t>-2</a:t>
            </a:r>
            <a:r>
              <a:rPr lang="ja-JP" altLang="en-US" sz="2600" dirty="0">
                <a:latin typeface="HG丸ｺﾞｼｯｸM-PRO" panose="020F0600000000000000" pitchFamily="50" charset="-128"/>
                <a:ea typeface="HG丸ｺﾞｼｯｸM-PRO" panose="020F0600000000000000" pitchFamily="50" charset="-128"/>
              </a:rPr>
              <a:t>年間は基幹施設である「</a:t>
            </a:r>
            <a:r>
              <a:rPr lang="en-US" altLang="ja-JP" sz="2600" b="1" dirty="0">
                <a:latin typeface="HG丸ｺﾞｼｯｸM-PRO" panose="020F0600000000000000" pitchFamily="50" charset="-128"/>
                <a:ea typeface="HG丸ｺﾞｼｯｸM-PRO" panose="020F0600000000000000" pitchFamily="50" charset="-128"/>
              </a:rPr>
              <a:t>JCHO</a:t>
            </a:r>
            <a:r>
              <a:rPr lang="ja-JP" altLang="en-US" sz="2600" b="1" dirty="0">
                <a:latin typeface="HG丸ｺﾞｼｯｸM-PRO" panose="020F0600000000000000" pitchFamily="50" charset="-128"/>
                <a:ea typeface="HG丸ｺﾞｼｯｸM-PRO" panose="020F0600000000000000" pitchFamily="50" charset="-128"/>
              </a:rPr>
              <a:t>九州病院</a:t>
            </a:r>
            <a:r>
              <a:rPr lang="ja-JP" altLang="en-US" sz="2600" dirty="0">
                <a:latin typeface="HG丸ｺﾞｼｯｸM-PRO" panose="020F0600000000000000" pitchFamily="50" charset="-128"/>
                <a:ea typeface="HG丸ｺﾞｼｯｸM-PRO" panose="020F0600000000000000" pitchFamily="50" charset="-128"/>
              </a:rPr>
              <a:t>」で研修します。</a:t>
            </a:r>
            <a:endParaRPr lang="en-US" altLang="ja-JP" sz="2600" dirty="0">
              <a:latin typeface="HG丸ｺﾞｼｯｸM-PRO" panose="020F0600000000000000" pitchFamily="50" charset="-128"/>
              <a:ea typeface="HG丸ｺﾞｼｯｸM-PRO" panose="020F0600000000000000" pitchFamily="50" charset="-128"/>
            </a:endParaRPr>
          </a:p>
          <a:p>
            <a:r>
              <a:rPr lang="ja-JP" altLang="en-US" sz="2600" dirty="0">
                <a:latin typeface="HG丸ｺﾞｼｯｸM-PRO" panose="020F0600000000000000" pitchFamily="50" charset="-128"/>
                <a:ea typeface="HG丸ｺﾞｼｯｸM-PRO" panose="020F0600000000000000" pitchFamily="50" charset="-128"/>
              </a:rPr>
              <a:t>さらに、１</a:t>
            </a:r>
            <a:r>
              <a:rPr lang="en-US" altLang="ja-JP" sz="2600" dirty="0">
                <a:latin typeface="HG丸ｺﾞｼｯｸM-PRO" panose="020F0600000000000000" pitchFamily="50" charset="-128"/>
                <a:ea typeface="HG丸ｺﾞｼｯｸM-PRO" panose="020F0600000000000000" pitchFamily="50" charset="-128"/>
              </a:rPr>
              <a:t>-</a:t>
            </a:r>
            <a:r>
              <a:rPr lang="ja-JP" altLang="en-US" sz="2600" dirty="0">
                <a:latin typeface="HG丸ｺﾞｼｯｸM-PRO" panose="020F0600000000000000" pitchFamily="50" charset="-128"/>
                <a:ea typeface="HG丸ｺﾞｼｯｸM-PRO" panose="020F0600000000000000" pitchFamily="50" charset="-128"/>
              </a:rPr>
              <a:t>２年間を研修連携施設＝</a:t>
            </a:r>
            <a:r>
              <a:rPr lang="ja-JP" altLang="en-US" sz="2600" b="1" dirty="0">
                <a:latin typeface="HG丸ｺﾞｼｯｸM-PRO" panose="020F0600000000000000" pitchFamily="50" charset="-128"/>
                <a:ea typeface="HG丸ｺﾞｼｯｸM-PRO" panose="020F0600000000000000" pitchFamily="50" charset="-128"/>
              </a:rPr>
              <a:t>九州大学病院、大分県立病院、国立病院機構小倉医療センター、</a:t>
            </a:r>
            <a:r>
              <a:rPr lang="en-US" altLang="ja-JP" sz="2600" b="1" dirty="0">
                <a:latin typeface="HG丸ｺﾞｼｯｸM-PRO" panose="020F0600000000000000" pitchFamily="50" charset="-128"/>
                <a:ea typeface="HG丸ｺﾞｼｯｸM-PRO" panose="020F0600000000000000" pitchFamily="50" charset="-128"/>
              </a:rPr>
              <a:t>JCHO</a:t>
            </a:r>
            <a:r>
              <a:rPr lang="ja-JP" altLang="en-US" sz="2600" b="1" dirty="0">
                <a:latin typeface="HG丸ｺﾞｼｯｸM-PRO" panose="020F0600000000000000" pitchFamily="50" charset="-128"/>
                <a:ea typeface="HG丸ｺﾞｼｯｸM-PRO" panose="020F0600000000000000" pitchFamily="50" charset="-128"/>
              </a:rPr>
              <a:t>徳山中央病院</a:t>
            </a:r>
            <a:r>
              <a:rPr lang="ja-JP" altLang="en-US" sz="2600" dirty="0">
                <a:latin typeface="HG丸ｺﾞｼｯｸM-PRO" panose="020F0600000000000000" pitchFamily="50" charset="-128"/>
                <a:ea typeface="HG丸ｺﾞｼｯｸM-PRO" panose="020F0600000000000000" pitchFamily="50" charset="-128"/>
              </a:rPr>
              <a:t>において小児の地域医療全般を、経験するようにプログラムされています。</a:t>
            </a:r>
          </a:p>
          <a:p>
            <a:r>
              <a:rPr lang="ja-JP" altLang="en-US" sz="2600" dirty="0">
                <a:latin typeface="HG丸ｺﾞｼｯｸM-PRO" panose="020F0600000000000000" pitchFamily="50" charset="-128"/>
                <a:ea typeface="HG丸ｺﾞｼｯｸM-PRO" panose="020F0600000000000000" pitchFamily="50" charset="-128"/>
              </a:rPr>
              <a:t>小児科専門医のあらゆる分野にわたり研修します。「地域小児総合医療」としての「地域医療」や「小児在宅医療」についても、十分に経験することができます。</a:t>
            </a:r>
          </a:p>
          <a:p>
            <a:endParaRPr kumimoji="1" lang="ja-JP" altLang="en-US" dirty="0"/>
          </a:p>
        </p:txBody>
      </p:sp>
    </p:spTree>
    <p:extLst>
      <p:ext uri="{BB962C8B-B14F-4D97-AF65-F5344CB8AC3E}">
        <p14:creationId xmlns:p14="http://schemas.microsoft.com/office/powerpoint/2010/main" val="1498331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JCHO</a:t>
            </a:r>
            <a:r>
              <a:rPr kumimoji="1" lang="ja-JP" altLang="en-US" dirty="0"/>
              <a:t>九州病院が連携するプログラム</a:t>
            </a:r>
          </a:p>
        </p:txBody>
      </p:sp>
      <p:sp>
        <p:nvSpPr>
          <p:cNvPr id="3" name="コンテンツ プレースホルダー 2"/>
          <p:cNvSpPr>
            <a:spLocks noGrp="1"/>
          </p:cNvSpPr>
          <p:nvPr>
            <p:ph idx="1"/>
          </p:nvPr>
        </p:nvSpPr>
        <p:spPr/>
        <p:txBody>
          <a:bodyPr>
            <a:normAutofit fontScale="92500" lnSpcReduction="10000"/>
          </a:bodyPr>
          <a:lstStyle/>
          <a:p>
            <a:r>
              <a:rPr kumimoji="1" lang="ja-JP" altLang="en-US" sz="3600" dirty="0">
                <a:latin typeface="HG丸ｺﾞｼｯｸM-PRO" panose="020F0600000000000000" pitchFamily="50" charset="-128"/>
                <a:ea typeface="HG丸ｺﾞｼｯｸM-PRO" panose="020F0600000000000000" pitchFamily="50" charset="-128"/>
              </a:rPr>
              <a:t>九州大学病院小児科専攻医プログラム</a:t>
            </a:r>
            <a:endParaRPr kumimoji="1" lang="en-US" altLang="ja-JP" sz="3600" dirty="0">
              <a:latin typeface="HG丸ｺﾞｼｯｸM-PRO" panose="020F0600000000000000" pitchFamily="50" charset="-128"/>
              <a:ea typeface="HG丸ｺﾞｼｯｸM-PRO" panose="020F0600000000000000" pitchFamily="50" charset="-128"/>
            </a:endParaRPr>
          </a:p>
          <a:p>
            <a:r>
              <a:rPr lang="ja-JP" altLang="en-US" sz="3600" dirty="0">
                <a:latin typeface="HG丸ｺﾞｼｯｸM-PRO" panose="020F0600000000000000" pitchFamily="50" charset="-128"/>
                <a:ea typeface="HG丸ｺﾞｼｯｸM-PRO" panose="020F0600000000000000" pitchFamily="50" charset="-128"/>
              </a:rPr>
              <a:t>産業医科大学病院小児科専攻医プログラム</a:t>
            </a:r>
            <a:endParaRPr lang="en-US" altLang="ja-JP" sz="3600" dirty="0">
              <a:latin typeface="HG丸ｺﾞｼｯｸM-PRO" panose="020F0600000000000000" pitchFamily="50" charset="-128"/>
              <a:ea typeface="HG丸ｺﾞｼｯｸM-PRO" panose="020F0600000000000000" pitchFamily="50" charset="-128"/>
            </a:endParaRPr>
          </a:p>
          <a:p>
            <a:r>
              <a:rPr kumimoji="1" lang="ja-JP" altLang="en-US" sz="3600" dirty="0">
                <a:latin typeface="HG丸ｺﾞｼｯｸM-PRO" panose="020F0600000000000000" pitchFamily="50" charset="-128"/>
                <a:ea typeface="HG丸ｺﾞｼｯｸM-PRO" panose="020F0600000000000000" pitchFamily="50" charset="-128"/>
              </a:rPr>
              <a:t>山口大学病院</a:t>
            </a:r>
            <a:r>
              <a:rPr lang="ja-JP" altLang="en-US" sz="3600" dirty="0">
                <a:latin typeface="HG丸ｺﾞｼｯｸM-PRO" panose="020F0600000000000000" pitchFamily="50" charset="-128"/>
                <a:ea typeface="HG丸ｺﾞｼｯｸM-PRO" panose="020F0600000000000000" pitchFamily="50" charset="-128"/>
              </a:rPr>
              <a:t>小児科専攻医プログラム</a:t>
            </a:r>
            <a:endParaRPr kumimoji="1" lang="en-US" altLang="ja-JP" sz="3600" dirty="0">
              <a:latin typeface="HG丸ｺﾞｼｯｸM-PRO" panose="020F0600000000000000" pitchFamily="50" charset="-128"/>
              <a:ea typeface="HG丸ｺﾞｼｯｸM-PRO" panose="020F0600000000000000" pitchFamily="50" charset="-128"/>
            </a:endParaRPr>
          </a:p>
          <a:p>
            <a:r>
              <a:rPr kumimoji="1" lang="ja-JP" altLang="en-US" sz="3600" dirty="0">
                <a:latin typeface="HG丸ｺﾞｼｯｸM-PRO" panose="020F0600000000000000" pitchFamily="50" charset="-128"/>
                <a:ea typeface="HG丸ｺﾞｼｯｸM-PRO" panose="020F0600000000000000" pitchFamily="50" charset="-128"/>
              </a:rPr>
              <a:t>佐賀大学病院</a:t>
            </a:r>
            <a:r>
              <a:rPr lang="ja-JP" altLang="en-US" sz="3600" dirty="0">
                <a:latin typeface="HG丸ｺﾞｼｯｸM-PRO" panose="020F0600000000000000" pitchFamily="50" charset="-128"/>
                <a:ea typeface="HG丸ｺﾞｼｯｸM-PRO" panose="020F0600000000000000" pitchFamily="50" charset="-128"/>
              </a:rPr>
              <a:t>小児科専攻医プログラム</a:t>
            </a:r>
            <a:endParaRPr kumimoji="1" lang="en-US" altLang="ja-JP" sz="3600" dirty="0">
              <a:latin typeface="HG丸ｺﾞｼｯｸM-PRO" panose="020F0600000000000000" pitchFamily="50" charset="-128"/>
              <a:ea typeface="HG丸ｺﾞｼｯｸM-PRO" panose="020F0600000000000000" pitchFamily="50" charset="-128"/>
            </a:endParaRPr>
          </a:p>
          <a:p>
            <a:r>
              <a:rPr lang="ja-JP" altLang="en-US" sz="3600" dirty="0">
                <a:latin typeface="HG丸ｺﾞｼｯｸM-PRO" panose="020F0600000000000000" pitchFamily="50" charset="-128"/>
                <a:ea typeface="HG丸ｺﾞｼｯｸM-PRO" panose="020F0600000000000000" pitchFamily="50" charset="-128"/>
              </a:rPr>
              <a:t>大分県立病院小児科専攻医プログラム</a:t>
            </a:r>
            <a:endParaRPr lang="en-US" altLang="ja-JP" sz="3600" dirty="0">
              <a:latin typeface="HG丸ｺﾞｼｯｸM-PRO" panose="020F0600000000000000" pitchFamily="50" charset="-128"/>
              <a:ea typeface="HG丸ｺﾞｼｯｸM-PRO" panose="020F0600000000000000" pitchFamily="50" charset="-128"/>
            </a:endParaRPr>
          </a:p>
          <a:p>
            <a:endParaRPr kumimoji="1" lang="en-US" altLang="ja-JP" sz="3600" dirty="0">
              <a:latin typeface="HG丸ｺﾞｼｯｸM-PRO" panose="020F0600000000000000" pitchFamily="50" charset="-128"/>
              <a:ea typeface="HG丸ｺﾞｼｯｸM-PRO" panose="020F0600000000000000" pitchFamily="50" charset="-128"/>
            </a:endParaRPr>
          </a:p>
          <a:p>
            <a:r>
              <a:rPr lang="ja-JP" altLang="en-US" sz="3600" dirty="0">
                <a:latin typeface="HG丸ｺﾞｼｯｸM-PRO" panose="020F0600000000000000" pitchFamily="50" charset="-128"/>
                <a:ea typeface="HG丸ｺﾞｼｯｸM-PRO" panose="020F0600000000000000" pitchFamily="50" charset="-128"/>
              </a:rPr>
              <a:t>上記５プログラムの連携研修施設と</a:t>
            </a:r>
            <a:r>
              <a:rPr lang="ja-JP" altLang="en-US" sz="3600">
                <a:latin typeface="HG丸ｺﾞｼｯｸM-PRO" panose="020F0600000000000000" pitchFamily="50" charset="-128"/>
                <a:ea typeface="HG丸ｺﾞｼｯｸM-PRO" panose="020F0600000000000000" pitchFamily="50" charset="-128"/>
              </a:rPr>
              <a:t>して、</a:t>
            </a:r>
            <a:r>
              <a:rPr kumimoji="1" lang="ja-JP" altLang="en-US" sz="3600">
                <a:latin typeface="HG丸ｺﾞｼｯｸM-PRO" panose="020F0600000000000000" pitchFamily="50" charset="-128"/>
                <a:ea typeface="HG丸ｺﾞｼｯｸM-PRO" panose="020F0600000000000000" pitchFamily="50" charset="-128"/>
              </a:rPr>
              <a:t>小児科</a:t>
            </a:r>
            <a:r>
              <a:rPr kumimoji="1" lang="ja-JP" altLang="en-US" sz="3600" dirty="0">
                <a:latin typeface="HG丸ｺﾞｼｯｸM-PRO" panose="020F0600000000000000" pitchFamily="50" charset="-128"/>
                <a:ea typeface="HG丸ｺﾞｼｯｸM-PRO" panose="020F0600000000000000" pitchFamily="50" charset="-128"/>
              </a:rPr>
              <a:t>専攻医を受け入れ、切磋琢磨していただきます</a:t>
            </a:r>
          </a:p>
        </p:txBody>
      </p:sp>
    </p:spTree>
    <p:extLst>
      <p:ext uri="{BB962C8B-B14F-4D97-AF65-F5344CB8AC3E}">
        <p14:creationId xmlns:p14="http://schemas.microsoft.com/office/powerpoint/2010/main" val="6775765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206</Words>
  <Application>Microsoft Office PowerPoint</Application>
  <PresentationFormat>ワイド画面</PresentationFormat>
  <Paragraphs>25</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AR P丸ゴシック体E</vt:lpstr>
      <vt:lpstr>HG丸ｺﾞｼｯｸM-PRO</vt:lpstr>
      <vt:lpstr>ＭＳ Ｐゴシック</vt:lpstr>
      <vt:lpstr>Arial</vt:lpstr>
      <vt:lpstr>Calibri</vt:lpstr>
      <vt:lpstr>Calibri Light</vt:lpstr>
      <vt:lpstr>Office テーマ</vt:lpstr>
      <vt:lpstr>JCHO九州病院 小児科専攻医コース</vt:lpstr>
      <vt:lpstr>JCHO九州病院小児科の特徴</vt:lpstr>
      <vt:lpstr>JCHO九州病院小児科専攻医コースの特徴</vt:lpstr>
      <vt:lpstr>JCHO九州病院が連携するプログラム</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JCHO九州病院 小児科専攻医コース</dc:title>
  <dc:creator>高橋保彦</dc:creator>
  <cp:lastModifiedBy>高橋保彦</cp:lastModifiedBy>
  <cp:revision>10</cp:revision>
  <dcterms:created xsi:type="dcterms:W3CDTF">2016-07-31T06:55:28Z</dcterms:created>
  <dcterms:modified xsi:type="dcterms:W3CDTF">2016-08-01T00:24:29Z</dcterms:modified>
</cp:coreProperties>
</file>