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69" r:id="rId2"/>
    <p:sldMasterId id="2147483674" r:id="rId3"/>
    <p:sldMasterId id="2147483702" r:id="rId4"/>
    <p:sldMasterId id="2147483713" r:id="rId5"/>
    <p:sldMasterId id="2147483732" r:id="rId6"/>
  </p:sldMasterIdLst>
  <p:notesMasterIdLst>
    <p:notesMasterId r:id="rId122"/>
  </p:notesMasterIdLst>
  <p:handoutMasterIdLst>
    <p:handoutMasterId r:id="rId123"/>
  </p:handoutMasterIdLst>
  <p:sldIdLst>
    <p:sldId id="429" r:id="rId7"/>
    <p:sldId id="430" r:id="rId8"/>
    <p:sldId id="431" r:id="rId9"/>
    <p:sldId id="434" r:id="rId10"/>
    <p:sldId id="256" r:id="rId11"/>
    <p:sldId id="257" r:id="rId12"/>
    <p:sldId id="334" r:id="rId13"/>
    <p:sldId id="323" r:id="rId14"/>
    <p:sldId id="324" r:id="rId15"/>
    <p:sldId id="325" r:id="rId16"/>
    <p:sldId id="326" r:id="rId17"/>
    <p:sldId id="328" r:id="rId18"/>
    <p:sldId id="329" r:id="rId19"/>
    <p:sldId id="331" r:id="rId20"/>
    <p:sldId id="332" r:id="rId21"/>
    <p:sldId id="381" r:id="rId22"/>
    <p:sldId id="382" r:id="rId23"/>
    <p:sldId id="383" r:id="rId24"/>
    <p:sldId id="384" r:id="rId25"/>
    <p:sldId id="385" r:id="rId26"/>
    <p:sldId id="386" r:id="rId27"/>
    <p:sldId id="387" r:id="rId28"/>
    <p:sldId id="388" r:id="rId29"/>
    <p:sldId id="305" r:id="rId30"/>
    <p:sldId id="411" r:id="rId31"/>
    <p:sldId id="412" r:id="rId32"/>
    <p:sldId id="413" r:id="rId33"/>
    <p:sldId id="414" r:id="rId34"/>
    <p:sldId id="268" r:id="rId35"/>
    <p:sldId id="415" r:id="rId36"/>
    <p:sldId id="276" r:id="rId37"/>
    <p:sldId id="454" r:id="rId38"/>
    <p:sldId id="279" r:id="rId39"/>
    <p:sldId id="455" r:id="rId40"/>
    <p:sldId id="456" r:id="rId41"/>
    <p:sldId id="283" r:id="rId42"/>
    <p:sldId id="417" r:id="rId43"/>
    <p:sldId id="416" r:id="rId44"/>
    <p:sldId id="285" r:id="rId45"/>
    <p:sldId id="289" r:id="rId46"/>
    <p:sldId id="290" r:id="rId47"/>
    <p:sldId id="350" r:id="rId48"/>
    <p:sldId id="296" r:id="rId49"/>
    <p:sldId id="297" r:id="rId50"/>
    <p:sldId id="298" r:id="rId51"/>
    <p:sldId id="418" r:id="rId52"/>
    <p:sldId id="301" r:id="rId53"/>
    <p:sldId id="302" r:id="rId54"/>
    <p:sldId id="303" r:id="rId55"/>
    <p:sldId id="419" r:id="rId56"/>
    <p:sldId id="337" r:id="rId57"/>
    <p:sldId id="306" r:id="rId58"/>
    <p:sldId id="457" r:id="rId59"/>
    <p:sldId id="309" r:id="rId60"/>
    <p:sldId id="310" r:id="rId61"/>
    <p:sldId id="313" r:id="rId62"/>
    <p:sldId id="360" r:id="rId63"/>
    <p:sldId id="463" r:id="rId64"/>
    <p:sldId id="316" r:id="rId65"/>
    <p:sldId id="317" r:id="rId66"/>
    <p:sldId id="458" r:id="rId67"/>
    <p:sldId id="459" r:id="rId68"/>
    <p:sldId id="355" r:id="rId69"/>
    <p:sldId id="460" r:id="rId70"/>
    <p:sldId id="461" r:id="rId71"/>
    <p:sldId id="462" r:id="rId72"/>
    <p:sldId id="359" r:id="rId73"/>
    <p:sldId id="420" r:id="rId74"/>
    <p:sldId id="421" r:id="rId75"/>
    <p:sldId id="422" r:id="rId76"/>
    <p:sldId id="423" r:id="rId77"/>
    <p:sldId id="398" r:id="rId78"/>
    <p:sldId id="399" r:id="rId79"/>
    <p:sldId id="401" r:id="rId80"/>
    <p:sldId id="402" r:id="rId81"/>
    <p:sldId id="404" r:id="rId82"/>
    <p:sldId id="405" r:id="rId83"/>
    <p:sldId id="406" r:id="rId84"/>
    <p:sldId id="408" r:id="rId85"/>
    <p:sldId id="409" r:id="rId86"/>
    <p:sldId id="335" r:id="rId87"/>
    <p:sldId id="336" r:id="rId88"/>
    <p:sldId id="338" r:id="rId89"/>
    <p:sldId id="339" r:id="rId90"/>
    <p:sldId id="340" r:id="rId91"/>
    <p:sldId id="342" r:id="rId92"/>
    <p:sldId id="343" r:id="rId93"/>
    <p:sldId id="344" r:id="rId94"/>
    <p:sldId id="345" r:id="rId95"/>
    <p:sldId id="347" r:id="rId96"/>
    <p:sldId id="348" r:id="rId97"/>
    <p:sldId id="374" r:id="rId98"/>
    <p:sldId id="375" r:id="rId99"/>
    <p:sldId id="376" r:id="rId100"/>
    <p:sldId id="377" r:id="rId101"/>
    <p:sldId id="378" r:id="rId102"/>
    <p:sldId id="379" r:id="rId103"/>
    <p:sldId id="380" r:id="rId104"/>
    <p:sldId id="364" r:id="rId105"/>
    <p:sldId id="366" r:id="rId106"/>
    <p:sldId id="367" r:id="rId107"/>
    <p:sldId id="365" r:id="rId108"/>
    <p:sldId id="368" r:id="rId109"/>
    <p:sldId id="369" r:id="rId110"/>
    <p:sldId id="370" r:id="rId111"/>
    <p:sldId id="371" r:id="rId112"/>
    <p:sldId id="372" r:id="rId113"/>
    <p:sldId id="389" r:id="rId114"/>
    <p:sldId id="390" r:id="rId115"/>
    <p:sldId id="391" r:id="rId116"/>
    <p:sldId id="392" r:id="rId117"/>
    <p:sldId id="393" r:id="rId118"/>
    <p:sldId id="394" r:id="rId119"/>
    <p:sldId id="395" r:id="rId120"/>
    <p:sldId id="396" r:id="rId121"/>
  </p:sldIdLst>
  <p:sldSz cx="9144000" cy="6858000" type="screen4x3"/>
  <p:notesSz cx="6858000" cy="9945688"/>
  <p:defaultTex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既定のセクション" id="{994B2040-7914-4CAB-8C69-E1AB7C886646}">
          <p14:sldIdLst>
            <p14:sldId id="429"/>
            <p14:sldId id="430"/>
            <p14:sldId id="431"/>
            <p14:sldId id="434"/>
            <p14:sldId id="256"/>
            <p14:sldId id="257"/>
          </p14:sldIdLst>
        </p14:section>
        <p14:section name="緩和ケア概論" id="{56F767B7-3515-4CE9-AB77-659A63537E51}">
          <p14:sldIdLst>
            <p14:sldId id="334"/>
            <p14:sldId id="323"/>
            <p14:sldId id="324"/>
            <p14:sldId id="325"/>
            <p14:sldId id="326"/>
            <p14:sldId id="328"/>
            <p14:sldId id="329"/>
            <p14:sldId id="331"/>
            <p14:sldId id="332"/>
          </p14:sldIdLst>
        </p14:section>
        <p14:section name="全人的苦痛と包括的アセスメント" id="{D18F34D1-A193-4221-B148-9CD33A059A39}">
          <p14:sldIdLst>
            <p14:sldId id="381"/>
            <p14:sldId id="382"/>
            <p14:sldId id="383"/>
            <p14:sldId id="384"/>
            <p14:sldId id="385"/>
            <p14:sldId id="386"/>
            <p14:sldId id="387"/>
            <p14:sldId id="388"/>
          </p14:sldIdLst>
        </p14:section>
        <p14:section name="がん疼痛" id="{74191361-D2B2-4758-A9B1-16BAA41C4008}">
          <p14:sldIdLst>
            <p14:sldId id="305"/>
            <p14:sldId id="411"/>
            <p14:sldId id="412"/>
            <p14:sldId id="413"/>
            <p14:sldId id="414"/>
            <p14:sldId id="268"/>
            <p14:sldId id="415"/>
            <p14:sldId id="276"/>
            <p14:sldId id="454"/>
            <p14:sldId id="279"/>
            <p14:sldId id="455"/>
            <p14:sldId id="456"/>
            <p14:sldId id="283"/>
            <p14:sldId id="417"/>
            <p14:sldId id="416"/>
            <p14:sldId id="285"/>
            <p14:sldId id="289"/>
            <p14:sldId id="290"/>
            <p14:sldId id="350"/>
            <p14:sldId id="296"/>
            <p14:sldId id="297"/>
            <p14:sldId id="298"/>
            <p14:sldId id="418"/>
            <p14:sldId id="301"/>
            <p14:sldId id="302"/>
            <p14:sldId id="303"/>
            <p14:sldId id="419"/>
            <p14:sldId id="337"/>
            <p14:sldId id="306"/>
            <p14:sldId id="457"/>
            <p14:sldId id="309"/>
            <p14:sldId id="310"/>
            <p14:sldId id="313"/>
            <p14:sldId id="360"/>
            <p14:sldId id="463"/>
            <p14:sldId id="316"/>
            <p14:sldId id="317"/>
            <p14:sldId id="458"/>
            <p14:sldId id="459"/>
            <p14:sldId id="355"/>
            <p14:sldId id="460"/>
            <p14:sldId id="461"/>
            <p14:sldId id="462"/>
            <p14:sldId id="359"/>
            <p14:sldId id="420"/>
            <p14:sldId id="421"/>
            <p14:sldId id="422"/>
            <p14:sldId id="423"/>
          </p14:sldIdLst>
        </p14:section>
        <p14:section name="呼吸困難" id="{0EC62BA0-7236-4FC1-946B-A89E8D6DF450}">
          <p14:sldIdLst>
            <p14:sldId id="398"/>
            <p14:sldId id="399"/>
            <p14:sldId id="401"/>
            <p14:sldId id="402"/>
            <p14:sldId id="404"/>
            <p14:sldId id="405"/>
            <p14:sldId id="406"/>
            <p14:sldId id="408"/>
            <p14:sldId id="409"/>
          </p14:sldIdLst>
        </p14:section>
        <p14:section name="消化器症状" id="{DAF145DB-5B20-4A5D-999A-7A9E1E7EB9CB}">
          <p14:sldIdLst>
            <p14:sldId id="335"/>
            <p14:sldId id="336"/>
            <p14:sldId id="338"/>
            <p14:sldId id="339"/>
            <p14:sldId id="340"/>
            <p14:sldId id="342"/>
            <p14:sldId id="343"/>
            <p14:sldId id="344"/>
            <p14:sldId id="345"/>
            <p14:sldId id="347"/>
          </p14:sldIdLst>
        </p14:section>
        <p14:section name=" 気持ちのつらさ" id="{6AA00C5C-0792-41FE-8E35-996C33E22C07}">
          <p14:sldIdLst>
            <p14:sldId id="348"/>
            <p14:sldId id="374"/>
            <p14:sldId id="375"/>
            <p14:sldId id="376"/>
            <p14:sldId id="377"/>
            <p14:sldId id="378"/>
            <p14:sldId id="379"/>
            <p14:sldId id="380"/>
          </p14:sldIdLst>
        </p14:section>
        <p14:section name="せん妄" id="{C40840B6-B814-4079-8AB2-25F7A9EFF838}">
          <p14:sldIdLst>
            <p14:sldId id="364"/>
            <p14:sldId id="366"/>
            <p14:sldId id="367"/>
            <p14:sldId id="365"/>
            <p14:sldId id="368"/>
            <p14:sldId id="369"/>
            <p14:sldId id="370"/>
            <p14:sldId id="371"/>
            <p14:sldId id="372"/>
          </p14:sldIdLst>
        </p14:section>
        <p14:section name="エンド・オブ・ライフケア" id="{2A9112AD-3011-48AA-85AD-946EFAA828FF}">
          <p14:sldIdLst>
            <p14:sldId id="389"/>
            <p14:sldId id="390"/>
            <p14:sldId id="391"/>
            <p14:sldId id="392"/>
            <p14:sldId id="393"/>
            <p14:sldId id="394"/>
            <p14:sldId id="395"/>
            <p14:sldId id="396"/>
          </p14:sldIdLst>
        </p14:section>
      </p14:sectionLst>
    </p:ext>
    <p:ext uri="{EFAFB233-063F-42B5-8137-9DF3F51BA10A}">
      <p15:sldGuideLst xmlns:p15="http://schemas.microsoft.com/office/powerpoint/2012/main">
        <p15:guide id="1" orient="horz" pos="2137" userDrawn="1">
          <p15:clr>
            <a:srgbClr val="A4A3A4"/>
          </p15:clr>
        </p15:guide>
        <p15:guide id="2" pos="3075">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本亮" initials="山本亮" lastIdx="3" clrIdx="0">
    <p:extLst>
      <p:ext uri="{19B8F6BF-5375-455C-9EA6-DF929625EA0E}">
        <p15:presenceInfo xmlns:p15="http://schemas.microsoft.com/office/powerpoint/2012/main" userId="6d6ad93ac3c01c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8B4"/>
    <a:srgbClr val="00008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6" autoAdjust="0"/>
    <p:restoredTop sz="80976" autoAdjust="0"/>
  </p:normalViewPr>
  <p:slideViewPr>
    <p:cSldViewPr snapToGrid="0" snapToObjects="1">
      <p:cViewPr varScale="1">
        <p:scale>
          <a:sx n="128" d="100"/>
          <a:sy n="128" d="100"/>
        </p:scale>
        <p:origin x="2598" y="126"/>
      </p:cViewPr>
      <p:guideLst>
        <p:guide orient="horz" pos="2137"/>
        <p:guide pos="3075"/>
      </p:guideLst>
    </p:cSldViewPr>
  </p:slideViewPr>
  <p:notesTextViewPr>
    <p:cViewPr>
      <p:scale>
        <a:sx n="100" d="100"/>
        <a:sy n="100" d="100"/>
      </p:scale>
      <p:origin x="0" y="0"/>
    </p:cViewPr>
  </p:notesTextViewPr>
  <p:sorterViewPr>
    <p:cViewPr varScale="1">
      <p:scale>
        <a:sx n="1" d="1"/>
        <a:sy n="1" d="1"/>
      </p:scale>
      <p:origin x="0" y="-1398"/>
    </p:cViewPr>
  </p:sorterViewPr>
  <p:notesViewPr>
    <p:cSldViewPr snapToGrid="0" snapToObjects="1">
      <p:cViewPr varScale="1">
        <p:scale>
          <a:sx n="76" d="100"/>
          <a:sy n="76" d="100"/>
        </p:scale>
        <p:origin x="3048" y="10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handoutMaster" Target="handoutMasters/handoutMaster1.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12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commentAuthors" Target="commentAuthors.xml"/><Relationship Id="rId129"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maguchi Takeya" userId="25d001c0c36b6e74" providerId="LiveId" clId="{A9AFECB9-51C8-4485-923D-69B520F9E191}"/>
    <pc:docChg chg="custSel addSld delSld modSld modSection">
      <pc:chgData name="Yamaguchi Takeya" userId="25d001c0c36b6e74" providerId="LiveId" clId="{A9AFECB9-51C8-4485-923D-69B520F9E191}" dt="2021-01-11T22:12:08.392" v="321" actId="1076"/>
      <pc:docMkLst>
        <pc:docMk/>
      </pc:docMkLst>
      <pc:sldChg chg="modSp mod">
        <pc:chgData name="Yamaguchi Takeya" userId="25d001c0c36b6e74" providerId="LiveId" clId="{A9AFECB9-51C8-4485-923D-69B520F9E191}" dt="2021-01-11T22:12:08.392" v="321" actId="1076"/>
        <pc:sldMkLst>
          <pc:docMk/>
          <pc:sldMk cId="3187446551" sldId="301"/>
        </pc:sldMkLst>
        <pc:spChg chg="mod">
          <ac:chgData name="Yamaguchi Takeya" userId="25d001c0c36b6e74" providerId="LiveId" clId="{A9AFECB9-51C8-4485-923D-69B520F9E191}" dt="2021-01-11T22:12:08.392" v="321" actId="1076"/>
          <ac:spMkLst>
            <pc:docMk/>
            <pc:sldMk cId="3187446551" sldId="301"/>
            <ac:spMk id="3" creationId="{00000000-0000-0000-0000-000000000000}"/>
          </ac:spMkLst>
        </pc:spChg>
      </pc:sldChg>
      <pc:sldChg chg="addSp delSp modSp add del mod">
        <pc:chgData name="Yamaguchi Takeya" userId="25d001c0c36b6e74" providerId="LiveId" clId="{A9AFECB9-51C8-4485-923D-69B520F9E191}" dt="2021-01-11T22:11:57.508" v="320" actId="47"/>
        <pc:sldMkLst>
          <pc:docMk/>
          <pc:sldMk cId="292948604" sldId="464"/>
        </pc:sldMkLst>
        <pc:spChg chg="del">
          <ac:chgData name="Yamaguchi Takeya" userId="25d001c0c36b6e74" providerId="LiveId" clId="{A9AFECB9-51C8-4485-923D-69B520F9E191}" dt="2021-01-11T22:02:31.810" v="2" actId="478"/>
          <ac:spMkLst>
            <pc:docMk/>
            <pc:sldMk cId="292948604" sldId="464"/>
            <ac:spMk id="3" creationId="{00000000-0000-0000-0000-000000000000}"/>
          </ac:spMkLst>
        </pc:spChg>
        <pc:picChg chg="add mod modCrop">
          <ac:chgData name="Yamaguchi Takeya" userId="25d001c0c36b6e74" providerId="LiveId" clId="{A9AFECB9-51C8-4485-923D-69B520F9E191}" dt="2021-01-11T22:03:10.942" v="12" actId="1076"/>
          <ac:picMkLst>
            <pc:docMk/>
            <pc:sldMk cId="292948604" sldId="464"/>
            <ac:picMk id="5" creationId="{BB026B8C-02A0-49B0-9417-140225301F9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r>
              <a:rPr lang="en-US" altLang="ja-JP" sz="1100" dirty="0">
                <a:latin typeface="Verdana" panose="020B0604030504040204" pitchFamily="34" charset="0"/>
                <a:ea typeface="Verdana" panose="020B0604030504040204" pitchFamily="34" charset="0"/>
                <a:cs typeface="Verdana" panose="020B0604030504040204" pitchFamily="34" charset="0"/>
              </a:rPr>
              <a:t>e-learning</a:t>
            </a:r>
            <a:r>
              <a:rPr lang="ja-JP" altLang="en-US" sz="1100" dirty="0">
                <a:latin typeface="Verdana" panose="020B0604030504040204" pitchFamily="34" charset="0"/>
                <a:cs typeface="Verdana" panose="020B0604030504040204" pitchFamily="34" charset="0"/>
              </a:rPr>
              <a:t>の振り返り</a:t>
            </a:r>
            <a:endParaRPr kumimoji="1" lang="ja-JP" altLang="en-US" sz="1100" dirty="0">
              <a:latin typeface="Verdana" panose="020B0604030504040204" pitchFamily="34" charset="0"/>
              <a:cs typeface="Verdana" panose="020B0604030504040204" pitchFamily="34" charset="0"/>
            </a:endParaRPr>
          </a:p>
        </p:txBody>
      </p:sp>
      <p:sp>
        <p:nvSpPr>
          <p:cNvPr id="3" name="フッター プレースホルダー 2"/>
          <p:cNvSpPr>
            <a:spLocks noGrp="1"/>
          </p:cNvSpPr>
          <p:nvPr>
            <p:ph type="ftr" sz="quarter" idx="2"/>
          </p:nvPr>
        </p:nvSpPr>
        <p:spPr>
          <a:xfrm>
            <a:off x="-1" y="9446678"/>
            <a:ext cx="5915771" cy="499011"/>
          </a:xfrm>
          <a:prstGeom prst="rect">
            <a:avLst/>
          </a:prstGeom>
        </p:spPr>
        <p:txBody>
          <a:bodyPr vert="horz" lIns="91440" tIns="45720" rIns="91440" bIns="45720" rtlCol="0" anchor="b"/>
          <a:lstStyle>
            <a:lvl1pPr algn="l">
              <a:defRPr sz="1200"/>
            </a:lvl1pPr>
          </a:lstStyle>
          <a:p>
            <a:pPr>
              <a:lnSpc>
                <a:spcPct val="120000"/>
              </a:lnSpc>
            </a:pPr>
            <a:r>
              <a:rPr lang="en-US" altLang="ja-JP" sz="800" dirty="0">
                <a:latin typeface="メイリオ" panose="020B0604030504040204" pitchFamily="50" charset="-128"/>
                <a:ea typeface="メイリオ" panose="020B0604030504040204" pitchFamily="50" charset="-128"/>
                <a:cs typeface="Arial" panose="020B0604020202020204" pitchFamily="34" charset="0"/>
              </a:rPr>
              <a:t>The </a:t>
            </a:r>
            <a:r>
              <a:rPr lang="en-US" altLang="ja-JP" sz="800" b="1" dirty="0">
                <a:latin typeface="メイリオ" panose="020B0604030504040204" pitchFamily="50" charset="-128"/>
                <a:ea typeface="メイリオ" panose="020B0604030504040204" pitchFamily="50" charset="-128"/>
                <a:cs typeface="Arial" panose="020B0604020202020204" pitchFamily="34" charset="0"/>
              </a:rPr>
              <a:t>PEACE</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project</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 </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JSPM 2009</a:t>
            </a:r>
          </a:p>
          <a:p>
            <a:pPr>
              <a:lnSpc>
                <a:spcPct val="120000"/>
              </a:lnSpc>
            </a:pPr>
            <a:r>
              <a:rPr lang="en-US" altLang="ja-JP" sz="800" b="1" dirty="0">
                <a:latin typeface="メイリオ" panose="020B0604030504040204" pitchFamily="50" charset="-128"/>
                <a:ea typeface="メイリオ" panose="020B0604030504040204" pitchFamily="50" charset="-128"/>
                <a:cs typeface="Arial" panose="020B0604020202020204" pitchFamily="34" charset="0"/>
              </a:rPr>
              <a:t>P</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alliative care </a:t>
            </a:r>
            <a:r>
              <a:rPr lang="en-US" altLang="ja-JP" sz="800" b="1" dirty="0">
                <a:latin typeface="メイリオ" panose="020B0604030504040204" pitchFamily="50" charset="-128"/>
                <a:ea typeface="メイリオ" panose="020B0604030504040204" pitchFamily="50" charset="-128"/>
                <a:cs typeface="Arial" panose="020B0604020202020204" pitchFamily="34" charset="0"/>
              </a:rPr>
              <a:t>E</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mphasis program on symptom management and </a:t>
            </a:r>
            <a:r>
              <a:rPr lang="en-US" altLang="ja-JP" sz="800" b="1" dirty="0">
                <a:latin typeface="メイリオ" panose="020B0604030504040204" pitchFamily="50" charset="-128"/>
                <a:ea typeface="メイリオ" panose="020B0604030504040204" pitchFamily="50" charset="-128"/>
                <a:cs typeface="Arial" panose="020B0604020202020204" pitchFamily="34" charset="0"/>
              </a:rPr>
              <a:t>A</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ssessment for </a:t>
            </a:r>
            <a:r>
              <a:rPr lang="en-US" altLang="ja-JP" sz="800" b="1" dirty="0">
                <a:latin typeface="メイリオ" panose="020B0604030504040204" pitchFamily="50" charset="-128"/>
                <a:ea typeface="メイリオ" panose="020B0604030504040204" pitchFamily="50" charset="-128"/>
                <a:cs typeface="Arial" panose="020B0604020202020204" pitchFamily="34" charset="0"/>
              </a:rPr>
              <a:t>C</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ontinuous medical </a:t>
            </a:r>
            <a:r>
              <a:rPr lang="en-US" altLang="ja-JP" sz="800" b="1" dirty="0">
                <a:latin typeface="メイリオ" panose="020B0604030504040204" pitchFamily="50" charset="-128"/>
                <a:ea typeface="メイリオ" panose="020B0604030504040204" pitchFamily="50" charset="-128"/>
                <a:cs typeface="Arial" panose="020B0604020202020204" pitchFamily="34" charset="0"/>
              </a:rPr>
              <a:t>E</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ducation</a:t>
            </a:r>
          </a:p>
        </p:txBody>
      </p:sp>
      <p:sp>
        <p:nvSpPr>
          <p:cNvPr id="4" name="スライド番号プレースホルダー 3"/>
          <p:cNvSpPr>
            <a:spLocks noGrp="1"/>
          </p:cNvSpPr>
          <p:nvPr>
            <p:ph type="sldNum" sz="quarter" idx="3"/>
          </p:nvPr>
        </p:nvSpPr>
        <p:spPr>
          <a:xfrm>
            <a:off x="6011186" y="9446678"/>
            <a:ext cx="845227" cy="499011"/>
          </a:xfrm>
          <a:prstGeom prst="rect">
            <a:avLst/>
          </a:prstGeom>
        </p:spPr>
        <p:txBody>
          <a:bodyPr vert="horz" lIns="91440" tIns="45720" rIns="91440" bIns="45720" rtlCol="0" anchor="b"/>
          <a:lstStyle>
            <a:lvl1pPr algn="r">
              <a:defRPr sz="1200"/>
            </a:lvl1pPr>
          </a:lstStyle>
          <a:p>
            <a:fld id="{96D6E717-D553-44FD-AAF4-C3123A78A94E}" type="slidenum">
              <a:rPr kumimoji="1" lang="ja-JP" altLang="en-US" smtClean="0"/>
              <a:t>‹#›</a:t>
            </a:fld>
            <a:endParaRPr kumimoji="1" lang="ja-JP" altLang="en-US" dirty="0"/>
          </a:p>
        </p:txBody>
      </p:sp>
    </p:spTree>
    <p:extLst>
      <p:ext uri="{BB962C8B-B14F-4D97-AF65-F5344CB8AC3E}">
        <p14:creationId xmlns:p14="http://schemas.microsoft.com/office/powerpoint/2010/main" val="185488640"/>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ax="1920" units="cm"/>
          <inkml:channel name="Y" type="integer" min="-1080" max="1080" units="cm"/>
          <inkml:channel name="T" type="integer" max="2.14748E9" units="dev"/>
        </inkml:traceFormat>
        <inkml:channelProperties>
          <inkml:channelProperty channel="X" name="resolution" value="36.15819" units="1/cm"/>
          <inkml:channelProperty channel="Y" name="resolution" value="72.2408" units="1/cm"/>
          <inkml:channelProperty channel="T" name="resolution" value="1" units="1/dev"/>
        </inkml:channelProperties>
      </inkml:inkSource>
      <inkml:timestamp xml:id="ts0" timeString="2018-03-07T06:55:04.252"/>
    </inkml:context>
    <inkml:brush xml:id="br0">
      <inkml:brushProperty name="width" value="0.05292" units="cm"/>
      <inkml:brushProperty name="height" value="0.05292" units="cm"/>
      <inkml:brushProperty name="color" value="#00B050"/>
    </inkml:brush>
  </inkml:definitions>
  <inkml:trace contextRef="#ctx0" brushRef="#br0">5539 16263 0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r>
              <a:rPr kumimoji="1" lang="ja-JP" altLang="en-US"/>
              <a:t>がん診療に携わる医師に対する緩和ケア研修</a:t>
            </a:r>
          </a:p>
        </p:txBody>
      </p:sp>
      <p:sp>
        <p:nvSpPr>
          <p:cNvPr id="3" name="日付プレースホルダー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ECF00F3D-4929-A744-966B-1FDB03EF2BBF}" type="datetime1">
              <a:rPr kumimoji="1" lang="ja-JP" altLang="en-US" smtClean="0"/>
              <a:t>2021/1/12</a:t>
            </a:fld>
            <a:endParaRPr kumimoji="1" lang="ja-JP" altLang="en-US"/>
          </a:p>
        </p:txBody>
      </p:sp>
      <p:sp>
        <p:nvSpPr>
          <p:cNvPr id="4" name="スライド イメージ プレースホルダー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7" name="スライド番号プレースホルダー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0BB51D9E-DFDA-1F46-BA83-0515706A90A3}" type="slidenum">
              <a:rPr kumimoji="1" lang="ja-JP" altLang="en-US" smtClean="0"/>
              <a:t>‹#›</a:t>
            </a:fld>
            <a:endParaRPr kumimoji="1" lang="ja-JP" altLang="en-US"/>
          </a:p>
        </p:txBody>
      </p:sp>
    </p:spTree>
    <p:extLst>
      <p:ext uri="{BB962C8B-B14F-4D97-AF65-F5344CB8AC3E}">
        <p14:creationId xmlns:p14="http://schemas.microsoft.com/office/powerpoint/2010/main" val="2194530592"/>
      </p:ext>
    </p:extLst>
  </p:cSld>
  <p:clrMap bg1="lt1" tx1="dk1" bg2="lt2" tx2="dk2" accent1="accent1" accent2="accent2" accent3="accent3" accent4="accent4" accent5="accent5" accent6="accent6" hlink="hlink" folHlink="folHlink"/>
  <p:hf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a:t>
            </a:r>
            <a:r>
              <a:rPr kumimoji="1" lang="en-US" altLang="ja-JP" dirty="0"/>
              <a:t>e-Learning</a:t>
            </a:r>
            <a:r>
              <a:rPr kumimoji="1" lang="ja-JP" altLang="en-US" dirty="0"/>
              <a:t>受講からどれくらい時間が経過していますか？</a:t>
            </a:r>
            <a:r>
              <a:rPr kumimoji="1" lang="en-US" altLang="ja-JP" dirty="0"/>
              <a:t>…</a:t>
            </a:r>
          </a:p>
          <a:p>
            <a:r>
              <a:rPr kumimoji="1" lang="ja-JP" altLang="en-US" dirty="0"/>
              <a:t>今回の集合研修で必要な知識を振り返っていきましょう</a:t>
            </a:r>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6</a:t>
            </a:fld>
            <a:endParaRPr kumimoji="1" lang="ja-JP" altLang="en-US"/>
          </a:p>
        </p:txBody>
      </p:sp>
    </p:spTree>
    <p:extLst>
      <p:ext uri="{BB962C8B-B14F-4D97-AF65-F5344CB8AC3E}">
        <p14:creationId xmlns:p14="http://schemas.microsoft.com/office/powerpoint/2010/main" val="1528126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まず身体的苦痛です</a:t>
            </a:r>
            <a:endParaRPr kumimoji="1" lang="en-US" altLang="ja-JP" dirty="0"/>
          </a:p>
          <a:p>
            <a:r>
              <a:rPr kumimoji="1" lang="ja-JP" altLang="en-US" dirty="0"/>
              <a:t>具体的な例も挙げながら説明する</a:t>
            </a:r>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18</a:t>
            </a:fld>
            <a:endParaRPr kumimoji="1" lang="ja-JP" altLang="en-US"/>
          </a:p>
        </p:txBody>
      </p:sp>
    </p:spTree>
    <p:extLst>
      <p:ext uri="{BB962C8B-B14F-4D97-AF65-F5344CB8AC3E}">
        <p14:creationId xmlns:p14="http://schemas.microsoft.com/office/powerpoint/2010/main" val="1539208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次に精神心理的苦痛</a:t>
            </a:r>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19</a:t>
            </a:fld>
            <a:endParaRPr kumimoji="1" lang="ja-JP" altLang="en-US"/>
          </a:p>
        </p:txBody>
      </p:sp>
    </p:spTree>
    <p:extLst>
      <p:ext uri="{BB962C8B-B14F-4D97-AF65-F5344CB8AC3E}">
        <p14:creationId xmlns:p14="http://schemas.microsoft.com/office/powerpoint/2010/main" val="1668464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社会的苦痛</a:t>
            </a:r>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20</a:t>
            </a:fld>
            <a:endParaRPr kumimoji="1" lang="ja-JP" altLang="en-US"/>
          </a:p>
        </p:txBody>
      </p:sp>
    </p:spTree>
    <p:extLst>
      <p:ext uri="{BB962C8B-B14F-4D97-AF65-F5344CB8AC3E}">
        <p14:creationId xmlns:p14="http://schemas.microsoft.com/office/powerpoint/2010/main" val="3240202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最後にスピリチュアルペインです</a:t>
            </a:r>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21</a:t>
            </a:fld>
            <a:endParaRPr kumimoji="1" lang="ja-JP" altLang="en-US"/>
          </a:p>
        </p:txBody>
      </p:sp>
    </p:spTree>
    <p:extLst>
      <p:ext uri="{BB962C8B-B14F-4D97-AF65-F5344CB8AC3E}">
        <p14:creationId xmlns:p14="http://schemas.microsoft.com/office/powerpoint/2010/main" val="4233276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分類にこだわることが重要ではないこと</a:t>
            </a:r>
            <a:endParaRPr kumimoji="1" lang="en-US" altLang="ja-JP" dirty="0"/>
          </a:p>
          <a:p>
            <a:r>
              <a:rPr kumimoji="1" lang="ja-JP" altLang="en-US" dirty="0"/>
              <a:t>医師だけで行うものではなく、多職種で患者の全人的苦痛を捉えようとすることが重要</a:t>
            </a:r>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22</a:t>
            </a:fld>
            <a:endParaRPr kumimoji="1" lang="ja-JP" altLang="en-US"/>
          </a:p>
        </p:txBody>
      </p:sp>
    </p:spTree>
    <p:extLst>
      <p:ext uri="{BB962C8B-B14F-4D97-AF65-F5344CB8AC3E}">
        <p14:creationId xmlns:p14="http://schemas.microsoft.com/office/powerpoint/2010/main" val="2990022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苦痛の評価には順番がある。</a:t>
            </a:r>
            <a:endParaRPr kumimoji="1" lang="en-US" altLang="ja-JP" dirty="0"/>
          </a:p>
          <a:p>
            <a:r>
              <a:rPr kumimoji="1" lang="ja-JP" altLang="en-US" dirty="0"/>
              <a:t>痛みが強い患者に対して、「あなたの生きている意味はなんですか？」などの話をしても、そのようなことではなく、まず痛みをなんとかして欲しいということになる。</a:t>
            </a:r>
            <a:endParaRPr kumimoji="1" lang="en-US" altLang="ja-JP" dirty="0"/>
          </a:p>
          <a:p>
            <a:r>
              <a:rPr kumimoji="1" lang="ja-JP" altLang="en-US" dirty="0"/>
              <a:t>身体的苦痛からしっかりと評価をして行くことが重要</a:t>
            </a:r>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23</a:t>
            </a:fld>
            <a:endParaRPr kumimoji="1" lang="ja-JP" altLang="en-US"/>
          </a:p>
        </p:txBody>
      </p:sp>
    </p:spTree>
    <p:extLst>
      <p:ext uri="{BB962C8B-B14F-4D97-AF65-F5344CB8AC3E}">
        <p14:creationId xmlns:p14="http://schemas.microsoft.com/office/powerpoint/2010/main" val="4146442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ja-JP" altLang="en-US" dirty="0">
                <a:latin typeface="Arial" charset="0"/>
                <a:ea typeface="ＭＳ Ｐ明朝" charset="0"/>
              </a:rPr>
              <a:t>がん疼痛への治療の概要を復習する</a:t>
            </a:r>
            <a:endParaRPr lang="en-US" altLang="ja-JP" dirty="0">
              <a:latin typeface="Arial" charset="0"/>
              <a:ea typeface="ＭＳ Ｐ明朝"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ja-JP" altLang="en-US" dirty="0">
                <a:latin typeface="Arial" charset="0"/>
                <a:ea typeface="ＭＳ Ｐ明朝" charset="0"/>
              </a:rPr>
              <a:t>薬物療法を開始する前には痛みの適切な評価が必要である</a:t>
            </a:r>
            <a:endParaRPr lang="en-US" altLang="ja-JP" dirty="0">
              <a:latin typeface="Arial" charset="0"/>
              <a:ea typeface="ＭＳ Ｐ明朝"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ja-JP" altLang="en-US" dirty="0">
                <a:latin typeface="Arial" charset="0"/>
                <a:ea typeface="ＭＳ Ｐ明朝" charset="0"/>
              </a:rPr>
              <a:t>痛みへの対応は原疾患に対する治療と並行しながら行う</a:t>
            </a:r>
            <a:endParaRPr lang="en-US" altLang="ja-JP" dirty="0">
              <a:latin typeface="Arial" charset="0"/>
              <a:ea typeface="ＭＳ Ｐ明朝"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ja-JP" altLang="en-US" dirty="0">
                <a:latin typeface="Arial" charset="0"/>
                <a:ea typeface="ＭＳ Ｐ明朝" charset="0"/>
              </a:rPr>
              <a:t>また、副作用対策や痛みを和らげるケアも同時に行っていく事が重要である</a:t>
            </a:r>
            <a:endParaRPr lang="en-US" altLang="ja-JP" dirty="0">
              <a:latin typeface="Arial" charset="0"/>
              <a:ea typeface="ＭＳ Ｐ明朝" charset="0"/>
            </a:endParaRPr>
          </a:p>
        </p:txBody>
      </p:sp>
    </p:spTree>
    <p:extLst>
      <p:ext uri="{BB962C8B-B14F-4D97-AF65-F5344CB8AC3E}">
        <p14:creationId xmlns:p14="http://schemas.microsoft.com/office/powerpoint/2010/main" val="959281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t>痛みの評価は、患者自身が痛みをどのように感じているかを評価することがゴールドスタンダードである</a:t>
            </a:r>
            <a:endParaRPr lang="en-US" altLang="ja-JP" sz="1200" dirty="0"/>
          </a:p>
          <a:p>
            <a:r>
              <a:rPr kumimoji="1" lang="ja-JP" altLang="en-US" dirty="0"/>
              <a:t>これらを系統的に評価していくことが重要</a:t>
            </a:r>
          </a:p>
        </p:txBody>
      </p:sp>
      <p:sp>
        <p:nvSpPr>
          <p:cNvPr id="4" name="ヘッダー プレースホルダー 3"/>
          <p:cNvSpPr>
            <a:spLocks noGrp="1"/>
          </p:cNvSpPr>
          <p:nvPr>
            <p:ph type="hdr"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rPr>
              <a:t>がん診療に携わる医師に対する緩和ケア研修</a:t>
            </a:r>
          </a:p>
        </p:txBody>
      </p:sp>
      <p:sp>
        <p:nvSpPr>
          <p:cNvPr id="5" name="フッター プレースホルダー 4"/>
          <p:cNvSpPr>
            <a:spLocks noGrp="1"/>
          </p:cNvSpPr>
          <p:nvPr>
            <p:ph type="ftr" sz="quarter" idx="1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Calibri" charset="0"/>
                <a:ea typeface="ＭＳ Ｐゴシック" charset="0"/>
              </a:rPr>
              <a:t>PEACE Project </a:t>
            </a:r>
            <a:r>
              <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rPr>
              <a:t>日本緩和医療学会 </a:t>
            </a:r>
            <a:r>
              <a:rPr kumimoji="1" lang="en-US" altLang="ja-JP" sz="1200" b="0" i="0" u="none" strike="noStrike" kern="1200" cap="none" spc="0" normalizeH="0" baseline="0" noProof="0">
                <a:ln>
                  <a:noFill/>
                </a:ln>
                <a:solidFill>
                  <a:prstClr val="black"/>
                </a:solidFill>
                <a:effectLst/>
                <a:uLnTx/>
                <a:uFillTx/>
                <a:latin typeface="Calibri" charset="0"/>
                <a:ea typeface="ＭＳ Ｐゴシック" charset="0"/>
              </a:rPr>
              <a:t>JSPM/</a:t>
            </a:r>
            <a:r>
              <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rPr>
              <a:t>日本サイコオンコロジー学会 </a:t>
            </a:r>
            <a:r>
              <a:rPr kumimoji="1" lang="en-US" altLang="ja-JP" sz="1200" b="0" i="0" u="none" strike="noStrike" kern="1200" cap="none" spc="0" normalizeH="0" baseline="0" noProof="0">
                <a:ln>
                  <a:noFill/>
                </a:ln>
                <a:solidFill>
                  <a:prstClr val="black"/>
                </a:solidFill>
                <a:effectLst/>
                <a:uLnTx/>
                <a:uFillTx/>
                <a:latin typeface="Calibri" charset="0"/>
                <a:ea typeface="ＭＳ Ｐゴシック" charset="0"/>
              </a:rPr>
              <a:t>JPOS</a:t>
            </a:r>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BB51D9E-DFDA-1F46-BA83-0515706A90A3}"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50676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達成度評価でこのような設問がありました。</a:t>
            </a:r>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8</a:t>
            </a:fld>
            <a:endParaRPr kumimoji="1" lang="ja-JP" altLang="en-US"/>
          </a:p>
        </p:txBody>
      </p:sp>
    </p:spTree>
    <p:extLst>
      <p:ext uri="{BB962C8B-B14F-4D97-AF65-F5344CB8AC3E}">
        <p14:creationId xmlns:p14="http://schemas.microsoft.com/office/powerpoint/2010/main" val="3347061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ー 1"/>
          <p:cNvSpPr>
            <a:spLocks noGrp="1" noRot="1" noChangeAspect="1" noTextEdit="1"/>
          </p:cNvSpPr>
          <p:nvPr>
            <p:ph type="sldImg"/>
          </p:nvPr>
        </p:nvSpPr>
        <p:spPr>
          <a:ln/>
        </p:spPr>
      </p:sp>
      <p:sp>
        <p:nvSpPr>
          <p:cNvPr id="13619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latin typeface="Times New Roman" charset="0"/>
                <a:ea typeface="ＭＳ Ｐ明朝" charset="0"/>
              </a:rPr>
              <a:t>WHO3</a:t>
            </a:r>
            <a:r>
              <a:rPr lang="ja-JP" altLang="en-US">
                <a:latin typeface="Times New Roman" charset="0"/>
                <a:ea typeface="ＭＳ Ｐ明朝" charset="0"/>
              </a:rPr>
              <a:t>段階除痛ラダーの正しい適用について。</a:t>
            </a:r>
            <a:endParaRPr lang="en-US" altLang="ja-JP">
              <a:latin typeface="Times New Roman" charset="0"/>
              <a:ea typeface="ＭＳ Ｐ明朝" charset="0"/>
            </a:endParaRPr>
          </a:p>
          <a:p>
            <a:r>
              <a:rPr lang="ja-JP" altLang="en-US">
                <a:latin typeface="Times New Roman" charset="0"/>
                <a:ea typeface="ＭＳ Ｐ明朝" charset="0"/>
              </a:rPr>
              <a:t>痛みが徐々に増強する場合は、</a:t>
            </a:r>
            <a:r>
              <a:rPr lang="en-US" altLang="ja-JP">
                <a:latin typeface="Times New Roman" charset="0"/>
                <a:ea typeface="ＭＳ Ｐ明朝" charset="0"/>
              </a:rPr>
              <a:t>stepwise</a:t>
            </a:r>
            <a:r>
              <a:rPr lang="ja-JP" altLang="en-US">
                <a:latin typeface="Times New Roman" charset="0"/>
                <a:ea typeface="ＭＳ Ｐ明朝" charset="0"/>
              </a:rPr>
              <a:t>方式でよい。</a:t>
            </a:r>
            <a:endParaRPr lang="en-US" altLang="ja-JP">
              <a:latin typeface="Times New Roman" charset="0"/>
              <a:ea typeface="ＭＳ Ｐ明朝" charset="0"/>
            </a:endParaRPr>
          </a:p>
          <a:p>
            <a:r>
              <a:rPr lang="ja-JP" altLang="en-US">
                <a:latin typeface="Times New Roman" charset="0"/>
                <a:ea typeface="ＭＳ Ｐ明朝" charset="0"/>
              </a:rPr>
              <a:t>しかし、強い痛みが急激に出現した場合や、患者が長い期間痛みを我慢していて痛みの増強に耐えかねて痛みを訴えた場合は、躊躇なくオピオイドの使用に踏み切るべきである（エレベーター方式）。</a:t>
            </a:r>
            <a:endParaRPr lang="en-US" altLang="ja-JP">
              <a:latin typeface="Times New Roman" charset="0"/>
              <a:ea typeface="ＭＳ Ｐ明朝" charset="0"/>
            </a:endParaRPr>
          </a:p>
          <a:p>
            <a:r>
              <a:rPr lang="en-US" altLang="ja-JP">
                <a:latin typeface="Times New Roman" charset="0"/>
                <a:ea typeface="ＭＳ Ｐ明朝" charset="0"/>
              </a:rPr>
              <a:t>【</a:t>
            </a:r>
            <a:r>
              <a:rPr lang="ja-JP" altLang="en-US">
                <a:latin typeface="Times New Roman" charset="0"/>
                <a:ea typeface="ＭＳ Ｐ明朝" charset="0"/>
              </a:rPr>
              <a:t>参考文献</a:t>
            </a:r>
            <a:r>
              <a:rPr lang="en-US" altLang="ja-JP">
                <a:latin typeface="Times New Roman" charset="0"/>
                <a:ea typeface="ＭＳ Ｐ明朝" charset="0"/>
              </a:rPr>
              <a:t>】Time to modify the WHO analgesic ladder? International Association for the Study of Pain. Pain Clinical Updates 8: 1-4, 2005</a:t>
            </a:r>
            <a:endParaRPr lang="ja-JP" altLang="en-US">
              <a:latin typeface="Times New Roman" charset="0"/>
              <a:ea typeface="ＭＳ Ｐ明朝" charset="0"/>
            </a:endParaRPr>
          </a:p>
        </p:txBody>
      </p:sp>
      <p:sp>
        <p:nvSpPr>
          <p:cNvPr id="136196" name="スライド番号プレースホルダー 3"/>
          <p:cNvSpPr>
            <a:spLocks noGrp="1"/>
          </p:cNvSpPr>
          <p:nvPr>
            <p:ph type="sldNum" sz="quarter" idx="5"/>
          </p:nvPr>
        </p:nvSpPr>
        <p:spPr>
          <a:xfrm>
            <a:off x="7238328" y="6492465"/>
            <a:ext cx="2066607" cy="3424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Times New Roman" charset="0"/>
                <a:ea typeface="HGP創英角ｺﾞｼｯｸUB" charset="0"/>
                <a:cs typeface="HGP創英角ｺﾞｼｯｸUB" charset="0"/>
              </a:defRPr>
            </a:lvl1pPr>
            <a:lvl2pPr marL="742950" indent="-285750" eaLnBrk="0" hangingPunct="0">
              <a:defRPr sz="3400">
                <a:solidFill>
                  <a:schemeClr val="tx1"/>
                </a:solidFill>
                <a:latin typeface="Times New Roman" charset="0"/>
                <a:ea typeface="HGP創英角ｺﾞｼｯｸUB" charset="0"/>
                <a:cs typeface="HGP創英角ｺﾞｼｯｸUB" charset="0"/>
              </a:defRPr>
            </a:lvl2pPr>
            <a:lvl3pPr marL="1143000" indent="-228600" eaLnBrk="0" hangingPunct="0">
              <a:defRPr sz="3400">
                <a:solidFill>
                  <a:schemeClr val="tx1"/>
                </a:solidFill>
                <a:latin typeface="Times New Roman" charset="0"/>
                <a:ea typeface="HGP創英角ｺﾞｼｯｸUB" charset="0"/>
                <a:cs typeface="HGP創英角ｺﾞｼｯｸUB" charset="0"/>
              </a:defRPr>
            </a:lvl3pPr>
            <a:lvl4pPr marL="1600200" indent="-228600" eaLnBrk="0" hangingPunct="0">
              <a:defRPr sz="3400">
                <a:solidFill>
                  <a:schemeClr val="tx1"/>
                </a:solidFill>
                <a:latin typeface="Times New Roman" charset="0"/>
                <a:ea typeface="HGP創英角ｺﾞｼｯｸUB" charset="0"/>
                <a:cs typeface="HGP創英角ｺﾞｼｯｸUB" charset="0"/>
              </a:defRPr>
            </a:lvl4pPr>
            <a:lvl5pPr marL="2057400" indent="-228600" eaLnBrk="0" hangingPunct="0">
              <a:defRPr sz="3400">
                <a:solidFill>
                  <a:schemeClr val="tx1"/>
                </a:solidFill>
                <a:latin typeface="Times New Roman" charset="0"/>
                <a:ea typeface="HGP創英角ｺﾞｼｯｸUB" charset="0"/>
                <a:cs typeface="HGP創英角ｺﾞｼｯｸUB" charset="0"/>
              </a:defRPr>
            </a:lvl5pPr>
            <a:lvl6pPr marL="25146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6pPr>
            <a:lvl7pPr marL="29718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7pPr>
            <a:lvl8pPr marL="34290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8pPr>
            <a:lvl9pPr marL="38862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9pPr>
          </a:lstStyle>
          <a:p>
            <a:pPr eaLnBrk="1" hangingPunct="1"/>
            <a:fld id="{1A8368C5-3048-E342-B49F-62DA3414B9C3}" type="slidenum">
              <a:rPr lang="en-US" altLang="ja-JP" sz="1200">
                <a:solidFill>
                  <a:srgbClr val="000000"/>
                </a:solidFill>
              </a:rPr>
              <a:pPr eaLnBrk="1" hangingPunct="1"/>
              <a:t>31</a:t>
            </a:fld>
            <a:endParaRPr lang="en-US" altLang="ja-JP" sz="1200">
              <a:solidFill>
                <a:srgbClr val="000000"/>
              </a:solidFill>
            </a:endParaRPr>
          </a:p>
        </p:txBody>
      </p:sp>
      <p:sp>
        <p:nvSpPr>
          <p:cNvPr id="136197" name="フッター プレースホルダー 4"/>
          <p:cNvSpPr>
            <a:spLocks noGrp="1"/>
          </p:cNvSpPr>
          <p:nvPr>
            <p:ph type="ftr" sz="quarter" idx="4"/>
          </p:nvPr>
        </p:nvSpPr>
        <p:spPr bwMode="auto">
          <a:xfrm>
            <a:off x="0" y="6492465"/>
            <a:ext cx="7238326" cy="3413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Times New Roman" charset="0"/>
                <a:ea typeface="HGP創英角ｺﾞｼｯｸUB" charset="0"/>
                <a:cs typeface="HGP創英角ｺﾞｼｯｸUB" charset="0"/>
              </a:defRPr>
            </a:lvl1pPr>
            <a:lvl2pPr marL="742950" indent="-285750" eaLnBrk="0" hangingPunct="0">
              <a:defRPr sz="3400">
                <a:solidFill>
                  <a:schemeClr val="tx1"/>
                </a:solidFill>
                <a:latin typeface="Times New Roman" charset="0"/>
                <a:ea typeface="HGP創英角ｺﾞｼｯｸUB" charset="0"/>
                <a:cs typeface="HGP創英角ｺﾞｼｯｸUB" charset="0"/>
              </a:defRPr>
            </a:lvl2pPr>
            <a:lvl3pPr marL="1143000" indent="-228600" eaLnBrk="0" hangingPunct="0">
              <a:defRPr sz="3400">
                <a:solidFill>
                  <a:schemeClr val="tx1"/>
                </a:solidFill>
                <a:latin typeface="Times New Roman" charset="0"/>
                <a:ea typeface="HGP創英角ｺﾞｼｯｸUB" charset="0"/>
                <a:cs typeface="HGP創英角ｺﾞｼｯｸUB" charset="0"/>
              </a:defRPr>
            </a:lvl3pPr>
            <a:lvl4pPr marL="1600200" indent="-228600" eaLnBrk="0" hangingPunct="0">
              <a:defRPr sz="3400">
                <a:solidFill>
                  <a:schemeClr val="tx1"/>
                </a:solidFill>
                <a:latin typeface="Times New Roman" charset="0"/>
                <a:ea typeface="HGP創英角ｺﾞｼｯｸUB" charset="0"/>
                <a:cs typeface="HGP創英角ｺﾞｼｯｸUB" charset="0"/>
              </a:defRPr>
            </a:lvl4pPr>
            <a:lvl5pPr marL="2057400" indent="-228600" eaLnBrk="0" hangingPunct="0">
              <a:defRPr sz="3400">
                <a:solidFill>
                  <a:schemeClr val="tx1"/>
                </a:solidFill>
                <a:latin typeface="Times New Roman" charset="0"/>
                <a:ea typeface="HGP創英角ｺﾞｼｯｸUB" charset="0"/>
                <a:cs typeface="HGP創英角ｺﾞｼｯｸUB" charset="0"/>
              </a:defRPr>
            </a:lvl5pPr>
            <a:lvl6pPr marL="25146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6pPr>
            <a:lvl7pPr marL="29718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7pPr>
            <a:lvl8pPr marL="34290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8pPr>
            <a:lvl9pPr marL="38862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9pPr>
          </a:lstStyle>
          <a:p>
            <a:pPr eaLnBrk="1" hangingPunct="1"/>
            <a:r>
              <a:rPr lang="ja-JP" altLang="en-US" sz="900">
                <a:solidFill>
                  <a:srgbClr val="000000"/>
                </a:solidFill>
              </a:rPr>
              <a:t>ピースハウス病院・ピースクリニック中井臨床研修</a:t>
            </a:r>
            <a:endParaRPr lang="en-US" altLang="ja-JP" sz="900">
              <a:solidFill>
                <a:srgbClr val="000000"/>
              </a:solidFill>
            </a:endParaRPr>
          </a:p>
        </p:txBody>
      </p:sp>
    </p:spTree>
    <p:extLst>
      <p:ext uri="{BB962C8B-B14F-4D97-AF65-F5344CB8AC3E}">
        <p14:creationId xmlns:p14="http://schemas.microsoft.com/office/powerpoint/2010/main" val="1698054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PEACE</a:t>
            </a:r>
            <a:r>
              <a:rPr kumimoji="1" lang="ja-JP" altLang="en-US" dirty="0"/>
              <a:t>で用いるアルゴリズムについて解説する</a:t>
            </a:r>
            <a:endParaRPr kumimoji="1" lang="en-US" altLang="ja-JP" dirty="0"/>
          </a:p>
          <a:p>
            <a:endParaRPr kumimoji="1" lang="en-US" altLang="ja-JP" dirty="0"/>
          </a:p>
          <a:p>
            <a:r>
              <a:rPr kumimoji="1" lang="ja-JP" altLang="en-US" dirty="0"/>
              <a:t>基本的には</a:t>
            </a:r>
            <a:r>
              <a:rPr kumimoji="1" lang="en-US" altLang="ja-JP" dirty="0"/>
              <a:t>WHO 3-step analgesic ladder</a:t>
            </a:r>
            <a:r>
              <a:rPr kumimoji="1" lang="ja-JP" altLang="en-US" dirty="0"/>
              <a:t>をよりわかり易く落とし込んだもので、非オピオイド鎮痛薬（アセトアミノフェンまたは</a:t>
            </a:r>
            <a:r>
              <a:rPr kumimoji="1" lang="en-US" altLang="ja-JP" dirty="0"/>
              <a:t>NSAIDs</a:t>
            </a:r>
            <a:r>
              <a:rPr kumimoji="1" lang="ja-JP" altLang="en-US" dirty="0"/>
              <a:t>）、オピオイドの開始、と進み、オピオイドを導入しても残存する痛みについては、持続痛か突出痛によってその先の治療ステップが異なることを説明する</a:t>
            </a:r>
            <a:endParaRPr kumimoji="1" lang="en-US" altLang="ja-JP" dirty="0"/>
          </a:p>
          <a:p>
            <a:endParaRPr kumimoji="1" lang="en-US" altLang="ja-JP" dirty="0"/>
          </a:p>
          <a:p>
            <a:r>
              <a:rPr kumimoji="1" lang="ja-JP" altLang="en-US" dirty="0"/>
              <a:t>この図には示していないが、放射線治療や神経ブロック療法はいずれの段階においても適応を考慮することを付け加えてもよい</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32</a:t>
            </a:fld>
            <a:endParaRPr kumimoji="1" lang="ja-JP" altLang="en-US"/>
          </a:p>
        </p:txBody>
      </p:sp>
    </p:spTree>
    <p:extLst>
      <p:ext uri="{BB962C8B-B14F-4D97-AF65-F5344CB8AC3E}">
        <p14:creationId xmlns:p14="http://schemas.microsoft.com/office/powerpoint/2010/main" val="648875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アセトアミノフェンは安全性が高い</a:t>
            </a:r>
            <a:endParaRPr kumimoji="1" lang="en-US" altLang="ja-JP" dirty="0"/>
          </a:p>
          <a:p>
            <a:r>
              <a:rPr kumimoji="1" lang="ja-JP" altLang="en-US" dirty="0"/>
              <a:t>アルコール多飲者や、栄養障害、肝機能障害のある場合には、アセトアミノフェンの中間代謝産物による肝細胞壊死（→肝不全）に注意</a:t>
            </a:r>
            <a:endParaRPr kumimoji="1" lang="en-US" altLang="ja-JP" dirty="0"/>
          </a:p>
          <a:p>
            <a:r>
              <a:rPr kumimoji="1" lang="ja-JP" altLang="en-US" dirty="0"/>
              <a:t>鎮痛作用を得るためには十分な投与量が必要</a:t>
            </a:r>
            <a:endParaRPr kumimoji="1" lang="en-US" altLang="ja-JP" dirty="0"/>
          </a:p>
          <a:p>
            <a:endParaRPr kumimoji="1" lang="en-US" altLang="ja-JP" dirty="0"/>
          </a:p>
          <a:p>
            <a:r>
              <a:rPr kumimoji="1" lang="ja-JP" altLang="en-US" dirty="0"/>
              <a:t>常用量：がん疼痛の薬物療法に関するガイドライン（日本緩和医療学会、</a:t>
            </a:r>
            <a:r>
              <a:rPr kumimoji="1" lang="en-US" altLang="ja-JP" dirty="0"/>
              <a:t>2014</a:t>
            </a:r>
            <a:r>
              <a:rPr kumimoji="1" lang="ja-JP" altLang="en-US" dirty="0"/>
              <a:t>）</a:t>
            </a:r>
            <a:r>
              <a:rPr kumimoji="1" lang="en-US" altLang="ja-JP" dirty="0"/>
              <a:t>p77</a:t>
            </a:r>
            <a:r>
              <a:rPr kumimoji="1" lang="ja-JP" altLang="en-US" dirty="0"/>
              <a:t>の記載に準拠</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33</a:t>
            </a:fld>
            <a:endParaRPr kumimoji="1" lang="ja-JP" altLang="en-US"/>
          </a:p>
        </p:txBody>
      </p:sp>
    </p:spTree>
    <p:extLst>
      <p:ext uri="{BB962C8B-B14F-4D97-AF65-F5344CB8AC3E}">
        <p14:creationId xmlns:p14="http://schemas.microsoft.com/office/powerpoint/2010/main" val="698700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NSAIDs</a:t>
            </a:r>
            <a:r>
              <a:rPr kumimoji="1" lang="ja-JP" altLang="en-US" dirty="0"/>
              <a:t>（非ステロイド性抗炎症薬）についての説明</a:t>
            </a:r>
            <a:endParaRPr kumimoji="1" lang="en-US" altLang="ja-JP" dirty="0"/>
          </a:p>
          <a:p>
            <a:endParaRPr kumimoji="1" lang="en-US" altLang="ja-JP" dirty="0"/>
          </a:p>
          <a:p>
            <a:r>
              <a:rPr kumimoji="1" lang="ja-JP" altLang="en-US" dirty="0"/>
              <a:t>・</a:t>
            </a:r>
            <a:r>
              <a:rPr kumimoji="1" lang="en-US" altLang="ja-JP" dirty="0"/>
              <a:t>COX-1</a:t>
            </a:r>
            <a:r>
              <a:rPr kumimoji="1" lang="ja-JP" altLang="en-US" dirty="0"/>
              <a:t>選択性の薬剤と</a:t>
            </a:r>
            <a:r>
              <a:rPr kumimoji="1" lang="en-US" altLang="ja-JP" dirty="0"/>
              <a:t>COX-2</a:t>
            </a:r>
            <a:r>
              <a:rPr kumimoji="1" lang="ja-JP" altLang="en-US" dirty="0"/>
              <a:t>選択性の薬剤の違い</a:t>
            </a:r>
            <a:endParaRPr kumimoji="1" lang="en-US" altLang="ja-JP" dirty="0"/>
          </a:p>
          <a:p>
            <a:r>
              <a:rPr kumimoji="1" lang="ja-JP" altLang="en-US" dirty="0"/>
              <a:t>・副作用としての消化管粘膜障害</a:t>
            </a:r>
            <a:endParaRPr kumimoji="1" lang="en-US" altLang="ja-JP" dirty="0"/>
          </a:p>
          <a:p>
            <a:r>
              <a:rPr kumimoji="1" lang="ja-JP" altLang="en-US" dirty="0"/>
              <a:t>・特に長期連用となる場合には消化管粘膜障害だけでなく腎機能障害や心血管系有害事象（血栓症）にも十分留意する</a:t>
            </a:r>
            <a:endParaRPr kumimoji="1" lang="en-US" altLang="ja-JP" dirty="0"/>
          </a:p>
          <a:p>
            <a:r>
              <a:rPr kumimoji="1" lang="ja-JP" altLang="en-US" dirty="0"/>
              <a:t>といったことを補足説明してもよい</a:t>
            </a:r>
            <a:endParaRPr kumimoji="1" lang="en-US" altLang="ja-JP" dirty="0"/>
          </a:p>
          <a:p>
            <a:endParaRPr kumimoji="1" lang="en-US" altLang="ja-JP" dirty="0"/>
          </a:p>
          <a:p>
            <a:r>
              <a:rPr kumimoji="1" lang="en-US" altLang="ja-JP" dirty="0"/>
              <a:t>『</a:t>
            </a:r>
            <a:r>
              <a:rPr kumimoji="1" lang="ja-JP" altLang="en-US" dirty="0"/>
              <a:t>高用量</a:t>
            </a:r>
            <a:r>
              <a:rPr kumimoji="1" lang="en-US" altLang="ja-JP" dirty="0"/>
              <a:t>H</a:t>
            </a:r>
            <a:r>
              <a:rPr kumimoji="1" lang="en-US" altLang="ja-JP" baseline="-25000" dirty="0"/>
              <a:t>2</a:t>
            </a:r>
            <a:r>
              <a:rPr kumimoji="1" lang="ja-JP" altLang="en-US" dirty="0"/>
              <a:t>ブロッカー</a:t>
            </a:r>
            <a:r>
              <a:rPr kumimoji="1" lang="en-US" altLang="ja-JP" dirty="0"/>
              <a:t>』</a:t>
            </a:r>
            <a:r>
              <a:rPr kumimoji="1" lang="ja-JP" altLang="en-US" dirty="0"/>
              <a:t>とは、消化性潰瘍に対する常用量の</a:t>
            </a:r>
            <a:r>
              <a:rPr kumimoji="1" lang="en-US" altLang="ja-JP" dirty="0"/>
              <a:t>2</a:t>
            </a:r>
            <a:r>
              <a:rPr kumimoji="1" lang="ja-JP" altLang="en-US" dirty="0"/>
              <a:t>倍量を意味する</a:t>
            </a:r>
            <a:endParaRPr kumimoji="1" lang="en-US" altLang="ja-JP" dirty="0"/>
          </a:p>
          <a:p>
            <a:endParaRPr kumimoji="1" lang="en-US" altLang="ja-JP" dirty="0"/>
          </a:p>
          <a:p>
            <a:r>
              <a:rPr kumimoji="1" lang="en-US" altLang="ja-JP" dirty="0"/>
              <a:t>FAQ</a:t>
            </a:r>
            <a:r>
              <a:rPr kumimoji="1" lang="ja-JP" altLang="en-US" dirty="0"/>
              <a:t>：</a:t>
            </a:r>
            <a:r>
              <a:rPr kumimoji="1" lang="en-US" altLang="ja-JP" dirty="0"/>
              <a:t>NSAIDs</a:t>
            </a:r>
            <a:r>
              <a:rPr kumimoji="1" lang="ja-JP" altLang="en-US" dirty="0"/>
              <a:t>の最大投与量とは？</a:t>
            </a:r>
            <a:endParaRPr kumimoji="1" lang="en-US" altLang="ja-JP" dirty="0"/>
          </a:p>
          <a:p>
            <a:r>
              <a:rPr kumimoji="1" lang="ja-JP" altLang="en-US" dirty="0"/>
              <a:t>→基本的には保険診療で認められている最大量としておく</a:t>
            </a:r>
            <a:endParaRPr kumimoji="1" lang="en-US" altLang="ja-JP" dirty="0"/>
          </a:p>
          <a:p>
            <a:r>
              <a:rPr kumimoji="1" lang="ja-JP" altLang="en-US" dirty="0"/>
              <a:t>　適正に使用されていない場合もあり、常用量が使用されていることを確認することが目的</a:t>
            </a:r>
            <a:endParaRPr kumimoji="1" lang="en-US" altLang="ja-JP" dirty="0"/>
          </a:p>
          <a:p>
            <a:endParaRPr kumimoji="1" lang="en-US" altLang="ja-JP" dirty="0"/>
          </a:p>
          <a:p>
            <a:r>
              <a:rPr kumimoji="1" lang="ja-JP" altLang="en-US" dirty="0"/>
              <a:t>「レスキュー・ドース </a:t>
            </a:r>
            <a:r>
              <a:rPr kumimoji="1" lang="en-US" altLang="ja-JP" dirty="0"/>
              <a:t>rescue</a:t>
            </a:r>
            <a:r>
              <a:rPr kumimoji="1" lang="en-US" altLang="ja-JP" baseline="0" dirty="0"/>
              <a:t> dose</a:t>
            </a:r>
            <a:r>
              <a:rPr kumimoji="1" lang="ja-JP" altLang="en-US" dirty="0"/>
              <a:t>」については、以下のスライドでは、表記文字数等の都合上、一般に広く用いられている「レスキュー」という表現を用いています。</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34</a:t>
            </a:fld>
            <a:endParaRPr kumimoji="1" lang="ja-JP" altLang="en-US"/>
          </a:p>
        </p:txBody>
      </p:sp>
    </p:spTree>
    <p:extLst>
      <p:ext uri="{BB962C8B-B14F-4D97-AF65-F5344CB8AC3E}">
        <p14:creationId xmlns:p14="http://schemas.microsoft.com/office/powerpoint/2010/main" val="447100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PEACE</a:t>
            </a:r>
            <a:r>
              <a:rPr kumimoji="1" lang="ja-JP" altLang="en-US" dirty="0"/>
              <a:t>で用いるアルゴリズムについて解説する</a:t>
            </a:r>
            <a:endParaRPr kumimoji="1" lang="en-US" altLang="ja-JP" dirty="0"/>
          </a:p>
          <a:p>
            <a:endParaRPr kumimoji="1" lang="en-US" altLang="ja-JP" dirty="0"/>
          </a:p>
          <a:p>
            <a:r>
              <a:rPr kumimoji="1" lang="ja-JP" altLang="en-US" dirty="0"/>
              <a:t>基本的には</a:t>
            </a:r>
            <a:r>
              <a:rPr kumimoji="1" lang="en-US" altLang="ja-JP" dirty="0"/>
              <a:t>WHO 3-step analgesic ladder</a:t>
            </a:r>
            <a:r>
              <a:rPr kumimoji="1" lang="ja-JP" altLang="en-US" dirty="0"/>
              <a:t>をよりわかり易く落とし込んだもので、非オピオイド鎮痛薬（アセトアミノフェンまたは</a:t>
            </a:r>
            <a:r>
              <a:rPr kumimoji="1" lang="en-US" altLang="ja-JP" dirty="0"/>
              <a:t>NSAIDs</a:t>
            </a:r>
            <a:r>
              <a:rPr kumimoji="1" lang="ja-JP" altLang="en-US" dirty="0"/>
              <a:t>）、オピオイドの開始、と進み、オピオイドを導入しても残存する痛みについては、持続痛か突出痛によってその先の治療ステップが異なることを説明する</a:t>
            </a:r>
            <a:endParaRPr kumimoji="1" lang="en-US" altLang="ja-JP" dirty="0"/>
          </a:p>
          <a:p>
            <a:endParaRPr kumimoji="1" lang="en-US" altLang="ja-JP" dirty="0"/>
          </a:p>
          <a:p>
            <a:r>
              <a:rPr kumimoji="1" lang="ja-JP" altLang="en-US" dirty="0"/>
              <a:t>この図には示していないが、放射線治療や神経ブロック療法はいずれの段階においても適応を考慮することを付け加えてもよい</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35</a:t>
            </a:fld>
            <a:endParaRPr kumimoji="1" lang="ja-JP" altLang="en-US"/>
          </a:p>
        </p:txBody>
      </p:sp>
    </p:spTree>
    <p:extLst>
      <p:ext uri="{BB962C8B-B14F-4D97-AF65-F5344CB8AC3E}">
        <p14:creationId xmlns:p14="http://schemas.microsoft.com/office/powerpoint/2010/main" val="853437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オピオイド</a:t>
            </a:r>
            <a:r>
              <a:rPr kumimoji="1" lang="en-US" altLang="ja-JP" dirty="0"/>
              <a:t>』</a:t>
            </a:r>
            <a:r>
              <a:rPr kumimoji="1" lang="ja-JP" altLang="en-US" dirty="0"/>
              <a:t>という用語についての説明</a:t>
            </a:r>
            <a:endParaRPr kumimoji="1" lang="en-US" altLang="ja-JP" dirty="0"/>
          </a:p>
          <a:p>
            <a:r>
              <a:rPr kumimoji="1" lang="ja-JP" altLang="en-US" dirty="0"/>
              <a:t>俗にいう</a:t>
            </a:r>
            <a:r>
              <a:rPr kumimoji="1" lang="en-US" altLang="ja-JP" dirty="0"/>
              <a:t>『</a:t>
            </a:r>
            <a:r>
              <a:rPr kumimoji="1" lang="ja-JP" altLang="en-US" dirty="0"/>
              <a:t>麻薬</a:t>
            </a:r>
            <a:r>
              <a:rPr kumimoji="1" lang="en-US" altLang="ja-JP" dirty="0"/>
              <a:t>』</a:t>
            </a:r>
            <a:r>
              <a:rPr kumimoji="1" lang="ja-JP" altLang="en-US" dirty="0"/>
              <a:t>や</a:t>
            </a:r>
            <a:r>
              <a:rPr kumimoji="1" lang="en-US" altLang="ja-JP" dirty="0"/>
              <a:t>『</a:t>
            </a:r>
            <a:r>
              <a:rPr kumimoji="1" lang="ja-JP" altLang="en-US" dirty="0"/>
              <a:t>医療用麻薬</a:t>
            </a:r>
            <a:r>
              <a:rPr kumimoji="1" lang="en-US" altLang="ja-JP" dirty="0"/>
              <a:t>』</a:t>
            </a:r>
            <a:r>
              <a:rPr kumimoji="1" lang="ja-JP" altLang="en-US" dirty="0"/>
              <a:t>という言葉と混乱をしないように</a:t>
            </a:r>
            <a:endParaRPr kumimoji="1" lang="en-US" altLang="ja-JP" dirty="0"/>
          </a:p>
          <a:p>
            <a:endParaRPr kumimoji="1" lang="en-US" altLang="ja-JP" dirty="0"/>
          </a:p>
          <a:p>
            <a:r>
              <a:rPr kumimoji="1" lang="ja-JP" altLang="en-US" dirty="0"/>
              <a:t>スライドに列挙していないオピオイド鎮痛薬として、ペンタゾシン（ソセゴン</a:t>
            </a:r>
            <a:r>
              <a:rPr kumimoji="1" lang="en-US" altLang="ja-JP" baseline="30000" dirty="0"/>
              <a:t>®</a:t>
            </a:r>
            <a:r>
              <a:rPr kumimoji="1" lang="ja-JP" altLang="en-US" dirty="0" err="1"/>
              <a:t>、</a:t>
            </a:r>
            <a:r>
              <a:rPr kumimoji="1" lang="ja-JP" altLang="en-US" dirty="0"/>
              <a:t>ペンタジン</a:t>
            </a:r>
            <a:r>
              <a:rPr kumimoji="1" lang="en-US" altLang="ja-JP" baseline="30000" dirty="0"/>
              <a:t>®</a:t>
            </a:r>
            <a:r>
              <a:rPr kumimoji="1" lang="ja-JP" altLang="en-US" dirty="0" err="1"/>
              <a:t>、</a:t>
            </a:r>
            <a:r>
              <a:rPr kumimoji="1" lang="ja-JP" altLang="en-US" dirty="0"/>
              <a:t>ペルタゾン</a:t>
            </a:r>
            <a:r>
              <a:rPr kumimoji="1" lang="en-US" altLang="ja-JP" baseline="30000" dirty="0"/>
              <a:t>®</a:t>
            </a:r>
            <a:r>
              <a:rPr kumimoji="1" lang="ja-JP" altLang="en-US" dirty="0"/>
              <a:t>）、エプタゾシン（セダペイン</a:t>
            </a:r>
            <a:r>
              <a:rPr kumimoji="1" lang="en-US" altLang="ja-JP" baseline="30000" dirty="0"/>
              <a:t>®</a:t>
            </a:r>
            <a:r>
              <a:rPr kumimoji="1" lang="ja-JP" altLang="en-US" dirty="0"/>
              <a:t>）、ブプレノルフィン（レペタン</a:t>
            </a:r>
            <a:r>
              <a:rPr kumimoji="1" lang="en-US" altLang="ja-JP" baseline="30000" dirty="0"/>
              <a:t>®</a:t>
            </a:r>
            <a:r>
              <a:rPr kumimoji="1" lang="ja-JP" altLang="en-US" dirty="0"/>
              <a:t>）にも各種癌における鎮痛の保険適応があるが、これらはアゴニストーアンタゴニストまたは部分アゴニストであるため、がん疼痛治療において積極的に推奨される薬剤ではない</a:t>
            </a:r>
            <a:endParaRPr kumimoji="1" lang="en-US" altLang="ja-JP" dirty="0"/>
          </a:p>
          <a:p>
            <a:r>
              <a:rPr kumimoji="1" lang="ja-JP" altLang="en-US" dirty="0"/>
              <a:t>また、ペチジン（メペリジン：ペチジン塩酸塩</a:t>
            </a:r>
            <a:r>
              <a:rPr kumimoji="1" lang="en-US" altLang="ja-JP" baseline="30000" dirty="0"/>
              <a:t>®</a:t>
            </a:r>
            <a:r>
              <a:rPr kumimoji="1" lang="ja-JP" altLang="en-US" dirty="0" err="1"/>
              <a:t>、</a:t>
            </a:r>
            <a:r>
              <a:rPr kumimoji="1" lang="ja-JP" altLang="en-US" dirty="0"/>
              <a:t>オピスタン</a:t>
            </a:r>
            <a:r>
              <a:rPr kumimoji="1" lang="en-US" altLang="ja-JP" baseline="30000" dirty="0"/>
              <a:t>®</a:t>
            </a:r>
            <a:r>
              <a:rPr kumimoji="1" lang="ja-JP" altLang="en-US" dirty="0"/>
              <a:t>）は代謝産物に比較的強い神経毒性があり、腎機能低下時に代謝産物が蓄積して重篤な痙攣発作を生じる可能性があるため、がん疼痛治療において積極的な使用は推奨されていない</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36</a:t>
            </a:fld>
            <a:endParaRPr kumimoji="1" lang="ja-JP" altLang="en-US"/>
          </a:p>
        </p:txBody>
      </p:sp>
    </p:spTree>
    <p:extLst>
      <p:ext uri="{BB962C8B-B14F-4D97-AF65-F5344CB8AC3E}">
        <p14:creationId xmlns:p14="http://schemas.microsoft.com/office/powerpoint/2010/main" val="924807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a:ln/>
        </p:spPr>
      </p:sp>
      <p:sp>
        <p:nvSpPr>
          <p:cNvPr id="563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charset="0"/>
                <a:ea typeface="ＭＳ Ｐ明朝" charset="0"/>
              </a:rPr>
              <a:t>本邦では多くの種類のオピオイド鎮痛薬が処方可能である</a:t>
            </a:r>
            <a:endParaRPr lang="en-US" altLang="ja-JP" dirty="0">
              <a:latin typeface="Times New Roman" charset="0"/>
              <a:ea typeface="ＭＳ Ｐ明朝" charset="0"/>
            </a:endParaRPr>
          </a:p>
          <a:p>
            <a:r>
              <a:rPr lang="ja-JP" altLang="en-US" dirty="0">
                <a:latin typeface="Times New Roman" charset="0"/>
                <a:ea typeface="ＭＳ Ｐ明朝" charset="0"/>
              </a:rPr>
              <a:t>患者の状態に合った投与経路の選択も行う</a:t>
            </a:r>
            <a:endParaRPr lang="en-US" altLang="ja-JP" dirty="0">
              <a:latin typeface="Times New Roman" charset="0"/>
              <a:ea typeface="ＭＳ Ｐ明朝" charset="0"/>
            </a:endParaRPr>
          </a:p>
          <a:p>
            <a:r>
              <a:rPr lang="ja-JP" altLang="en-US" dirty="0">
                <a:latin typeface="Times New Roman" charset="0"/>
                <a:ea typeface="ＭＳ Ｐ明朝" charset="0"/>
              </a:rPr>
              <a:t>薬剤ごとの特徴を考慮しながら使用することが肝要</a:t>
            </a:r>
            <a:endParaRPr lang="en-US" altLang="ja-JP" dirty="0">
              <a:latin typeface="Times New Roman" charset="0"/>
              <a:ea typeface="ＭＳ Ｐ明朝" charset="0"/>
            </a:endParaRPr>
          </a:p>
          <a:p>
            <a:r>
              <a:rPr lang="ja-JP" altLang="en-US" dirty="0">
                <a:latin typeface="Times New Roman" charset="0"/>
                <a:ea typeface="ＭＳ Ｐ明朝" charset="0"/>
              </a:rPr>
              <a:t>それぞれの薬剤間には換算比がありますので参考にする</a:t>
            </a:r>
            <a:endParaRPr lang="en-US" altLang="ja-JP" dirty="0">
              <a:latin typeface="Times New Roman" charset="0"/>
              <a:ea typeface="ＭＳ Ｐ明朝" charset="0"/>
            </a:endParaRPr>
          </a:p>
        </p:txBody>
      </p:sp>
      <p:sp>
        <p:nvSpPr>
          <p:cNvPr id="563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Times New Roman" charset="0"/>
                <a:ea typeface="HGP創英角ｺﾞｼｯｸUB" charset="0"/>
                <a:cs typeface="HGP創英角ｺﾞｼｯｸUB" charset="0"/>
              </a:defRPr>
            </a:lvl1pPr>
            <a:lvl2pPr marL="685817" indent="-263776" eaLnBrk="0" hangingPunct="0">
              <a:defRPr sz="3700">
                <a:solidFill>
                  <a:schemeClr val="tx1"/>
                </a:solidFill>
                <a:latin typeface="Times New Roman" charset="0"/>
                <a:ea typeface="HGP創英角ｺﾞｼｯｸUB" charset="0"/>
                <a:cs typeface="HGP創英角ｺﾞｼｯｸUB" charset="0"/>
              </a:defRPr>
            </a:lvl2pPr>
            <a:lvl3pPr marL="1055103" indent="-211021" eaLnBrk="0" hangingPunct="0">
              <a:defRPr sz="3700">
                <a:solidFill>
                  <a:schemeClr val="tx1"/>
                </a:solidFill>
                <a:latin typeface="Times New Roman" charset="0"/>
                <a:ea typeface="HGP創英角ｺﾞｼｯｸUB" charset="0"/>
                <a:cs typeface="HGP創英角ｺﾞｼｯｸUB" charset="0"/>
              </a:defRPr>
            </a:lvl3pPr>
            <a:lvl4pPr marL="1477145" indent="-211021" eaLnBrk="0" hangingPunct="0">
              <a:defRPr sz="3700">
                <a:solidFill>
                  <a:schemeClr val="tx1"/>
                </a:solidFill>
                <a:latin typeface="Times New Roman" charset="0"/>
                <a:ea typeface="HGP創英角ｺﾞｼｯｸUB" charset="0"/>
                <a:cs typeface="HGP創英角ｺﾞｼｯｸUB" charset="0"/>
              </a:defRPr>
            </a:lvl4pPr>
            <a:lvl5pPr marL="1899186" indent="-211021" eaLnBrk="0" hangingPunct="0">
              <a:defRPr sz="37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86A1C1-E542-5A40-8A79-DE0595492832}"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56325" name="フッター プレースホルダ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700">
                <a:solidFill>
                  <a:schemeClr val="tx1"/>
                </a:solidFill>
                <a:latin typeface="Times New Roman" charset="0"/>
                <a:ea typeface="HGP創英角ｺﾞｼｯｸUB" charset="0"/>
                <a:cs typeface="HGP創英角ｺﾞｼｯｸUB" charset="0"/>
              </a:defRPr>
            </a:lvl1pPr>
            <a:lvl2pPr marL="685817" indent="-263776" eaLnBrk="0" hangingPunct="0">
              <a:defRPr sz="3700">
                <a:solidFill>
                  <a:schemeClr val="tx1"/>
                </a:solidFill>
                <a:latin typeface="Times New Roman" charset="0"/>
                <a:ea typeface="HGP創英角ｺﾞｼｯｸUB" charset="0"/>
                <a:cs typeface="HGP創英角ｺﾞｼｯｸUB" charset="0"/>
              </a:defRPr>
            </a:lvl2pPr>
            <a:lvl3pPr marL="1055103" indent="-211021" eaLnBrk="0" hangingPunct="0">
              <a:defRPr sz="3700">
                <a:solidFill>
                  <a:schemeClr val="tx1"/>
                </a:solidFill>
                <a:latin typeface="Times New Roman" charset="0"/>
                <a:ea typeface="HGP創英角ｺﾞｼｯｸUB" charset="0"/>
                <a:cs typeface="HGP創英角ｺﾞｼｯｸUB" charset="0"/>
              </a:defRPr>
            </a:lvl3pPr>
            <a:lvl4pPr marL="1477145" indent="-211021" eaLnBrk="0" hangingPunct="0">
              <a:defRPr sz="3700">
                <a:solidFill>
                  <a:schemeClr val="tx1"/>
                </a:solidFill>
                <a:latin typeface="Times New Roman" charset="0"/>
                <a:ea typeface="HGP創英角ｺﾞｼｯｸUB" charset="0"/>
                <a:cs typeface="HGP創英角ｺﾞｼｯｸUB" charset="0"/>
              </a:defRPr>
            </a:lvl4pPr>
            <a:lvl5pPr marL="1899186" indent="-211021" eaLnBrk="0" hangingPunct="0">
              <a:defRPr sz="37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Times New Roman" charset="0"/>
                <a:ea typeface="HGP創英角ｺﾞｼｯｸUB" charset="0"/>
              </a:rPr>
              <a:t>日本緩和医療学会　</a:t>
            </a:r>
            <a:r>
              <a:rPr kumimoji="1" lang="en-US" altLang="ja-JP" sz="800" b="0" i="0" u="none" strike="noStrike" kern="1200" cap="none" spc="0" normalizeH="0" baseline="0" noProof="0" dirty="0">
                <a:ln>
                  <a:noFill/>
                </a:ln>
                <a:solidFill>
                  <a:prstClr val="black"/>
                </a:solidFill>
                <a:effectLst/>
                <a:uLnTx/>
                <a:uFillTx/>
                <a:latin typeface="Times New Roman" charset="0"/>
                <a:ea typeface="HGP創英角ｺﾞｼｯｸUB" charset="0"/>
              </a:rPr>
              <a:t>The PEACE Project</a:t>
            </a:r>
            <a:r>
              <a:rPr kumimoji="1" lang="ja-JP" altLang="en-US" sz="800" b="0" i="0" u="none" strike="noStrike" kern="1200" cap="none" spc="0" normalizeH="0" baseline="0" noProof="0" dirty="0">
                <a:ln>
                  <a:noFill/>
                </a:ln>
                <a:solidFill>
                  <a:prstClr val="black"/>
                </a:solidFill>
                <a:effectLst/>
                <a:uLnTx/>
                <a:uFillTx/>
                <a:latin typeface="Times New Roman" charset="0"/>
                <a:ea typeface="HGP創英角ｺﾞｼｯｸUB" charset="0"/>
              </a:rPr>
              <a:t>　</a:t>
            </a:r>
            <a:r>
              <a:rPr kumimoji="1" lang="en-US" altLang="ja-JP" sz="800" b="0" i="0" u="none" strike="noStrike" kern="1200" cap="none" spc="0" normalizeH="0" baseline="0" noProof="0" dirty="0">
                <a:ln>
                  <a:noFill/>
                </a:ln>
                <a:solidFill>
                  <a:prstClr val="black"/>
                </a:solidFill>
                <a:effectLst/>
                <a:uLnTx/>
                <a:uFillTx/>
                <a:latin typeface="Times New Roman" charset="0"/>
                <a:ea typeface="HGP創英角ｺﾞｼｯｸUB" charset="0"/>
              </a:rPr>
              <a:t>M-6b</a:t>
            </a:r>
            <a:r>
              <a:rPr kumimoji="1" lang="ja-JP" altLang="en-US" sz="800" b="0" i="0" u="none" strike="noStrike" kern="1200" cap="none" spc="0" normalizeH="0" baseline="0" noProof="0" dirty="0">
                <a:ln>
                  <a:noFill/>
                </a:ln>
                <a:solidFill>
                  <a:prstClr val="black"/>
                </a:solidFill>
                <a:effectLst/>
                <a:uLnTx/>
                <a:uFillTx/>
                <a:latin typeface="Times New Roman" charset="0"/>
                <a:ea typeface="HGP創英角ｺﾞｼｯｸUB" charset="0"/>
              </a:rPr>
              <a:t>　　がん疼痛（嘔気・嘔吐）</a:t>
            </a:r>
            <a:endParaRPr kumimoji="1" lang="en-US" altLang="ja-JP" sz="800" b="0" i="0" u="none" strike="noStrike" kern="1200" cap="none" spc="0" normalizeH="0" baseline="0" noProof="0" dirty="0">
              <a:ln>
                <a:noFill/>
              </a:ln>
              <a:solidFill>
                <a:prstClr val="black"/>
              </a:solidFill>
              <a:effectLst/>
              <a:uLnTx/>
              <a:uFillTx/>
              <a:latin typeface="Times New Roman" charset="0"/>
              <a:ea typeface="HGP創英角ｺﾞｼｯｸUB"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Times New Roman" charset="0"/>
                <a:ea typeface="HGP創英角ｺﾞｼｯｸUB" charset="0"/>
              </a:rPr>
              <a:t>	 Copy Right </a:t>
            </a:r>
            <a:r>
              <a:rPr kumimoji="1" lang="ja-JP" altLang="en-US" sz="800" b="0" i="0" u="none" strike="noStrike" kern="1200" cap="none" spc="0" normalizeH="0" baseline="0" noProof="0" dirty="0">
                <a:ln>
                  <a:noFill/>
                </a:ln>
                <a:solidFill>
                  <a:prstClr val="black"/>
                </a:solidFill>
                <a:effectLst/>
                <a:uLnTx/>
                <a:uFillTx/>
                <a:latin typeface="Times New Roman" charset="0"/>
                <a:ea typeface="HGP創英角ｺﾞｼｯｸUB" charset="0"/>
              </a:rPr>
              <a:t>ⓒ　</a:t>
            </a:r>
            <a:r>
              <a:rPr kumimoji="1" lang="en-US" altLang="ja-JP" sz="800" b="0" i="0" u="none" strike="noStrike" kern="1200" cap="none" spc="0" normalizeH="0" baseline="0" noProof="0" dirty="0">
                <a:ln>
                  <a:noFill/>
                </a:ln>
                <a:solidFill>
                  <a:prstClr val="black"/>
                </a:solidFill>
                <a:effectLst/>
                <a:uLnTx/>
                <a:uFillTx/>
                <a:latin typeface="Times New Roman" charset="0"/>
                <a:ea typeface="HGP創英角ｺﾞｼｯｸUB" charset="0"/>
              </a:rPr>
              <a:t>Japanese Society for Palliative Medicine</a:t>
            </a:r>
          </a:p>
        </p:txBody>
      </p:sp>
    </p:spTree>
    <p:extLst>
      <p:ext uri="{BB962C8B-B14F-4D97-AF65-F5344CB8AC3E}">
        <p14:creationId xmlns:p14="http://schemas.microsoft.com/office/powerpoint/2010/main" val="374445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オピオイドを処方するときのポイントについて解説する</a:t>
            </a:r>
            <a:endParaRPr kumimoji="1" lang="en-US" altLang="ja-JP" dirty="0"/>
          </a:p>
          <a:p>
            <a:endParaRPr kumimoji="1" lang="en-US" altLang="ja-JP" dirty="0"/>
          </a:p>
          <a:p>
            <a:r>
              <a:rPr kumimoji="1" lang="ja-JP" altLang="en-US" dirty="0"/>
              <a:t>・</a:t>
            </a:r>
            <a:r>
              <a:rPr kumimoji="1" lang="en-US" altLang="ja-JP" dirty="0"/>
              <a:t>WHO</a:t>
            </a:r>
            <a:r>
              <a:rPr kumimoji="1" lang="ja-JP" altLang="en-US" dirty="0"/>
              <a:t>薬物療法の</a:t>
            </a:r>
            <a:r>
              <a:rPr kumimoji="1" lang="en-US" altLang="ja-JP" dirty="0"/>
              <a:t>5</a:t>
            </a:r>
            <a:r>
              <a:rPr kumimoji="1" lang="ja-JP" altLang="en-US" dirty="0"/>
              <a:t>原則を再度確認</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・痛みの強さに対応できる鎮痛効果を持った薬剤を選択する</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・痛みが強い場合には最初から第</a:t>
            </a:r>
            <a:r>
              <a:rPr kumimoji="1" lang="en-US" altLang="ja-JP" dirty="0"/>
              <a:t>2</a:t>
            </a:r>
            <a:r>
              <a:rPr kumimoji="1" lang="ja-JP" altLang="en-US" dirty="0"/>
              <a:t>段階あるいは第</a:t>
            </a:r>
            <a:r>
              <a:rPr kumimoji="1" lang="en-US" altLang="ja-JP" dirty="0"/>
              <a:t>3</a:t>
            </a:r>
            <a:r>
              <a:rPr kumimoji="1" lang="ja-JP" altLang="en-US" dirty="0"/>
              <a:t>段階から開始してもよい</a:t>
            </a:r>
            <a:endParaRPr kumimoji="1" lang="en-US" altLang="ja-JP" dirty="0"/>
          </a:p>
          <a:p>
            <a:r>
              <a:rPr kumimoji="1" lang="ja-JP" altLang="en-US" dirty="0"/>
              <a:t>・非オピオイド鎮痛薬を継続するか中止するかは、継続によるメリットとデメリットを勘案して個々の症例において判断する</a:t>
            </a:r>
            <a:endParaRPr kumimoji="1" lang="en-US" altLang="ja-JP" dirty="0"/>
          </a:p>
          <a:p>
            <a:r>
              <a:rPr kumimoji="1" lang="ja-JP" altLang="en-US" dirty="0"/>
              <a:t>・オピオイドは特定の薬剤が第一選択というわけではなく、患者の病態や状況、肝腎機能、各オピオイドの副作用のプロフィールなどを考慮して、わが国において選択できるオピオイドの中から選択する</a:t>
            </a:r>
            <a:endParaRPr kumimoji="1" lang="en-US" altLang="ja-JP" dirty="0"/>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38</a:t>
            </a:fld>
            <a:endParaRPr kumimoji="1" lang="ja-JP" altLang="en-US"/>
          </a:p>
        </p:txBody>
      </p:sp>
    </p:spTree>
    <p:extLst>
      <p:ext uri="{BB962C8B-B14F-4D97-AF65-F5344CB8AC3E}">
        <p14:creationId xmlns:p14="http://schemas.microsoft.com/office/powerpoint/2010/main" val="383996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800">
                <a:solidFill>
                  <a:schemeClr val="tx1"/>
                </a:solidFill>
                <a:latin typeface="Times New Roman" pitchFamily="18" charset="0"/>
                <a:ea typeface="ＭＳ Ｐゴシック" charset="-128"/>
              </a:defRPr>
            </a:lvl1pPr>
            <a:lvl2pPr marL="685817" indent="-263776" eaLnBrk="0" hangingPunct="0">
              <a:defRPr kumimoji="1" sz="2800">
                <a:solidFill>
                  <a:schemeClr val="tx1"/>
                </a:solidFill>
                <a:latin typeface="Times New Roman" pitchFamily="18" charset="0"/>
                <a:ea typeface="ＭＳ Ｐゴシック" charset="-128"/>
              </a:defRPr>
            </a:lvl2pPr>
            <a:lvl3pPr marL="1055103" indent="-211021" eaLnBrk="0" hangingPunct="0">
              <a:defRPr kumimoji="1" sz="2800">
                <a:solidFill>
                  <a:schemeClr val="tx1"/>
                </a:solidFill>
                <a:latin typeface="Times New Roman" pitchFamily="18" charset="0"/>
                <a:ea typeface="ＭＳ Ｐゴシック" charset="-128"/>
              </a:defRPr>
            </a:lvl3pPr>
            <a:lvl4pPr marL="1477145" indent="-211021" eaLnBrk="0" hangingPunct="0">
              <a:defRPr kumimoji="1" sz="2800">
                <a:solidFill>
                  <a:schemeClr val="tx1"/>
                </a:solidFill>
                <a:latin typeface="Times New Roman" pitchFamily="18" charset="0"/>
                <a:ea typeface="ＭＳ Ｐゴシック" charset="-128"/>
              </a:defRPr>
            </a:lvl4pPr>
            <a:lvl5pPr marL="1899186" indent="-211021" eaLnBrk="0" hangingPunct="0">
              <a:defRPr kumimoji="1" sz="2800">
                <a:solidFill>
                  <a:schemeClr val="tx1"/>
                </a:solidFill>
                <a:latin typeface="Times New Roman" pitchFamily="18" charset="0"/>
                <a:ea typeface="ＭＳ Ｐゴシック" charset="-128"/>
              </a:defRPr>
            </a:lvl5pPr>
            <a:lvl6pPr marL="2321227"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743269"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165310"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587351"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1" hangingPunct="1"/>
            <a:fld id="{5D1EBC88-D785-4737-B194-C87F3B2A07AB}" type="slidenum">
              <a:rPr lang="en-US" altLang="ja-JP" sz="1200">
                <a:solidFill>
                  <a:prstClr val="black"/>
                </a:solidFill>
                <a:ea typeface="HGP創英角ｺﾞｼｯｸUB" pitchFamily="50" charset="-128"/>
              </a:rPr>
              <a:pPr eaLnBrk="1" hangingPunct="1"/>
              <a:t>9</a:t>
            </a:fld>
            <a:endParaRPr lang="en-US" altLang="ja-JP" sz="1200">
              <a:solidFill>
                <a:prstClr val="black"/>
              </a:solidFill>
              <a:ea typeface="HGP創英角ｺﾞｼｯｸUB" pitchFamily="50" charset="-128"/>
            </a:endParaRPr>
          </a:p>
        </p:txBody>
      </p:sp>
      <p:sp>
        <p:nvSpPr>
          <p:cNvPr id="60419" name="Rectangle 6"/>
          <p:cNvSpPr>
            <a:spLocks noGrp="1" noChangeArrowheads="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800">
                <a:solidFill>
                  <a:schemeClr val="tx1"/>
                </a:solidFill>
                <a:latin typeface="Times New Roman" pitchFamily="18" charset="0"/>
                <a:ea typeface="ＭＳ Ｐゴシック" charset="-128"/>
              </a:defRPr>
            </a:lvl1pPr>
            <a:lvl2pPr marL="685817" indent="-263776" eaLnBrk="0" hangingPunct="0">
              <a:defRPr kumimoji="1" sz="2800">
                <a:solidFill>
                  <a:schemeClr val="tx1"/>
                </a:solidFill>
                <a:latin typeface="Times New Roman" pitchFamily="18" charset="0"/>
                <a:ea typeface="ＭＳ Ｐゴシック" charset="-128"/>
              </a:defRPr>
            </a:lvl2pPr>
            <a:lvl3pPr marL="1055103" indent="-211021" eaLnBrk="0" hangingPunct="0">
              <a:defRPr kumimoji="1" sz="2800">
                <a:solidFill>
                  <a:schemeClr val="tx1"/>
                </a:solidFill>
                <a:latin typeface="Times New Roman" pitchFamily="18" charset="0"/>
                <a:ea typeface="ＭＳ Ｐゴシック" charset="-128"/>
              </a:defRPr>
            </a:lvl3pPr>
            <a:lvl4pPr marL="1477145" indent="-211021" eaLnBrk="0" hangingPunct="0">
              <a:defRPr kumimoji="1" sz="2800">
                <a:solidFill>
                  <a:schemeClr val="tx1"/>
                </a:solidFill>
                <a:latin typeface="Times New Roman" pitchFamily="18" charset="0"/>
                <a:ea typeface="ＭＳ Ｐゴシック" charset="-128"/>
              </a:defRPr>
            </a:lvl4pPr>
            <a:lvl5pPr marL="1899186" indent="-211021" eaLnBrk="0" hangingPunct="0">
              <a:defRPr kumimoji="1" sz="2800">
                <a:solidFill>
                  <a:schemeClr val="tx1"/>
                </a:solidFill>
                <a:latin typeface="Times New Roman" pitchFamily="18" charset="0"/>
                <a:ea typeface="ＭＳ Ｐゴシック" charset="-128"/>
              </a:defRPr>
            </a:lvl5pPr>
            <a:lvl6pPr marL="2321227"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743269"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165310"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587351"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en-US" altLang="ja-JP" sz="800">
                <a:solidFill>
                  <a:prstClr val="black"/>
                </a:solidFill>
                <a:ea typeface="HGP創英角ｺﾞｼｯｸUB" pitchFamily="50" charset="-128"/>
              </a:rPr>
              <a:t>PEACE M1:</a:t>
            </a:r>
            <a:r>
              <a:rPr kumimoji="0" lang="ja-JP" altLang="en-US" sz="800">
                <a:solidFill>
                  <a:prstClr val="black"/>
                </a:solidFill>
                <a:ea typeface="HGP創英角ｺﾞｼｯｸUB" pitchFamily="50" charset="-128"/>
              </a:rPr>
              <a:t>緩和ケア概論</a:t>
            </a:r>
            <a:endParaRPr kumimoji="0" lang="en-US" altLang="ja-JP" sz="800">
              <a:solidFill>
                <a:prstClr val="black"/>
              </a:solidFill>
              <a:ea typeface="HGP創英角ｺﾞｼｯｸUB" pitchFamily="50" charset="-128"/>
            </a:endParaRPr>
          </a:p>
        </p:txBody>
      </p:sp>
      <p:sp>
        <p:nvSpPr>
          <p:cNvPr id="60420" name="Rectangle 7"/>
          <p:cNvSpPr txBox="1">
            <a:spLocks noGrp="1" noChangeArrowheads="1"/>
          </p:cNvSpPr>
          <p:nvPr/>
        </p:nvSpPr>
        <p:spPr bwMode="auto">
          <a:xfrm>
            <a:off x="3850295" y="10256007"/>
            <a:ext cx="2945861" cy="539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eaLnBrk="0" hangingPunct="0">
              <a:defRPr kumimoji="1" sz="3000">
                <a:solidFill>
                  <a:schemeClr val="tx1"/>
                </a:solidFill>
                <a:latin typeface="Times New Roman" pitchFamily="18" charset="0"/>
                <a:ea typeface="ＭＳ Ｐゴシック" charset="-128"/>
              </a:defRPr>
            </a:lvl1pPr>
            <a:lvl2pPr marL="742950" indent="-285750" eaLnBrk="0" hangingPunct="0">
              <a:defRPr kumimoji="1" sz="3000">
                <a:solidFill>
                  <a:schemeClr val="tx1"/>
                </a:solidFill>
                <a:latin typeface="Times New Roman" pitchFamily="18" charset="0"/>
                <a:ea typeface="ＭＳ Ｐゴシック" charset="-128"/>
              </a:defRPr>
            </a:lvl2pPr>
            <a:lvl3pPr marL="1143000" indent="-228600" eaLnBrk="0" hangingPunct="0">
              <a:defRPr kumimoji="1" sz="3000">
                <a:solidFill>
                  <a:schemeClr val="tx1"/>
                </a:solidFill>
                <a:latin typeface="Times New Roman" pitchFamily="18" charset="0"/>
                <a:ea typeface="ＭＳ Ｐゴシック" charset="-128"/>
              </a:defRPr>
            </a:lvl3pPr>
            <a:lvl4pPr marL="1600200" indent="-228600" eaLnBrk="0" hangingPunct="0">
              <a:defRPr kumimoji="1" sz="3000">
                <a:solidFill>
                  <a:schemeClr val="tx1"/>
                </a:solidFill>
                <a:latin typeface="Times New Roman" pitchFamily="18" charset="0"/>
                <a:ea typeface="ＭＳ Ｐゴシック" charset="-128"/>
              </a:defRPr>
            </a:lvl4pPr>
            <a:lvl5pPr marL="2057400" indent="-228600" eaLnBrk="0" hangingPunct="0">
              <a:defRPr kumimoji="1" sz="3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9pPr>
          </a:lstStyle>
          <a:p>
            <a:pPr algn="r" eaLnBrk="1" hangingPunct="1"/>
            <a:fld id="{2AE16833-8C4F-4D64-B5E9-2FD9DC06000E}" type="slidenum">
              <a:rPr lang="en-US" altLang="ja-JP" sz="1200">
                <a:solidFill>
                  <a:prstClr val="black"/>
                </a:solidFill>
                <a:ea typeface="HGP創英角ｺﾞｼｯｸUB" pitchFamily="50" charset="-128"/>
              </a:rPr>
              <a:pPr algn="r" eaLnBrk="1" hangingPunct="1"/>
              <a:t>9</a:t>
            </a:fld>
            <a:endParaRPr lang="en-US" altLang="ja-JP" sz="1200">
              <a:solidFill>
                <a:prstClr val="black"/>
              </a:solidFill>
              <a:ea typeface="HGP創英角ｺﾞｼｯｸUB" pitchFamily="50" charset="-128"/>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ja-JP" dirty="0"/>
              <a:t>2002</a:t>
            </a:r>
            <a:r>
              <a:rPr lang="ja-JP" altLang="en-US" dirty="0"/>
              <a:t>年の</a:t>
            </a:r>
            <a:r>
              <a:rPr lang="en-US" altLang="ja-JP" dirty="0"/>
              <a:t>WHO</a:t>
            </a:r>
            <a:r>
              <a:rPr lang="ja-JP" altLang="en-US" dirty="0"/>
              <a:t>による緩和ケアの定義を説明する。（定義をゆっくり読んでもよい）</a:t>
            </a:r>
          </a:p>
          <a:p>
            <a:endParaRPr lang="ja-JP" altLang="en-US" dirty="0"/>
          </a:p>
          <a:p>
            <a:r>
              <a:rPr lang="ja-JP" altLang="en-US" dirty="0"/>
              <a:t>「身体や心のつらさ」に焦点が当てられ、がんと診断された患者や家族が可能な限り快適に過ごすために緩和ケアが行われることが重要であること</a:t>
            </a:r>
          </a:p>
          <a:p>
            <a:endParaRPr lang="en-US" altLang="ja-JP" dirty="0"/>
          </a:p>
          <a:p>
            <a:r>
              <a:rPr lang="ja-JP" altLang="en-US" dirty="0"/>
              <a:t>緩和ケアが必要な時期は、患者・家族が何らかの苦痛や心配を持った時であること</a:t>
            </a:r>
            <a:endParaRPr lang="en-US" altLang="ja-JP" dirty="0"/>
          </a:p>
          <a:p>
            <a:endParaRPr lang="en-US" altLang="ja-JP" dirty="0"/>
          </a:p>
          <a:p>
            <a:r>
              <a:rPr lang="ja-JP" altLang="en-US" dirty="0"/>
              <a:t>緩和ケアの対象疾患はがんだけではなく、すべての生命を脅かす疾患、</a:t>
            </a:r>
            <a:endParaRPr lang="en-US" altLang="ja-JP" dirty="0"/>
          </a:p>
          <a:p>
            <a:r>
              <a:rPr lang="ja-JP" altLang="en-US" dirty="0"/>
              <a:t>たとえば心筋症や</a:t>
            </a:r>
            <a:r>
              <a:rPr lang="en-US" altLang="ja-JP" dirty="0"/>
              <a:t>COPD</a:t>
            </a:r>
            <a:r>
              <a:rPr lang="ja-JP" altLang="en-US" dirty="0"/>
              <a:t>なども対象疾患であること</a:t>
            </a:r>
            <a:endParaRPr lang="en-US" altLang="ja-JP" dirty="0"/>
          </a:p>
          <a:p>
            <a:endParaRPr lang="en-US" altLang="ja-JP" dirty="0"/>
          </a:p>
          <a:p>
            <a:r>
              <a:rPr lang="en-US" altLang="ja-JP" dirty="0"/>
              <a:t>QOL</a:t>
            </a:r>
            <a:r>
              <a:rPr lang="ja-JP" altLang="en-US" dirty="0"/>
              <a:t>の改善を目標としていること</a:t>
            </a:r>
            <a:endParaRPr lang="en-US" altLang="ja-JP" dirty="0"/>
          </a:p>
          <a:p>
            <a:endParaRPr lang="en-US" altLang="ja-JP" dirty="0"/>
          </a:p>
          <a:p>
            <a:r>
              <a:rPr lang="ja-JP" altLang="en-US" b="1" i="1" u="sng" dirty="0"/>
              <a:t>全文が重要であることは当然だが、ここでは、特に「早期に同定し適切に評価し対応する」ことを強調することで包括的がん医療モデルに繋ぎやすくなる。</a:t>
            </a:r>
            <a:endParaRPr lang="en-US" altLang="ja-JP" dirty="0"/>
          </a:p>
          <a:p>
            <a:endParaRPr lang="en-US" altLang="ja-JP" dirty="0"/>
          </a:p>
          <a:p>
            <a:r>
              <a:rPr lang="en-US" altLang="ja-JP" dirty="0"/>
              <a:t>WHO</a:t>
            </a:r>
            <a:r>
              <a:rPr lang="ja-JP" altLang="ja-JP" dirty="0"/>
              <a:t>の原文</a:t>
            </a:r>
          </a:p>
          <a:p>
            <a:r>
              <a:rPr lang="en-US" altLang="ja-JP" dirty="0"/>
              <a:t>Palliative care is an approach that improves the quality of life of patients and their families facing the problem associated with life-threatening illness, through the prevention and relief of suffering by means of early identification and impeccable assessment and treatment of pain and other problems, physical, psychosocial and spiritual. </a:t>
            </a:r>
          </a:p>
          <a:p>
            <a:endParaRPr lang="en-US" altLang="ja-JP" dirty="0"/>
          </a:p>
          <a:p>
            <a:r>
              <a:rPr lang="en-US" altLang="ja-JP" dirty="0"/>
              <a:t>URL</a:t>
            </a:r>
            <a:r>
              <a:rPr lang="ja-JP" altLang="en-US" dirty="0"/>
              <a:t>：</a:t>
            </a:r>
            <a:r>
              <a:rPr lang="en-US" altLang="ja-JP" dirty="0"/>
              <a:t>http://www.who.int/cancer/palliative/definition/en/</a:t>
            </a:r>
            <a:endParaRPr lang="ja-JP" altLang="en-US" dirty="0"/>
          </a:p>
        </p:txBody>
      </p:sp>
    </p:spTree>
    <p:extLst>
      <p:ext uri="{BB962C8B-B14F-4D97-AF65-F5344CB8AC3E}">
        <p14:creationId xmlns:p14="http://schemas.microsoft.com/office/powerpoint/2010/main" val="921252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2012</a:t>
            </a:r>
            <a:r>
              <a:rPr kumimoji="1" lang="ja-JP" altLang="en-US" dirty="0"/>
              <a:t>年の</a:t>
            </a:r>
            <a:r>
              <a:rPr kumimoji="1" lang="en-US" altLang="ja-JP" dirty="0"/>
              <a:t>EAPC</a:t>
            </a:r>
            <a:r>
              <a:rPr kumimoji="1" lang="ja-JP" altLang="en-US" dirty="0"/>
              <a:t>（欧州緩和ケア会議）による推奨</a:t>
            </a:r>
            <a:endParaRPr kumimoji="1" lang="en-US" altLang="ja-JP" dirty="0"/>
          </a:p>
          <a:p>
            <a:endParaRPr kumimoji="1" lang="en-US" altLang="ja-JP" dirty="0"/>
          </a:p>
          <a:p>
            <a:r>
              <a:rPr kumimoji="1" lang="ja-JP" altLang="en-US" dirty="0"/>
              <a:t>・第</a:t>
            </a:r>
            <a:r>
              <a:rPr kumimoji="1" lang="en-US" altLang="ja-JP" dirty="0"/>
              <a:t>2</a:t>
            </a:r>
            <a:r>
              <a:rPr kumimoji="1" lang="ja-JP" altLang="en-US" dirty="0"/>
              <a:t>段階はスキップしてもよい</a:t>
            </a:r>
            <a:endParaRPr kumimoji="1" lang="en-US" altLang="ja-JP" dirty="0"/>
          </a:p>
          <a:p>
            <a:r>
              <a:rPr kumimoji="1" lang="ja-JP" altLang="en-US" dirty="0"/>
              <a:t>→非オピオイド鎮痛薬により十分な鎮痛が得られない場合には、第</a:t>
            </a:r>
            <a:r>
              <a:rPr kumimoji="1" lang="en-US" altLang="ja-JP" dirty="0"/>
              <a:t>3</a:t>
            </a:r>
            <a:r>
              <a:rPr kumimoji="1" lang="ja-JP" altLang="en-US" dirty="0"/>
              <a:t>段階のオピオイドを低用量から導入してもよい</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39</a:t>
            </a:fld>
            <a:endParaRPr kumimoji="1" lang="ja-JP" altLang="en-US"/>
          </a:p>
        </p:txBody>
      </p:sp>
    </p:spTree>
    <p:extLst>
      <p:ext uri="{BB962C8B-B14F-4D97-AF65-F5344CB8AC3E}">
        <p14:creationId xmlns:p14="http://schemas.microsoft.com/office/powerpoint/2010/main" val="3348267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モルヒネの概説</a:t>
            </a:r>
            <a:endParaRPr kumimoji="1" lang="en-US" altLang="ja-JP" dirty="0"/>
          </a:p>
          <a:p>
            <a:endParaRPr kumimoji="1" lang="en-US" altLang="ja-JP" dirty="0"/>
          </a:p>
          <a:p>
            <a:r>
              <a:rPr kumimoji="1" lang="ja-JP" altLang="en-US" dirty="0"/>
              <a:t>腎機能障害のある場合には、活性代謝産物が蓄積して過量投与の症状が出現する場合があるので注意が必要であることを説明する</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40</a:t>
            </a:fld>
            <a:endParaRPr kumimoji="1" lang="ja-JP" altLang="en-US"/>
          </a:p>
        </p:txBody>
      </p:sp>
    </p:spTree>
    <p:extLst>
      <p:ext uri="{BB962C8B-B14F-4D97-AF65-F5344CB8AC3E}">
        <p14:creationId xmlns:p14="http://schemas.microsoft.com/office/powerpoint/2010/main" val="3928950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オキシコドンの概説</a:t>
            </a:r>
            <a:endParaRPr kumimoji="1" lang="en-US" altLang="ja-JP" dirty="0"/>
          </a:p>
          <a:p>
            <a:endParaRPr kumimoji="1" lang="en-US" altLang="ja-JP" dirty="0"/>
          </a:p>
          <a:p>
            <a:r>
              <a:rPr kumimoji="1" lang="ja-JP" altLang="en-US" dirty="0"/>
              <a:t>腎機能障害が問題となる症例においても、モルヒネと比較して安全に使用できる</a:t>
            </a:r>
            <a:endParaRPr kumimoji="1" lang="en-US" altLang="ja-JP" dirty="0"/>
          </a:p>
          <a:p>
            <a:endParaRPr kumimoji="1" lang="en-US" altLang="ja-JP" dirty="0"/>
          </a:p>
          <a:p>
            <a:r>
              <a:rPr kumimoji="1" lang="en-US" altLang="ja-JP" dirty="0"/>
              <a:t>CYP3A4, CYP2D6</a:t>
            </a:r>
            <a:r>
              <a:rPr kumimoji="1" lang="ja-JP" altLang="en-US" dirty="0"/>
              <a:t>により代謝されるため、併用薬剤との薬物相互作用に注意が必要である</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41</a:t>
            </a:fld>
            <a:endParaRPr kumimoji="1" lang="ja-JP" altLang="en-US"/>
          </a:p>
        </p:txBody>
      </p:sp>
    </p:spTree>
    <p:extLst>
      <p:ext uri="{BB962C8B-B14F-4D97-AF65-F5344CB8AC3E}">
        <p14:creationId xmlns:p14="http://schemas.microsoft.com/office/powerpoint/2010/main" val="743420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フェンタニルの概説</a:t>
            </a:r>
            <a:endParaRPr kumimoji="1" lang="en-US" altLang="ja-JP" dirty="0"/>
          </a:p>
          <a:p>
            <a:endParaRPr kumimoji="1" lang="en-US" altLang="ja-JP" dirty="0"/>
          </a:p>
          <a:p>
            <a:r>
              <a:rPr kumimoji="1" lang="ja-JP" altLang="en-US" dirty="0"/>
              <a:t>貼付剤は、原則としてオピオイドの経口剤や注射剤を用いたタイトレーションによって安定した鎮痛効果が得られている場合に使用を考慮する</a:t>
            </a:r>
            <a:endParaRPr kumimoji="1" lang="en-US" altLang="ja-JP" dirty="0"/>
          </a:p>
          <a:p>
            <a:r>
              <a:rPr kumimoji="1" lang="ja-JP" altLang="en-US" dirty="0"/>
              <a:t>基本的に、貼付剤は内服困難な患者に使用する</a:t>
            </a:r>
            <a:endParaRPr kumimoji="1" lang="en-US" altLang="ja-JP" dirty="0"/>
          </a:p>
          <a:p>
            <a:endParaRPr kumimoji="1" lang="en-US" altLang="ja-JP" dirty="0"/>
          </a:p>
          <a:p>
            <a:r>
              <a:rPr kumimoji="1" lang="ja-JP" altLang="en-US" dirty="0"/>
              <a:t>眠気や便秘などのオピオイドに共通の副作用が、比較的軽微である</a:t>
            </a:r>
            <a:endParaRPr kumimoji="1" lang="en-US" altLang="ja-JP" dirty="0"/>
          </a:p>
          <a:p>
            <a:endParaRPr kumimoji="1" lang="en-US" altLang="ja-JP" dirty="0"/>
          </a:p>
          <a:p>
            <a:r>
              <a:rPr kumimoji="1" lang="ja-JP" altLang="en-US" dirty="0"/>
              <a:t>フェンタニルのバッカル錠や舌下錠については、次のスライドで説明する</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42</a:t>
            </a:fld>
            <a:endParaRPr kumimoji="1" lang="ja-JP" altLang="en-US"/>
          </a:p>
        </p:txBody>
      </p:sp>
    </p:spTree>
    <p:extLst>
      <p:ext uri="{BB962C8B-B14F-4D97-AF65-F5344CB8AC3E}">
        <p14:creationId xmlns:p14="http://schemas.microsoft.com/office/powerpoint/2010/main" val="3989293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オピオイドの開始量についての紹介</a:t>
            </a:r>
            <a:endParaRPr kumimoji="1" lang="en-US" altLang="ja-JP" dirty="0"/>
          </a:p>
          <a:p>
            <a:endParaRPr kumimoji="1" lang="en-US" altLang="ja-JP" dirty="0"/>
          </a:p>
          <a:p>
            <a:r>
              <a:rPr kumimoji="1" lang="en-US" altLang="ja-JP" dirty="0"/>
              <a:t>WHO</a:t>
            </a:r>
            <a:r>
              <a:rPr kumimoji="1" lang="ja-JP" altLang="en-US" baseline="0" dirty="0"/>
              <a:t> </a:t>
            </a:r>
            <a:r>
              <a:rPr kumimoji="1" lang="en-US" altLang="ja-JP" baseline="0" dirty="0"/>
              <a:t>Cancer pain relief </a:t>
            </a:r>
            <a:r>
              <a:rPr kumimoji="1" lang="ja-JP" altLang="en-US" baseline="0" dirty="0"/>
              <a:t>においては、</a:t>
            </a:r>
            <a:endParaRPr kumimoji="1" lang="en-US" altLang="ja-JP" baseline="0" dirty="0"/>
          </a:p>
          <a:p>
            <a:r>
              <a:rPr kumimoji="1" lang="ja-JP" altLang="en-US" baseline="0" dirty="0"/>
              <a:t>・短時間作用性モルヒネ製剤を</a:t>
            </a:r>
            <a:r>
              <a:rPr kumimoji="1" lang="en-US" altLang="ja-JP" baseline="0" dirty="0"/>
              <a:t>4</a:t>
            </a:r>
            <a:r>
              <a:rPr kumimoji="1" lang="ja-JP" altLang="en-US" baseline="0" dirty="0"/>
              <a:t>時間ごとに投与する</a:t>
            </a:r>
            <a:endParaRPr kumimoji="1" lang="en-US" altLang="ja-JP" baseline="0" dirty="0"/>
          </a:p>
          <a:p>
            <a:r>
              <a:rPr kumimoji="1" lang="ja-JP" altLang="en-US" baseline="0" dirty="0"/>
              <a:t>・徐放製剤を</a:t>
            </a:r>
            <a:r>
              <a:rPr kumimoji="1" lang="en-US" altLang="ja-JP" baseline="0" dirty="0"/>
              <a:t>12</a:t>
            </a:r>
            <a:r>
              <a:rPr kumimoji="1" lang="ja-JP" altLang="en-US" baseline="0" dirty="0"/>
              <a:t>時間ごとに投与する</a:t>
            </a:r>
            <a:endParaRPr kumimoji="1" lang="en-US" altLang="ja-JP" baseline="0" dirty="0"/>
          </a:p>
          <a:p>
            <a:r>
              <a:rPr kumimoji="1" lang="ja-JP" altLang="en-US" baseline="0" dirty="0"/>
              <a:t>・</a:t>
            </a:r>
            <a:r>
              <a:rPr kumimoji="1" lang="en-US" altLang="ja-JP" baseline="0" dirty="0"/>
              <a:t>1</a:t>
            </a:r>
            <a:r>
              <a:rPr kumimoji="1" lang="ja-JP" altLang="en-US" baseline="0" dirty="0"/>
              <a:t>回投与量は患者によって大きく異なり、</a:t>
            </a:r>
            <a:r>
              <a:rPr kumimoji="1" lang="en-US" altLang="ja-JP" baseline="0" dirty="0"/>
              <a:t>5mg</a:t>
            </a:r>
            <a:r>
              <a:rPr kumimoji="1" lang="ja-JP" altLang="en-US" baseline="0" dirty="0"/>
              <a:t>で適量の場合から</a:t>
            </a:r>
            <a:r>
              <a:rPr kumimoji="1" lang="en-US" altLang="ja-JP" baseline="0" dirty="0"/>
              <a:t>1,000mg</a:t>
            </a:r>
            <a:r>
              <a:rPr kumimoji="1" lang="ja-JP" altLang="en-US" baseline="0" dirty="0"/>
              <a:t>以上を必要とする場合まである</a:t>
            </a:r>
            <a:endParaRPr kumimoji="1" lang="en-US" altLang="ja-JP" baseline="0" dirty="0"/>
          </a:p>
          <a:p>
            <a:r>
              <a:rPr kumimoji="1" lang="ja-JP" altLang="en-US" baseline="0" dirty="0"/>
              <a:t>・多くの患者では、</a:t>
            </a:r>
            <a:r>
              <a:rPr kumimoji="1" lang="en-US" altLang="ja-JP" baseline="0" dirty="0"/>
              <a:t>1</a:t>
            </a:r>
            <a:r>
              <a:rPr kumimoji="1" lang="ja-JP" altLang="en-US" baseline="0" dirty="0"/>
              <a:t>回</a:t>
            </a:r>
            <a:r>
              <a:rPr kumimoji="1" lang="en-US" altLang="ja-JP" baseline="0" dirty="0"/>
              <a:t>10mg</a:t>
            </a:r>
            <a:r>
              <a:rPr kumimoji="1" lang="ja-JP" altLang="en-US" baseline="0" dirty="0"/>
              <a:t>～</a:t>
            </a:r>
            <a:r>
              <a:rPr kumimoji="1" lang="en-US" altLang="ja-JP" baseline="0" dirty="0"/>
              <a:t>30mg</a:t>
            </a:r>
            <a:r>
              <a:rPr kumimoji="1" lang="ja-JP" altLang="en-US" baseline="0" dirty="0"/>
              <a:t>の短時間作用性モルヒネ製剤を</a:t>
            </a:r>
            <a:r>
              <a:rPr kumimoji="1" lang="en-US" altLang="ja-JP" baseline="0" dirty="0"/>
              <a:t>4</a:t>
            </a:r>
            <a:r>
              <a:rPr kumimoji="1" lang="ja-JP" altLang="en-US" baseline="0" dirty="0"/>
              <a:t>時間ごとに投与すると鎮痛が得られる</a:t>
            </a:r>
            <a:endParaRPr kumimoji="1" lang="en-US" altLang="ja-JP" baseline="0" dirty="0"/>
          </a:p>
          <a:p>
            <a:r>
              <a:rPr kumimoji="1" lang="ja-JP" altLang="en-US" baseline="0" dirty="0"/>
              <a:t>・</a:t>
            </a:r>
            <a:r>
              <a:rPr kumimoji="1" lang="en-US" altLang="ja-JP" baseline="0" dirty="0"/>
              <a:t>『</a:t>
            </a:r>
            <a:r>
              <a:rPr kumimoji="1" lang="ja-JP" altLang="en-US" baseline="0" dirty="0"/>
              <a:t>適切な投与量は、効果の得られる量である</a:t>
            </a:r>
            <a:r>
              <a:rPr kumimoji="1" lang="en-US" altLang="ja-JP" baseline="0" dirty="0"/>
              <a:t>』</a:t>
            </a:r>
            <a:r>
              <a:rPr kumimoji="1" lang="ja-JP" altLang="en-US" baseline="0" dirty="0"/>
              <a:t>（この点に関しては太字で強調して記載している）</a:t>
            </a:r>
            <a:endParaRPr kumimoji="1" lang="en-US" altLang="ja-JP" baseline="0" dirty="0"/>
          </a:p>
          <a:p>
            <a:endParaRPr kumimoji="1" lang="en-US" altLang="ja-JP" baseline="0" dirty="0"/>
          </a:p>
          <a:p>
            <a:r>
              <a:rPr kumimoji="1" lang="en-US" altLang="ja-JP" baseline="0" dirty="0"/>
              <a:t>2012</a:t>
            </a:r>
            <a:r>
              <a:rPr kumimoji="1" lang="ja-JP" altLang="en-US" baseline="0" dirty="0"/>
              <a:t>年の</a:t>
            </a:r>
            <a:r>
              <a:rPr kumimoji="1" lang="en-US" altLang="ja-JP" baseline="0" dirty="0"/>
              <a:t>EAPC</a:t>
            </a:r>
            <a:r>
              <a:rPr kumimoji="1" lang="ja-JP" altLang="en-US" baseline="0" dirty="0"/>
              <a:t>（欧州緩和ケア会議）による推奨では以下の記述がある</a:t>
            </a:r>
            <a:endParaRPr kumimoji="1" lang="en-US" altLang="ja-JP" baseline="0" dirty="0"/>
          </a:p>
          <a:p>
            <a:r>
              <a:rPr kumimoji="1" lang="ja-JP" altLang="en-US" baseline="0" dirty="0"/>
              <a:t>・レスキューを十分に使える準備をしておけば、モルヒネ、オキシコドンのどちらで開始してもよい</a:t>
            </a:r>
            <a:endParaRPr kumimoji="1" lang="en-US" altLang="ja-JP" baseline="0" dirty="0"/>
          </a:p>
          <a:p>
            <a:r>
              <a:rPr kumimoji="1" lang="ja-JP" altLang="en-US" baseline="0" dirty="0"/>
              <a:t>・オピオイド導入時に速放製剤、徐放製剤のいずれを用いても、アウトカムに差異はない</a:t>
            </a:r>
            <a:endParaRPr kumimoji="1" lang="en-US" altLang="ja-JP" baseline="0" dirty="0"/>
          </a:p>
          <a:p>
            <a:endParaRPr kumimoji="1" lang="en-US" altLang="ja-JP" baseline="0" dirty="0"/>
          </a:p>
          <a:p>
            <a:r>
              <a:rPr kumimoji="1" lang="en-US" altLang="ja-JP" baseline="0" dirty="0"/>
              <a:t>PEACE</a:t>
            </a:r>
            <a:r>
              <a:rPr kumimoji="1" lang="ja-JP" altLang="en-US" baseline="0" dirty="0"/>
              <a:t>では、エキスパートによる討議の結果、この量で開始することで合意した</a:t>
            </a:r>
            <a:endParaRPr kumimoji="1" lang="en-US" altLang="ja-JP" baseline="0" dirty="0"/>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43</a:t>
            </a:fld>
            <a:endParaRPr kumimoji="1" lang="ja-JP" altLang="en-US"/>
          </a:p>
        </p:txBody>
      </p:sp>
    </p:spTree>
    <p:extLst>
      <p:ext uri="{BB962C8B-B14F-4D97-AF65-F5344CB8AC3E}">
        <p14:creationId xmlns:p14="http://schemas.microsoft.com/office/powerpoint/2010/main" val="110161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非経口投与については、参加者の知識レベルや経験値に応じてどの程度詳しく説明するかを決めてよい</a:t>
            </a:r>
            <a:endParaRPr kumimoji="1" lang="en-US" altLang="ja-JP" dirty="0"/>
          </a:p>
          <a:p>
            <a:endParaRPr kumimoji="1" lang="en-US" altLang="ja-JP" dirty="0"/>
          </a:p>
          <a:p>
            <a:r>
              <a:rPr kumimoji="1" lang="ja-JP" altLang="en-US" dirty="0"/>
              <a:t>注射剤の使用方法を知りたいと考える参加者が多い場合には、具体的な投与方法について言及してもよい</a:t>
            </a:r>
            <a:endParaRPr kumimoji="1" lang="en-US" altLang="ja-JP" dirty="0"/>
          </a:p>
          <a:p>
            <a:endParaRPr kumimoji="1" lang="en-US" altLang="ja-JP" dirty="0"/>
          </a:p>
          <a:p>
            <a:r>
              <a:rPr kumimoji="1" lang="ja-JP" altLang="en-US" dirty="0"/>
              <a:t>フェンタニル貼付剤をオピオイド開始薬とすることは推奨されていない</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44</a:t>
            </a:fld>
            <a:endParaRPr kumimoji="1" lang="ja-JP" altLang="en-US"/>
          </a:p>
        </p:txBody>
      </p:sp>
    </p:spTree>
    <p:extLst>
      <p:ext uri="{BB962C8B-B14F-4D97-AF65-F5344CB8AC3E}">
        <p14:creationId xmlns:p14="http://schemas.microsoft.com/office/powerpoint/2010/main" val="3177185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「レスキュー」という業界用語が聞きなれない言葉であることも想定して、参加者の知識レベルや経験値に応じて説明を加える</a:t>
            </a:r>
            <a:endParaRPr kumimoji="1" lang="en-US" altLang="ja-JP" dirty="0"/>
          </a:p>
          <a:p>
            <a:endParaRPr kumimoji="1" lang="en-US" altLang="ja-JP" dirty="0"/>
          </a:p>
          <a:p>
            <a:r>
              <a:rPr kumimoji="1" lang="ja-JP" altLang="en-US" dirty="0"/>
              <a:t>定時投与のオピオイドとレスキューのオピオイドは同一薬剤を用いるのが基本だが、フェンタニル貼付剤を定時使用している場合のレスキュー薬の考え方は例外である。</a:t>
            </a:r>
            <a:endParaRPr kumimoji="1" lang="en-US" altLang="ja-JP" dirty="0"/>
          </a:p>
          <a:p>
            <a:r>
              <a:rPr kumimoji="1" lang="ja-JP" altLang="en-US" dirty="0"/>
              <a:t>フェンタニル即効製剤（口腔粘膜吸収剤）は、定時投与のオピオイドにかかわらず、限られた適応例にのみ使用する（「レスキューに用いるフェンタニル製剤」のスライドならびにノートを参照）</a:t>
            </a:r>
            <a:endParaRPr kumimoji="1" lang="en-US" altLang="ja-JP" dirty="0"/>
          </a:p>
          <a:p>
            <a:r>
              <a:rPr kumimoji="1" lang="ja-JP" altLang="en-US" dirty="0"/>
              <a:t>レスキューの</a:t>
            </a:r>
            <a:r>
              <a:rPr kumimoji="1" lang="en-US" altLang="ja-JP" dirty="0"/>
              <a:t>1</a:t>
            </a:r>
            <a:r>
              <a:rPr kumimoji="1" lang="ja-JP" altLang="en-US" dirty="0"/>
              <a:t>回投与量は目安であり、効果がなければ十分な効果が得られるまで増量する必要があり、逆に少量でも効果が十分であればそのままでもよい</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45</a:t>
            </a:fld>
            <a:endParaRPr kumimoji="1" lang="ja-JP" altLang="en-US"/>
          </a:p>
        </p:txBody>
      </p:sp>
    </p:spTree>
    <p:extLst>
      <p:ext uri="{BB962C8B-B14F-4D97-AF65-F5344CB8AC3E}">
        <p14:creationId xmlns:p14="http://schemas.microsoft.com/office/powerpoint/2010/main" val="3689955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オピオイドの主たる副作用を提示する</a:t>
            </a:r>
            <a:endParaRPr kumimoji="1" lang="en-US" altLang="ja-JP" dirty="0"/>
          </a:p>
          <a:p>
            <a:endParaRPr kumimoji="1" lang="en-US" altLang="ja-JP" dirty="0"/>
          </a:p>
          <a:p>
            <a:r>
              <a:rPr kumimoji="1" lang="ja-JP" altLang="en-US" dirty="0"/>
              <a:t>特に三大副作用（嘔気・嘔吐、便秘、眠気）についてはしっかり覚えてもらう</a:t>
            </a:r>
            <a:endParaRPr kumimoji="1" lang="en-US" altLang="ja-JP" dirty="0"/>
          </a:p>
          <a:p>
            <a:endParaRPr kumimoji="1" lang="en-US" altLang="ja-JP" dirty="0"/>
          </a:p>
          <a:p>
            <a:r>
              <a:rPr kumimoji="1" lang="ja-JP" altLang="en-US" dirty="0"/>
              <a:t>悪心・嘔吐</a:t>
            </a:r>
            <a:endParaRPr kumimoji="1" lang="en-US" altLang="ja-JP" dirty="0"/>
          </a:p>
          <a:p>
            <a:r>
              <a:rPr lang="ja-JP" altLang="en-US" sz="1200" dirty="0"/>
              <a:t>オピオイド投与初期や増量時にみられる</a:t>
            </a:r>
            <a:endParaRPr lang="en-US" altLang="ja-JP" sz="1200" dirty="0"/>
          </a:p>
          <a:p>
            <a:r>
              <a:rPr lang="ja-JP" altLang="en-US" sz="1200" dirty="0"/>
              <a:t>出現頻度は</a:t>
            </a:r>
            <a:r>
              <a:rPr lang="en-US" altLang="ja-JP" sz="1200" dirty="0"/>
              <a:t>30%</a:t>
            </a:r>
            <a:r>
              <a:rPr lang="ja-JP" altLang="en-US" sz="1200" dirty="0"/>
              <a:t>程度で、継続使用により</a:t>
            </a:r>
            <a:r>
              <a:rPr lang="en-US" altLang="ja-JP" sz="1200" dirty="0"/>
              <a:t>1〜2</a:t>
            </a:r>
            <a:r>
              <a:rPr lang="ja-JP" altLang="en-US" sz="1200" dirty="0"/>
              <a:t>週間で耐性を生じ消失することが多い</a:t>
            </a:r>
            <a:endParaRPr lang="en-US" altLang="ja-JP" sz="12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制吐薬は予防的に投与するのが正しいというわけではないが、患者が制吐薬をいつでも使えるようにしておくことは重要であることを伝える</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便秘</a:t>
            </a:r>
            <a:endParaRPr kumimoji="1" lang="en-US" altLang="ja-JP" dirty="0"/>
          </a:p>
          <a:p>
            <a:r>
              <a:rPr kumimoji="1" lang="ja-JP" altLang="en-US" dirty="0"/>
              <a:t>便秘については耐性を生じないので、基本的には下剤の投与はずっと続ける必要がある</a:t>
            </a:r>
            <a:endParaRPr kumimoji="1" lang="en-US" altLang="ja-JP" dirty="0"/>
          </a:p>
          <a:p>
            <a:r>
              <a:rPr kumimoji="1" lang="ja-JP" altLang="en-US" dirty="0"/>
              <a:t>便が緩くなりすぎたり排便回数が多くなりすぎたりした場合には、もちろん下剤を減量・中止する</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眠気</a:t>
            </a:r>
            <a:endParaRPr kumimoji="1" lang="en-US" altLang="ja-JP" dirty="0"/>
          </a:p>
          <a:p>
            <a:pPr marL="0" indent="0">
              <a:buNone/>
            </a:pPr>
            <a:r>
              <a:rPr lang="ja-JP" altLang="en-US" sz="1200" dirty="0"/>
              <a:t>オピオイド開始時や増量時は、眠気や軽い傾眠が見られることが多い</a:t>
            </a:r>
            <a:endParaRPr lang="en-US" altLang="ja-JP" sz="1200" dirty="0"/>
          </a:p>
          <a:p>
            <a:pPr marL="0" indent="0">
              <a:buNone/>
            </a:pPr>
            <a:r>
              <a:rPr lang="ja-JP" altLang="en-US" sz="1200" dirty="0"/>
              <a:t>耐性がみられ、数日で消失することが多い</a:t>
            </a:r>
            <a:endParaRPr lang="en-US" altLang="ja-JP" sz="1200" dirty="0"/>
          </a:p>
          <a:p>
            <a:pPr marL="0" indent="0">
              <a:buNone/>
            </a:pPr>
            <a:r>
              <a:rPr lang="ja-JP" altLang="en-US" sz="1200" dirty="0"/>
              <a:t>「眠気は心地よい感じですか？それとも不快な感じですか？」と聞き、不快であれば対応を検討する</a:t>
            </a:r>
            <a:endParaRPr lang="en-US" altLang="ja-JP" sz="1200" dirty="0"/>
          </a:p>
          <a:p>
            <a:endParaRPr kumimoji="1" lang="en-US" altLang="ja-JP" dirty="0"/>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46</a:t>
            </a:fld>
            <a:endParaRPr kumimoji="1" lang="ja-JP" altLang="en-US"/>
          </a:p>
        </p:txBody>
      </p:sp>
    </p:spTree>
    <p:extLst>
      <p:ext uri="{BB962C8B-B14F-4D97-AF65-F5344CB8AC3E}">
        <p14:creationId xmlns:p14="http://schemas.microsoft.com/office/powerpoint/2010/main" val="1401052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オピオイドの副作用としての嘔気・嘔吐</a:t>
            </a:r>
            <a:endParaRPr kumimoji="1" lang="en-US" altLang="ja-JP" dirty="0"/>
          </a:p>
          <a:p>
            <a:endParaRPr kumimoji="1" lang="en-US" altLang="ja-JP" dirty="0"/>
          </a:p>
          <a:p>
            <a:r>
              <a:rPr kumimoji="1" lang="ja-JP" altLang="en-US" dirty="0"/>
              <a:t>対策として中枢性制吐薬を用いるのが基本であることを伝える</a:t>
            </a:r>
            <a:endParaRPr kumimoji="1" lang="en-US" altLang="ja-JP" dirty="0"/>
          </a:p>
          <a:p>
            <a:r>
              <a:rPr kumimoji="1" lang="ja-JP" altLang="en-US" dirty="0"/>
              <a:t>制吐薬は予防的に投与するのが正しいというわけではないが、患者が制吐薬をいつでも使えるようにしておくことは重要であることを伝える</a:t>
            </a:r>
            <a:endParaRPr kumimoji="1" lang="en-US" altLang="ja-JP" dirty="0"/>
          </a:p>
          <a:p>
            <a:endParaRPr kumimoji="1" lang="en-US" altLang="ja-JP" dirty="0"/>
          </a:p>
          <a:p>
            <a:r>
              <a:rPr kumimoji="1" lang="ja-JP" altLang="en-US" dirty="0"/>
              <a:t>プロクロルペラジン＝ノバミン</a:t>
            </a:r>
            <a:r>
              <a:rPr kumimoji="1" lang="en-US" altLang="ja-JP" baseline="30000" dirty="0"/>
              <a:t>®</a:t>
            </a:r>
          </a:p>
          <a:p>
            <a:r>
              <a:rPr kumimoji="1" lang="ja-JP" altLang="en-US" dirty="0"/>
              <a:t>ハロペリドール＝セレネース</a:t>
            </a:r>
            <a:r>
              <a:rPr kumimoji="1" lang="en-US" altLang="ja-JP" baseline="30000" dirty="0"/>
              <a:t>®</a:t>
            </a:r>
            <a:endParaRPr kumimoji="1" lang="en-US" altLang="ja-JP" dirty="0"/>
          </a:p>
          <a:p>
            <a:r>
              <a:rPr kumimoji="1" lang="ja-JP" altLang="en-US" dirty="0"/>
              <a:t>メトクロプラミド＝プリンペラン</a:t>
            </a:r>
            <a:r>
              <a:rPr kumimoji="1" lang="en-US" altLang="ja-JP" baseline="30000"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47</a:t>
            </a:fld>
            <a:endParaRPr kumimoji="1" lang="ja-JP" altLang="en-US"/>
          </a:p>
        </p:txBody>
      </p:sp>
    </p:spTree>
    <p:extLst>
      <p:ext uri="{BB962C8B-B14F-4D97-AF65-F5344CB8AC3E}">
        <p14:creationId xmlns:p14="http://schemas.microsoft.com/office/powerpoint/2010/main" val="2507278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便秘については耐性を生じないので、基本的には下剤の投与はずっと続ける必要がある</a:t>
            </a:r>
            <a:endParaRPr kumimoji="1" lang="en-US" altLang="ja-JP" dirty="0"/>
          </a:p>
          <a:p>
            <a:r>
              <a:rPr kumimoji="1" lang="ja-JP" altLang="en-US" dirty="0"/>
              <a:t>便が緩くなりすぎたり排便回数が多くなりすぎたりした場合には、もちろん下剤を減量・中止する</a:t>
            </a:r>
            <a:endParaRPr kumimoji="1" lang="en-US" altLang="ja-JP" dirty="0"/>
          </a:p>
          <a:p>
            <a:endParaRPr kumimoji="1" lang="en-US" altLang="ja-JP" dirty="0"/>
          </a:p>
          <a:p>
            <a:r>
              <a:rPr kumimoji="1" lang="ja-JP" altLang="en-US" dirty="0"/>
              <a:t>便秘は、直接訴えずに自分で何とかしようと考えている患者も少なくないので、オピオイドを使用すると便秘がほぼ必発であることを十分に患者と家族へ説明することが重要</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48</a:t>
            </a:fld>
            <a:endParaRPr kumimoji="1" lang="ja-JP" altLang="en-US"/>
          </a:p>
        </p:txBody>
      </p:sp>
    </p:spTree>
    <p:extLst>
      <p:ext uri="{BB962C8B-B14F-4D97-AF65-F5344CB8AC3E}">
        <p14:creationId xmlns:p14="http://schemas.microsoft.com/office/powerpoint/2010/main" val="2301529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800">
                <a:solidFill>
                  <a:schemeClr val="tx1"/>
                </a:solidFill>
                <a:latin typeface="Times New Roman" pitchFamily="18" charset="0"/>
                <a:ea typeface="ＭＳ Ｐゴシック" charset="-128"/>
              </a:defRPr>
            </a:lvl1pPr>
            <a:lvl2pPr marL="685817" indent="-263776" eaLnBrk="0" hangingPunct="0">
              <a:defRPr kumimoji="1" sz="2800">
                <a:solidFill>
                  <a:schemeClr val="tx1"/>
                </a:solidFill>
                <a:latin typeface="Times New Roman" pitchFamily="18" charset="0"/>
                <a:ea typeface="ＭＳ Ｐゴシック" charset="-128"/>
              </a:defRPr>
            </a:lvl2pPr>
            <a:lvl3pPr marL="1055103" indent="-211021" eaLnBrk="0" hangingPunct="0">
              <a:defRPr kumimoji="1" sz="2800">
                <a:solidFill>
                  <a:schemeClr val="tx1"/>
                </a:solidFill>
                <a:latin typeface="Times New Roman" pitchFamily="18" charset="0"/>
                <a:ea typeface="ＭＳ Ｐゴシック" charset="-128"/>
              </a:defRPr>
            </a:lvl3pPr>
            <a:lvl4pPr marL="1477145" indent="-211021" eaLnBrk="0" hangingPunct="0">
              <a:defRPr kumimoji="1" sz="2800">
                <a:solidFill>
                  <a:schemeClr val="tx1"/>
                </a:solidFill>
                <a:latin typeface="Times New Roman" pitchFamily="18" charset="0"/>
                <a:ea typeface="ＭＳ Ｐゴシック" charset="-128"/>
              </a:defRPr>
            </a:lvl4pPr>
            <a:lvl5pPr marL="1899186" indent="-211021" eaLnBrk="0" hangingPunct="0">
              <a:defRPr kumimoji="1" sz="2800">
                <a:solidFill>
                  <a:schemeClr val="tx1"/>
                </a:solidFill>
                <a:latin typeface="Times New Roman" pitchFamily="18" charset="0"/>
                <a:ea typeface="ＭＳ Ｐゴシック" charset="-128"/>
              </a:defRPr>
            </a:lvl5pPr>
            <a:lvl6pPr marL="2321227"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743269"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165310"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587351"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1" hangingPunct="1"/>
            <a:fld id="{720459FF-0E3A-429D-BBC6-3886A77B5A34}" type="slidenum">
              <a:rPr lang="en-US" altLang="ja-JP" sz="1200">
                <a:solidFill>
                  <a:prstClr val="black"/>
                </a:solidFill>
                <a:ea typeface="HGP創英角ｺﾞｼｯｸUB" pitchFamily="50" charset="-128"/>
              </a:rPr>
              <a:pPr eaLnBrk="1" hangingPunct="1"/>
              <a:t>10</a:t>
            </a:fld>
            <a:endParaRPr lang="en-US" altLang="ja-JP" sz="1200">
              <a:solidFill>
                <a:prstClr val="black"/>
              </a:solidFill>
              <a:ea typeface="HGP創英角ｺﾞｼｯｸUB" pitchFamily="50" charset="-128"/>
            </a:endParaRPr>
          </a:p>
        </p:txBody>
      </p:sp>
      <p:sp>
        <p:nvSpPr>
          <p:cNvPr id="59395" name="Rectangle 6"/>
          <p:cNvSpPr>
            <a:spLocks noGrp="1" noChangeArrowheads="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800">
                <a:solidFill>
                  <a:schemeClr val="tx1"/>
                </a:solidFill>
                <a:latin typeface="Times New Roman" pitchFamily="18" charset="0"/>
                <a:ea typeface="ＭＳ Ｐゴシック" charset="-128"/>
              </a:defRPr>
            </a:lvl1pPr>
            <a:lvl2pPr marL="685817" indent="-263776" eaLnBrk="0" hangingPunct="0">
              <a:defRPr kumimoji="1" sz="2800">
                <a:solidFill>
                  <a:schemeClr val="tx1"/>
                </a:solidFill>
                <a:latin typeface="Times New Roman" pitchFamily="18" charset="0"/>
                <a:ea typeface="ＭＳ Ｐゴシック" charset="-128"/>
              </a:defRPr>
            </a:lvl2pPr>
            <a:lvl3pPr marL="1055103" indent="-211021" eaLnBrk="0" hangingPunct="0">
              <a:defRPr kumimoji="1" sz="2800">
                <a:solidFill>
                  <a:schemeClr val="tx1"/>
                </a:solidFill>
                <a:latin typeface="Times New Roman" pitchFamily="18" charset="0"/>
                <a:ea typeface="ＭＳ Ｐゴシック" charset="-128"/>
              </a:defRPr>
            </a:lvl3pPr>
            <a:lvl4pPr marL="1477145" indent="-211021" eaLnBrk="0" hangingPunct="0">
              <a:defRPr kumimoji="1" sz="2800">
                <a:solidFill>
                  <a:schemeClr val="tx1"/>
                </a:solidFill>
                <a:latin typeface="Times New Roman" pitchFamily="18" charset="0"/>
                <a:ea typeface="ＭＳ Ｐゴシック" charset="-128"/>
              </a:defRPr>
            </a:lvl4pPr>
            <a:lvl5pPr marL="1899186" indent="-211021" eaLnBrk="0" hangingPunct="0">
              <a:defRPr kumimoji="1" sz="2800">
                <a:solidFill>
                  <a:schemeClr val="tx1"/>
                </a:solidFill>
                <a:latin typeface="Times New Roman" pitchFamily="18" charset="0"/>
                <a:ea typeface="ＭＳ Ｐゴシック" charset="-128"/>
              </a:defRPr>
            </a:lvl5pPr>
            <a:lvl6pPr marL="2321227"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743269"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165310"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587351"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en-US" altLang="ja-JP" sz="800">
                <a:solidFill>
                  <a:prstClr val="black"/>
                </a:solidFill>
                <a:ea typeface="HGP創英角ｺﾞｼｯｸUB" pitchFamily="50" charset="-128"/>
              </a:rPr>
              <a:t>PEACE M1:</a:t>
            </a:r>
            <a:r>
              <a:rPr kumimoji="0" lang="ja-JP" altLang="en-US" sz="800">
                <a:solidFill>
                  <a:prstClr val="black"/>
                </a:solidFill>
                <a:ea typeface="HGP創英角ｺﾞｼｯｸUB" pitchFamily="50" charset="-128"/>
              </a:rPr>
              <a:t>緩和ケア概論</a:t>
            </a:r>
            <a:endParaRPr kumimoji="0" lang="en-US" altLang="ja-JP" sz="800">
              <a:solidFill>
                <a:prstClr val="black"/>
              </a:solidFill>
              <a:ea typeface="HGP創英角ｺﾞｼｯｸUB" pitchFamily="50" charset="-128"/>
            </a:endParaRPr>
          </a:p>
        </p:txBody>
      </p:sp>
      <p:sp>
        <p:nvSpPr>
          <p:cNvPr id="59396" name="Rectangle 7"/>
          <p:cNvSpPr txBox="1">
            <a:spLocks noGrp="1" noChangeArrowheads="1"/>
          </p:cNvSpPr>
          <p:nvPr/>
        </p:nvSpPr>
        <p:spPr bwMode="auto">
          <a:xfrm>
            <a:off x="3850295" y="10256007"/>
            <a:ext cx="2945861" cy="539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eaLnBrk="0" hangingPunct="0">
              <a:defRPr kumimoji="1" sz="3000">
                <a:solidFill>
                  <a:schemeClr val="tx1"/>
                </a:solidFill>
                <a:latin typeface="Times New Roman" pitchFamily="18" charset="0"/>
                <a:ea typeface="ＭＳ Ｐゴシック" charset="-128"/>
              </a:defRPr>
            </a:lvl1pPr>
            <a:lvl2pPr marL="742950" indent="-285750" eaLnBrk="0" hangingPunct="0">
              <a:defRPr kumimoji="1" sz="3000">
                <a:solidFill>
                  <a:schemeClr val="tx1"/>
                </a:solidFill>
                <a:latin typeface="Times New Roman" pitchFamily="18" charset="0"/>
                <a:ea typeface="ＭＳ Ｐゴシック" charset="-128"/>
              </a:defRPr>
            </a:lvl2pPr>
            <a:lvl3pPr marL="1143000" indent="-228600" eaLnBrk="0" hangingPunct="0">
              <a:defRPr kumimoji="1" sz="3000">
                <a:solidFill>
                  <a:schemeClr val="tx1"/>
                </a:solidFill>
                <a:latin typeface="Times New Roman" pitchFamily="18" charset="0"/>
                <a:ea typeface="ＭＳ Ｐゴシック" charset="-128"/>
              </a:defRPr>
            </a:lvl3pPr>
            <a:lvl4pPr marL="1600200" indent="-228600" eaLnBrk="0" hangingPunct="0">
              <a:defRPr kumimoji="1" sz="3000">
                <a:solidFill>
                  <a:schemeClr val="tx1"/>
                </a:solidFill>
                <a:latin typeface="Times New Roman" pitchFamily="18" charset="0"/>
                <a:ea typeface="ＭＳ Ｐゴシック" charset="-128"/>
              </a:defRPr>
            </a:lvl4pPr>
            <a:lvl5pPr marL="2057400" indent="-228600" eaLnBrk="0" hangingPunct="0">
              <a:defRPr kumimoji="1" sz="3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9pPr>
          </a:lstStyle>
          <a:p>
            <a:pPr algn="r" eaLnBrk="1" hangingPunct="1"/>
            <a:fld id="{9FAC5589-21E8-454C-9B68-1650B2ED07D7}" type="slidenum">
              <a:rPr lang="en-US" altLang="ja-JP" sz="1200">
                <a:solidFill>
                  <a:prstClr val="black"/>
                </a:solidFill>
                <a:ea typeface="HGP創英角ｺﾞｼｯｸUB" pitchFamily="50" charset="-128"/>
              </a:rPr>
              <a:pPr algn="r" eaLnBrk="1" hangingPunct="1"/>
              <a:t>10</a:t>
            </a:fld>
            <a:endParaRPr lang="en-US" altLang="ja-JP" sz="1200">
              <a:solidFill>
                <a:prstClr val="black"/>
              </a:solidFill>
              <a:ea typeface="HGP創英角ｺﾞｼｯｸUB" pitchFamily="50" charset="-128"/>
            </a:endParaRPr>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dirty="0"/>
              <a:t>包括的がん医療モデルについて説明する。</a:t>
            </a:r>
          </a:p>
          <a:p>
            <a:r>
              <a:rPr lang="ja-JP" altLang="en-US" dirty="0"/>
              <a:t>このスライドは、従来のがん医療モデルとの対比として作成され、あくまで概念図として示している。</a:t>
            </a:r>
            <a:endParaRPr lang="en-US" altLang="ja-JP" dirty="0"/>
          </a:p>
          <a:p>
            <a:br>
              <a:rPr lang="en-US" altLang="ja-JP" dirty="0"/>
            </a:br>
            <a:r>
              <a:rPr lang="ja-JP" altLang="en-US" dirty="0"/>
              <a:t>この図は、がん治療は治療医が担当し、緩和ケアは緩和ケアの専門家が担当するという意味ではない。</a:t>
            </a:r>
          </a:p>
          <a:p>
            <a:r>
              <a:rPr lang="ja-JP" altLang="en-US" dirty="0"/>
              <a:t>あくまで、患者さんの状況に応じて、個々の医療者が両方の視点をもってかかわることが大切であるということを示している。</a:t>
            </a:r>
          </a:p>
          <a:p>
            <a:endParaRPr lang="en-US" altLang="ja-JP" dirty="0"/>
          </a:p>
        </p:txBody>
      </p:sp>
    </p:spTree>
    <p:extLst>
      <p:ext uri="{BB962C8B-B14F-4D97-AF65-F5344CB8AC3E}">
        <p14:creationId xmlns:p14="http://schemas.microsoft.com/office/powerpoint/2010/main" val="3023819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眠気が、不快でなければ耐性ができるまで（数日以内）経過をみてよい</a:t>
            </a:r>
            <a:endParaRPr kumimoji="1" lang="en-US" altLang="ja-JP" dirty="0"/>
          </a:p>
          <a:p>
            <a:r>
              <a:rPr kumimoji="1" lang="ja-JP" altLang="en-US" dirty="0"/>
              <a:t>他の原因として、中枢神経系の病変、電解質異常（高カルシウム血症、低ナトリウム血症、など）、内分泌疾患、血糖値異常、腎機能障害、肝機能障害、高アンモニア血症、脱水症、感染症、低酸素血症、などが挙げられる</a:t>
            </a:r>
            <a:endParaRPr kumimoji="1" lang="en-US" altLang="ja-JP" dirty="0"/>
          </a:p>
          <a:p>
            <a:endParaRPr kumimoji="1" lang="en-US" altLang="ja-JP" dirty="0"/>
          </a:p>
          <a:p>
            <a:r>
              <a:rPr kumimoji="1" lang="ja-JP" altLang="en-US" dirty="0"/>
              <a:t>「以前はリタリンを投与して眠気に対処していたが、他に眠気を解消する方法はないのか？」というような質問に対しては、</a:t>
            </a:r>
            <a:endParaRPr kumimoji="1" lang="en-US" altLang="ja-JP" dirty="0"/>
          </a:p>
          <a:p>
            <a:r>
              <a:rPr kumimoji="1" lang="ja-JP" altLang="en-US" dirty="0"/>
              <a:t>「会場の皆さんで、こんな工夫をしている、というような意見はありませんか？」のように会場に意見を求めるのもよい</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49</a:t>
            </a:fld>
            <a:endParaRPr kumimoji="1" lang="ja-JP" altLang="en-US"/>
          </a:p>
        </p:txBody>
      </p:sp>
    </p:spTree>
    <p:extLst>
      <p:ext uri="{BB962C8B-B14F-4D97-AF65-F5344CB8AC3E}">
        <p14:creationId xmlns:p14="http://schemas.microsoft.com/office/powerpoint/2010/main" val="3446803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bwMode="auto">
          <a:xfrm>
            <a:off x="0" y="10193681"/>
            <a:ext cx="6091106" cy="5359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700">
                <a:solidFill>
                  <a:schemeClr val="tx1"/>
                </a:solidFill>
                <a:latin typeface="Times New Roman" charset="0"/>
                <a:ea typeface="HGP創英角ｺﾞｼｯｸUB" charset="0"/>
                <a:cs typeface="HGP創英角ｺﾞｼｯｸUB" charset="0"/>
              </a:defRPr>
            </a:lvl1pPr>
            <a:lvl2pPr marL="685817" indent="-263776" eaLnBrk="0" hangingPunct="0">
              <a:defRPr sz="3700">
                <a:solidFill>
                  <a:schemeClr val="tx1"/>
                </a:solidFill>
                <a:latin typeface="Times New Roman" charset="0"/>
                <a:ea typeface="HGP創英角ｺﾞｼｯｸUB" charset="0"/>
                <a:cs typeface="HGP創英角ｺﾞｼｯｸUB" charset="0"/>
              </a:defRPr>
            </a:lvl2pPr>
            <a:lvl3pPr marL="1055103" indent="-211021" eaLnBrk="0" hangingPunct="0">
              <a:defRPr sz="3700">
                <a:solidFill>
                  <a:schemeClr val="tx1"/>
                </a:solidFill>
                <a:latin typeface="Times New Roman" charset="0"/>
                <a:ea typeface="HGP創英角ｺﾞｼｯｸUB" charset="0"/>
                <a:cs typeface="HGP創英角ｺﾞｼｯｸUB" charset="0"/>
              </a:defRPr>
            </a:lvl3pPr>
            <a:lvl4pPr marL="1477145" indent="-211021" eaLnBrk="0" hangingPunct="0">
              <a:defRPr sz="3700">
                <a:solidFill>
                  <a:schemeClr val="tx1"/>
                </a:solidFill>
                <a:latin typeface="Times New Roman" charset="0"/>
                <a:ea typeface="HGP創英角ｺﾞｼｯｸUB" charset="0"/>
                <a:cs typeface="HGP創英角ｺﾞｼｯｸUB" charset="0"/>
              </a:defRPr>
            </a:lvl4pPr>
            <a:lvl5pPr marL="1899186" indent="-211021" eaLnBrk="0" hangingPunct="0">
              <a:defRPr sz="37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Times New Roman" charset="0"/>
                <a:ea typeface="HGP創英角ｺﾞｼｯｸUB" charset="0"/>
              </a:rPr>
              <a:t>PEACE Module6                             </a:t>
            </a:r>
            <a:r>
              <a:rPr kumimoji="1" lang="ja-JP" altLang="en-US" sz="800" b="0" i="0" u="none" strike="noStrike" kern="1200" cap="none" spc="0" normalizeH="0" baseline="0" noProof="0" dirty="0">
                <a:ln>
                  <a:noFill/>
                </a:ln>
                <a:solidFill>
                  <a:prstClr val="black"/>
                </a:solidFill>
                <a:effectLst/>
                <a:uLnTx/>
                <a:uFillTx/>
                <a:latin typeface="Times New Roman" charset="0"/>
                <a:ea typeface="HGP創英角ｺﾞｼｯｸUB" charset="0"/>
              </a:rPr>
              <a:t>がん疼痛</a:t>
            </a:r>
            <a:r>
              <a:rPr kumimoji="1" lang="en-US" altLang="ja-JP" sz="800" b="0" i="0" u="none" strike="noStrike" kern="1200" cap="none" spc="0" normalizeH="0" baseline="0" noProof="0" dirty="0">
                <a:ln>
                  <a:noFill/>
                </a:ln>
                <a:solidFill>
                  <a:prstClr val="black"/>
                </a:solidFill>
                <a:effectLst/>
                <a:uLnTx/>
                <a:uFillTx/>
                <a:latin typeface="Times New Roman" charset="0"/>
                <a:ea typeface="HGP創英角ｺﾞｼｯｸUB" charset="0"/>
              </a:rPr>
              <a:t>PEACE M6</a:t>
            </a:r>
            <a:r>
              <a:rPr kumimoji="1" lang="ja-JP" altLang="en-US" sz="800" b="0" i="0" u="none" strike="noStrike" kern="1200" cap="none" spc="0" normalizeH="0" baseline="0" noProof="0" dirty="0">
                <a:ln>
                  <a:noFill/>
                </a:ln>
                <a:solidFill>
                  <a:prstClr val="black"/>
                </a:solidFill>
                <a:effectLst/>
                <a:uLnTx/>
                <a:uFillTx/>
                <a:latin typeface="Times New Roman" charset="0"/>
                <a:ea typeface="HGP創英角ｺﾞｼｯｸUB" charset="0"/>
              </a:rPr>
              <a:t>：　がん疼痛</a:t>
            </a:r>
            <a:endParaRPr kumimoji="1" lang="en-US" altLang="ja-JP" sz="800" b="0" i="0" u="none" strike="noStrike" kern="1200" cap="none" spc="0" normalizeH="0" baseline="0" noProof="0" dirty="0">
              <a:ln>
                <a:noFill/>
              </a:ln>
              <a:solidFill>
                <a:prstClr val="black"/>
              </a:solidFill>
              <a:effectLst/>
              <a:uLnTx/>
              <a:uFillTx/>
              <a:latin typeface="Times New Roman" charset="0"/>
              <a:ea typeface="HGP創英角ｺﾞｼｯｸUB" charset="0"/>
            </a:endParaRPr>
          </a:p>
        </p:txBody>
      </p:sp>
      <p:sp>
        <p:nvSpPr>
          <p:cNvPr id="63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Times New Roman" charset="0"/>
                <a:ea typeface="HGP創英角ｺﾞｼｯｸUB" charset="0"/>
                <a:cs typeface="HGP創英角ｺﾞｼｯｸUB" charset="0"/>
              </a:defRPr>
            </a:lvl1pPr>
            <a:lvl2pPr marL="685817" indent="-263776" eaLnBrk="0" hangingPunct="0">
              <a:defRPr sz="3700">
                <a:solidFill>
                  <a:schemeClr val="tx1"/>
                </a:solidFill>
                <a:latin typeface="Times New Roman" charset="0"/>
                <a:ea typeface="HGP創英角ｺﾞｼｯｸUB" charset="0"/>
                <a:cs typeface="HGP創英角ｺﾞｼｯｸUB" charset="0"/>
              </a:defRPr>
            </a:lvl2pPr>
            <a:lvl3pPr marL="1055103" indent="-211021" eaLnBrk="0" hangingPunct="0">
              <a:defRPr sz="3700">
                <a:solidFill>
                  <a:schemeClr val="tx1"/>
                </a:solidFill>
                <a:latin typeface="Times New Roman" charset="0"/>
                <a:ea typeface="HGP創英角ｺﾞｼｯｸUB" charset="0"/>
                <a:cs typeface="HGP創英角ｺﾞｼｯｸUB" charset="0"/>
              </a:defRPr>
            </a:lvl3pPr>
            <a:lvl4pPr marL="1477145" indent="-211021" eaLnBrk="0" hangingPunct="0">
              <a:defRPr sz="3700">
                <a:solidFill>
                  <a:schemeClr val="tx1"/>
                </a:solidFill>
                <a:latin typeface="Times New Roman" charset="0"/>
                <a:ea typeface="HGP創英角ｺﾞｼｯｸUB" charset="0"/>
                <a:cs typeface="HGP創英角ｺﾞｼｯｸUB" charset="0"/>
              </a:defRPr>
            </a:lvl4pPr>
            <a:lvl5pPr marL="1899186" indent="-211021" eaLnBrk="0" hangingPunct="0">
              <a:defRPr sz="37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A6417E4-DF34-5842-A94C-CF5572B8387A}"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50</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63492" name="Rectangle 6"/>
          <p:cNvSpPr txBox="1">
            <a:spLocks noGrp="1" noChangeArrowheads="1"/>
          </p:cNvSpPr>
          <p:nvPr/>
        </p:nvSpPr>
        <p:spPr bwMode="auto">
          <a:xfrm>
            <a:off x="2" y="10193681"/>
            <a:ext cx="2919031" cy="5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4000">
                <a:solidFill>
                  <a:schemeClr val="tx1"/>
                </a:solidFill>
                <a:latin typeface="Times New Roman" charset="0"/>
                <a:ea typeface="HGP創英角ｺﾞｼｯｸUB" charset="0"/>
                <a:cs typeface="HGP創英角ｺﾞｼｯｸUB" charset="0"/>
              </a:defRPr>
            </a:lvl1pPr>
            <a:lvl2pPr marL="742950" indent="-285750" eaLnBrk="0" hangingPunct="0">
              <a:defRPr sz="4000">
                <a:solidFill>
                  <a:schemeClr val="tx1"/>
                </a:solidFill>
                <a:latin typeface="Times New Roman" charset="0"/>
                <a:ea typeface="HGP創英角ｺﾞｼｯｸUB" charset="0"/>
                <a:cs typeface="HGP創英角ｺﾞｼｯｸUB" charset="0"/>
              </a:defRPr>
            </a:lvl2pPr>
            <a:lvl3pPr marL="1143000" indent="-228600" eaLnBrk="0" hangingPunct="0">
              <a:defRPr sz="4000">
                <a:solidFill>
                  <a:schemeClr val="tx1"/>
                </a:solidFill>
                <a:latin typeface="Times New Roman" charset="0"/>
                <a:ea typeface="HGP創英角ｺﾞｼｯｸUB" charset="0"/>
                <a:cs typeface="HGP創英角ｺﾞｼｯｸUB" charset="0"/>
              </a:defRPr>
            </a:lvl3pPr>
            <a:lvl4pPr marL="1600200" indent="-228600" eaLnBrk="0" hangingPunct="0">
              <a:defRPr sz="4000">
                <a:solidFill>
                  <a:schemeClr val="tx1"/>
                </a:solidFill>
                <a:latin typeface="Times New Roman" charset="0"/>
                <a:ea typeface="HGP創英角ｺﾞｼｯｸUB" charset="0"/>
                <a:cs typeface="HGP創英角ｺﾞｼｯｸUB" charset="0"/>
              </a:defRPr>
            </a:lvl4pPr>
            <a:lvl5pPr marL="2057400" indent="-228600" eaLnBrk="0" hangingPunct="0">
              <a:defRPr sz="40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Times New Roman" charset="0"/>
                <a:ea typeface="HGP創英角ｺﾞｼｯｸUB" charset="0"/>
              </a:rPr>
              <a:t>PEACE M6</a:t>
            </a:r>
            <a:r>
              <a:rPr kumimoji="1" lang="ja-JP" altLang="en-US" sz="1200" b="0" i="0" u="none" strike="noStrike" kern="1200" cap="none" spc="0" normalizeH="0" baseline="0" noProof="0" dirty="0">
                <a:ln>
                  <a:noFill/>
                </a:ln>
                <a:solidFill>
                  <a:prstClr val="black"/>
                </a:solidFill>
                <a:effectLst/>
                <a:uLnTx/>
                <a:uFillTx/>
                <a:latin typeface="Times New Roman" charset="0"/>
                <a:ea typeface="HGP創英角ｺﾞｼｯｸUB" charset="0"/>
              </a:rPr>
              <a:t>：　がん疼痛</a:t>
            </a:r>
            <a:endParaRPr kumimoji="1" lang="en-US" altLang="ja-JP" sz="1200" b="0" i="0" u="none" strike="noStrike" kern="1200" cap="none" spc="0" normalizeH="0" baseline="0" noProof="0" dirty="0">
              <a:ln>
                <a:noFill/>
              </a:ln>
              <a:solidFill>
                <a:prstClr val="black"/>
              </a:solidFill>
              <a:effectLst/>
              <a:uLnTx/>
              <a:uFillTx/>
              <a:latin typeface="Times New Roman" charset="0"/>
              <a:ea typeface="HGP創英角ｺﾞｼｯｸUB" charset="0"/>
            </a:endParaRPr>
          </a:p>
        </p:txBody>
      </p:sp>
      <p:sp>
        <p:nvSpPr>
          <p:cNvPr id="63493" name="Rectangle 7"/>
          <p:cNvSpPr txBox="1">
            <a:spLocks noGrp="1" noChangeArrowheads="1"/>
          </p:cNvSpPr>
          <p:nvPr/>
        </p:nvSpPr>
        <p:spPr bwMode="auto">
          <a:xfrm>
            <a:off x="3815227" y="10193681"/>
            <a:ext cx="2919031" cy="5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4000">
                <a:solidFill>
                  <a:schemeClr val="tx1"/>
                </a:solidFill>
                <a:latin typeface="Times New Roman" charset="0"/>
                <a:ea typeface="HGP創英角ｺﾞｼｯｸUB" charset="0"/>
                <a:cs typeface="HGP創英角ｺﾞｼｯｸUB" charset="0"/>
              </a:defRPr>
            </a:lvl1pPr>
            <a:lvl2pPr marL="742950" indent="-285750" eaLnBrk="0" hangingPunct="0">
              <a:defRPr sz="4000">
                <a:solidFill>
                  <a:schemeClr val="tx1"/>
                </a:solidFill>
                <a:latin typeface="Times New Roman" charset="0"/>
                <a:ea typeface="HGP創英角ｺﾞｼｯｸUB" charset="0"/>
                <a:cs typeface="HGP創英角ｺﾞｼｯｸUB" charset="0"/>
              </a:defRPr>
            </a:lvl2pPr>
            <a:lvl3pPr marL="1143000" indent="-228600" eaLnBrk="0" hangingPunct="0">
              <a:defRPr sz="4000">
                <a:solidFill>
                  <a:schemeClr val="tx1"/>
                </a:solidFill>
                <a:latin typeface="Times New Roman" charset="0"/>
                <a:ea typeface="HGP創英角ｺﾞｼｯｸUB" charset="0"/>
                <a:cs typeface="HGP創英角ｺﾞｼｯｸUB" charset="0"/>
              </a:defRPr>
            </a:lvl3pPr>
            <a:lvl4pPr marL="1600200" indent="-228600" eaLnBrk="0" hangingPunct="0">
              <a:defRPr sz="4000">
                <a:solidFill>
                  <a:schemeClr val="tx1"/>
                </a:solidFill>
                <a:latin typeface="Times New Roman" charset="0"/>
                <a:ea typeface="HGP創英角ｺﾞｼｯｸUB" charset="0"/>
                <a:cs typeface="HGP創英角ｺﾞｼｯｸUB" charset="0"/>
              </a:defRPr>
            </a:lvl4pPr>
            <a:lvl5pPr marL="2057400" indent="-228600" eaLnBrk="0" hangingPunct="0">
              <a:defRPr sz="40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A8F790B-2191-FA41-9238-CCACB5C0913A}"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50</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63494" name="Rectangle 2"/>
          <p:cNvSpPr>
            <a:spLocks noGrp="1" noRot="1" noChangeAspect="1" noChangeArrowheads="1" noTextEdit="1"/>
          </p:cNvSpPr>
          <p:nvPr>
            <p:ph type="sldImg"/>
          </p:nvPr>
        </p:nvSpPr>
        <p:spPr>
          <a:ln/>
        </p:spPr>
      </p:sp>
      <p:sp>
        <p:nvSpPr>
          <p:cNvPr id="634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charset="0"/>
                <a:ea typeface="ＭＳ Ｐ明朝" charset="0"/>
              </a:rPr>
              <a:t>またオピオイド鎮痛薬を始める時には薬剤の説明だけではなく、患者さんの不安に耳を傾ける必要がある</a:t>
            </a:r>
            <a:endParaRPr lang="en-US" altLang="ja-JP" dirty="0">
              <a:latin typeface="Times New Roman" charset="0"/>
              <a:ea typeface="ＭＳ Ｐ明朝" charset="0"/>
            </a:endParaRPr>
          </a:p>
          <a:p>
            <a:r>
              <a:rPr lang="ja-JP" altLang="en-US" dirty="0">
                <a:latin typeface="Times New Roman" charset="0"/>
                <a:ea typeface="ＭＳ Ｐ明朝" charset="0"/>
              </a:rPr>
              <a:t>大きな誤解を抱いている患者さんもいるため、誤解や不安の内容を聞き対応する</a:t>
            </a:r>
          </a:p>
        </p:txBody>
      </p:sp>
    </p:spTree>
    <p:extLst>
      <p:ext uri="{BB962C8B-B14F-4D97-AF65-F5344CB8AC3E}">
        <p14:creationId xmlns:p14="http://schemas.microsoft.com/office/powerpoint/2010/main" val="684438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PEACE</a:t>
            </a:r>
            <a:r>
              <a:rPr kumimoji="1" lang="ja-JP" altLang="en-US" dirty="0"/>
              <a:t>で用いるアルゴリズムについて解説する</a:t>
            </a:r>
            <a:endParaRPr kumimoji="1" lang="en-US" altLang="ja-JP" dirty="0"/>
          </a:p>
          <a:p>
            <a:endParaRPr kumimoji="1" lang="en-US" altLang="ja-JP" dirty="0"/>
          </a:p>
          <a:p>
            <a:r>
              <a:rPr kumimoji="1" lang="ja-JP" altLang="en-US" dirty="0"/>
              <a:t>基本的には</a:t>
            </a:r>
            <a:r>
              <a:rPr kumimoji="1" lang="en-US" altLang="ja-JP" dirty="0"/>
              <a:t>WHO 3-step analgesic ladder</a:t>
            </a:r>
            <a:r>
              <a:rPr kumimoji="1" lang="ja-JP" altLang="en-US" dirty="0"/>
              <a:t>をよりわかり易く落とし込んだもので、非オピオイド鎮痛薬（アセトアミノフェンまたは</a:t>
            </a:r>
            <a:r>
              <a:rPr kumimoji="1" lang="en-US" altLang="ja-JP" dirty="0"/>
              <a:t>NSAIDs</a:t>
            </a:r>
            <a:r>
              <a:rPr kumimoji="1" lang="ja-JP" altLang="en-US" dirty="0"/>
              <a:t>）、オピオイドの開始、と進み、オピオイドを導入しても残存する痛みについては、持続痛か突出痛によってその先の治療ステップが異なることを説明する</a:t>
            </a:r>
            <a:endParaRPr kumimoji="1" lang="en-US" altLang="ja-JP" dirty="0"/>
          </a:p>
          <a:p>
            <a:endParaRPr kumimoji="1" lang="en-US" altLang="ja-JP" dirty="0"/>
          </a:p>
          <a:p>
            <a:r>
              <a:rPr kumimoji="1" lang="ja-JP" altLang="en-US" dirty="0"/>
              <a:t>この図には示していないが、放射線治療や神経ブロック療法はいずれの段階においても適応を考慮することを付け加えてもよい</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51</a:t>
            </a:fld>
            <a:endParaRPr kumimoji="1" lang="ja-JP" altLang="en-US"/>
          </a:p>
        </p:txBody>
      </p:sp>
    </p:spTree>
    <p:extLst>
      <p:ext uri="{BB962C8B-B14F-4D97-AF65-F5344CB8AC3E}">
        <p14:creationId xmlns:p14="http://schemas.microsoft.com/office/powerpoint/2010/main" val="1732774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持続痛と突出痛では治療戦略が異なることを強調する</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52</a:t>
            </a:fld>
            <a:endParaRPr kumimoji="1" lang="ja-JP" altLang="en-US"/>
          </a:p>
        </p:txBody>
      </p:sp>
    </p:spTree>
    <p:extLst>
      <p:ext uri="{BB962C8B-B14F-4D97-AF65-F5344CB8AC3E}">
        <p14:creationId xmlns:p14="http://schemas.microsoft.com/office/powerpoint/2010/main" val="2124424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PEACE</a:t>
            </a:r>
            <a:r>
              <a:rPr kumimoji="1" lang="ja-JP" altLang="en-US" dirty="0"/>
              <a:t>で用いるアルゴリズムについて解説する</a:t>
            </a:r>
            <a:endParaRPr kumimoji="1" lang="en-US" altLang="ja-JP" dirty="0"/>
          </a:p>
          <a:p>
            <a:endParaRPr kumimoji="1" lang="en-US" altLang="ja-JP" dirty="0"/>
          </a:p>
          <a:p>
            <a:r>
              <a:rPr kumimoji="1" lang="ja-JP" altLang="en-US" dirty="0"/>
              <a:t>基本的には</a:t>
            </a:r>
            <a:r>
              <a:rPr kumimoji="1" lang="en-US" altLang="ja-JP" dirty="0"/>
              <a:t>WHO 3-step analgesic ladder</a:t>
            </a:r>
            <a:r>
              <a:rPr kumimoji="1" lang="ja-JP" altLang="en-US" dirty="0"/>
              <a:t>をよりわかり易く落とし込んだもので、非オピオイド鎮痛薬（アセトアミノフェンまたは</a:t>
            </a:r>
            <a:r>
              <a:rPr kumimoji="1" lang="en-US" altLang="ja-JP" dirty="0"/>
              <a:t>NSAIDs</a:t>
            </a:r>
            <a:r>
              <a:rPr kumimoji="1" lang="ja-JP" altLang="en-US" dirty="0"/>
              <a:t>）、オピオイドの開始、と進み、オピオイドを導入しても残存する痛みについては、持続痛か突出痛によってその先の治療ステップが異なることを説明する</a:t>
            </a:r>
            <a:endParaRPr kumimoji="1" lang="en-US" altLang="ja-JP" dirty="0"/>
          </a:p>
          <a:p>
            <a:endParaRPr kumimoji="1" lang="en-US" altLang="ja-JP" dirty="0"/>
          </a:p>
          <a:p>
            <a:r>
              <a:rPr kumimoji="1" lang="ja-JP" altLang="en-US" dirty="0"/>
              <a:t>この図には示していないが、放射線治療や神経ブロック療法はいずれの段階においても適応を考慮することを付け加えてもよい</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53</a:t>
            </a:fld>
            <a:endParaRPr kumimoji="1" lang="ja-JP" altLang="en-US"/>
          </a:p>
        </p:txBody>
      </p:sp>
    </p:spTree>
    <p:extLst>
      <p:ext uri="{BB962C8B-B14F-4D97-AF65-F5344CB8AC3E}">
        <p14:creationId xmlns:p14="http://schemas.microsoft.com/office/powerpoint/2010/main" val="19205715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持続痛の治療ステップ</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54</a:t>
            </a:fld>
            <a:endParaRPr kumimoji="1" lang="ja-JP" altLang="en-US"/>
          </a:p>
        </p:txBody>
      </p:sp>
    </p:spTree>
    <p:extLst>
      <p:ext uri="{BB962C8B-B14F-4D97-AF65-F5344CB8AC3E}">
        <p14:creationId xmlns:p14="http://schemas.microsoft.com/office/powerpoint/2010/main" val="24130818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非オピオイド鎮痛薬の最大投与量は、保険で認められている最大投与量である</a:t>
            </a:r>
            <a:endParaRPr kumimoji="1" lang="en-US" altLang="ja-JP" dirty="0"/>
          </a:p>
          <a:p>
            <a:endParaRPr kumimoji="1" lang="en-US" altLang="ja-JP" dirty="0"/>
          </a:p>
          <a:p>
            <a:r>
              <a:rPr kumimoji="1" lang="ja-JP" altLang="en-US" dirty="0"/>
              <a:t>オピオイドの投与量には絶対的な上限がなく（天井効果はない）、副作用が容認できる範囲内であれば増量が可能であることを強調する</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55</a:t>
            </a:fld>
            <a:endParaRPr kumimoji="1" lang="ja-JP" altLang="en-US"/>
          </a:p>
        </p:txBody>
      </p:sp>
    </p:spTree>
    <p:extLst>
      <p:ext uri="{BB962C8B-B14F-4D97-AF65-F5344CB8AC3E}">
        <p14:creationId xmlns:p14="http://schemas.microsoft.com/office/powerpoint/2010/main" val="18410267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対処方法の例を示す</a:t>
            </a:r>
            <a:endParaRPr kumimoji="1" lang="en-US" altLang="ja-JP" dirty="0"/>
          </a:p>
          <a:p>
            <a:r>
              <a:rPr kumimoji="1" lang="ja-JP" altLang="en-US" dirty="0"/>
              <a:t>これ以外の方法を否定するものではない！</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56</a:t>
            </a:fld>
            <a:endParaRPr kumimoji="1" lang="ja-JP" altLang="en-US"/>
          </a:p>
        </p:txBody>
      </p:sp>
    </p:spTree>
    <p:extLst>
      <p:ext uri="{BB962C8B-B14F-4D97-AF65-F5344CB8AC3E}">
        <p14:creationId xmlns:p14="http://schemas.microsoft.com/office/powerpoint/2010/main" val="29916718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鎮痛補助薬についての説明</a:t>
            </a:r>
            <a:endParaRPr kumimoji="1" lang="en-US" altLang="ja-JP" dirty="0"/>
          </a:p>
          <a:p>
            <a:endParaRPr kumimoji="1" lang="en-US" altLang="ja-JP" dirty="0"/>
          </a:p>
          <a:p>
            <a:r>
              <a:rPr kumimoji="1" lang="ja-JP" altLang="en-US" dirty="0"/>
              <a:t>神経障害性疼痛をはじめとするオピオイド抵抗性の痛みに対して、多くの鎮痛補助薬が用いられている。</a:t>
            </a:r>
            <a:endParaRPr kumimoji="1" lang="en-US" altLang="ja-JP" dirty="0"/>
          </a:p>
          <a:p>
            <a:r>
              <a:rPr kumimoji="1" lang="ja-JP" altLang="en-US" dirty="0"/>
              <a:t>代表的な鎮痛補助薬には以下のようなものがあり、日本緩和医療学会編「がん疼痛の薬物療法に関するガイドライン</a:t>
            </a:r>
            <a:r>
              <a:rPr kumimoji="1" lang="en-US" altLang="ja-JP" dirty="0"/>
              <a:t>2014</a:t>
            </a:r>
            <a:r>
              <a:rPr kumimoji="1" lang="ja-JP" altLang="en-US" dirty="0"/>
              <a:t>年版」</a:t>
            </a:r>
            <a:r>
              <a:rPr kumimoji="1" lang="en-US" altLang="ja-JP" dirty="0"/>
              <a:t>p78-83</a:t>
            </a:r>
            <a:r>
              <a:rPr kumimoji="1" lang="ja-JP" altLang="en-US" dirty="0"/>
              <a:t>をご参照いただきたい。</a:t>
            </a:r>
            <a:endParaRPr kumimoji="1" lang="en-US" altLang="ja-JP" dirty="0"/>
          </a:p>
          <a:p>
            <a:r>
              <a:rPr kumimoji="1" lang="ja-JP" altLang="en-US" dirty="0"/>
              <a:t>１）抗うつ薬：アミトリプチリン、デュロキセチンなど</a:t>
            </a:r>
            <a:endParaRPr kumimoji="1" lang="en-US" altLang="ja-JP" dirty="0"/>
          </a:p>
          <a:p>
            <a:r>
              <a:rPr kumimoji="1" lang="ja-JP" altLang="en-US" dirty="0"/>
              <a:t>２）抗けいれん薬：プレガバリン、ガバペンチン、クロナゼパムなど</a:t>
            </a:r>
            <a:endParaRPr kumimoji="1" lang="en-US" altLang="ja-JP" dirty="0"/>
          </a:p>
          <a:p>
            <a:r>
              <a:rPr kumimoji="1" lang="ja-JP" altLang="en-US" dirty="0"/>
              <a:t>３）抗不整脈薬：リドカイン、メキシレチン</a:t>
            </a:r>
            <a:endParaRPr kumimoji="1" lang="en-US" altLang="ja-JP" dirty="0"/>
          </a:p>
          <a:p>
            <a:r>
              <a:rPr kumimoji="1" lang="ja-JP" altLang="en-US" dirty="0"/>
              <a:t>４）</a:t>
            </a:r>
            <a:r>
              <a:rPr kumimoji="1" lang="en-US" altLang="ja-JP" dirty="0"/>
              <a:t>NMDA</a:t>
            </a:r>
            <a:r>
              <a:rPr kumimoji="1" lang="ja-JP" altLang="en-US" dirty="0"/>
              <a:t>受容体拮抗薬：ケタミン</a:t>
            </a:r>
            <a:endParaRPr kumimoji="1" lang="en-US" altLang="ja-JP" dirty="0"/>
          </a:p>
          <a:p>
            <a:r>
              <a:rPr kumimoji="1" lang="ja-JP" altLang="en-US" dirty="0"/>
              <a:t>５）コルチコステロイド：ベタメタゾン、デキサメタゾン</a:t>
            </a:r>
            <a:endParaRPr kumimoji="1" lang="en-US" altLang="ja-JP" dirty="0"/>
          </a:p>
          <a:p>
            <a:r>
              <a:rPr kumimoji="1" lang="ja-JP" altLang="en-US" dirty="0"/>
              <a:t>６）その他</a:t>
            </a:r>
            <a:endParaRPr kumimoji="1" lang="en-US" altLang="ja-JP" dirty="0"/>
          </a:p>
          <a:p>
            <a:r>
              <a:rPr kumimoji="1" lang="ja-JP" altLang="en-US" dirty="0"/>
              <a:t>いずれの薬剤についても、がんならびにがん治療に伴う神経障害性疼痛に対する適正な使用方法は確立されていないため、鎮痛補助薬の使用経験が少ない場合には専門家や経験豊富なスタッフに相談することが望ましい。</a:t>
            </a:r>
            <a:endParaRPr kumimoji="1" lang="en-US" altLang="ja-JP" dirty="0"/>
          </a:p>
          <a:p>
            <a:r>
              <a:rPr kumimoji="1" lang="ja-JP" altLang="en-US" dirty="0"/>
              <a:t>常用量を用いても鎮痛効果が得られない場合、漫然と長期投与することは慎むべきである。</a:t>
            </a:r>
            <a:endParaRPr kumimoji="1" lang="en-US" altLang="ja-JP" dirty="0"/>
          </a:p>
          <a:p>
            <a:endParaRPr kumimoji="1" lang="en-US" altLang="ja-JP" dirty="0"/>
          </a:p>
          <a:p>
            <a:r>
              <a:rPr kumimoji="1" lang="ja-JP" altLang="en-US" dirty="0"/>
              <a:t>基本的には、がん疼痛に対する鎮痛効果に関するエビデンスは不十分であり、保険適応も限られていることを説明する</a:t>
            </a:r>
            <a:endParaRPr kumimoji="1" lang="en-US" altLang="ja-JP" dirty="0"/>
          </a:p>
          <a:p>
            <a:r>
              <a:rPr kumimoji="1" lang="ja-JP" altLang="en-US" dirty="0"/>
              <a:t>鎮痛補助薬の詳細については、緩和ケア研修会の到達目標（基本的な緩和ケア）以上のレベルの内容であるため、ここでは詳しくは触れない</a:t>
            </a:r>
            <a:endParaRPr kumimoji="1" lang="en-US" altLang="ja-JP" dirty="0"/>
          </a:p>
          <a:p>
            <a:r>
              <a:rPr kumimoji="1" lang="ja-JP" altLang="en-US" dirty="0"/>
              <a:t>鎮痛補助薬の効果については、研究のほとんどが帯状疱疹後神経痛や有痛性糖尿病性末梢神経障害などの非がん疼痛領域を対象としたものであり、がん性神経障害性疼痛（</a:t>
            </a:r>
            <a:r>
              <a:rPr kumimoji="1" lang="en-US" altLang="ja-JP" dirty="0"/>
              <a:t>neuropathic cancer pain</a:t>
            </a:r>
            <a:r>
              <a:rPr kumimoji="1" lang="ja-JP" altLang="en-US" dirty="0"/>
              <a:t>）におけるエビデンスが非常に乏しい</a:t>
            </a:r>
            <a:endParaRPr kumimoji="1" lang="en-US" altLang="ja-JP" dirty="0"/>
          </a:p>
          <a:p>
            <a:r>
              <a:rPr kumimoji="1" lang="ja-JP" altLang="en-US" dirty="0"/>
              <a:t>具体的な使用方法については、地域内の緩和ケア専門家やペインクリニシャンに相談することを推奨する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57</a:t>
            </a:fld>
            <a:endParaRPr kumimoji="1" lang="ja-JP" altLang="en-US"/>
          </a:p>
        </p:txBody>
      </p:sp>
    </p:spTree>
    <p:extLst>
      <p:ext uri="{BB962C8B-B14F-4D97-AF65-F5344CB8AC3E}">
        <p14:creationId xmlns:p14="http://schemas.microsoft.com/office/powerpoint/2010/main" val="28170417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鎮痛補助薬のなかで唯一わが国において神経障害性疼痛全般に保険適応をもつプレガバリン（リリカ</a:t>
            </a:r>
            <a:r>
              <a:rPr kumimoji="1" lang="en-US" altLang="ja-JP" dirty="0"/>
              <a:t>®</a:t>
            </a:r>
            <a:r>
              <a:rPr kumimoji="1" lang="ja-JP" altLang="en-US"/>
              <a:t>）の</a:t>
            </a:r>
            <a:r>
              <a:rPr kumimoji="1" lang="ja-JP" altLang="en-US" dirty="0"/>
              <a:t>説明</a:t>
            </a:r>
            <a:endParaRPr kumimoji="1" lang="en-US" altLang="ja-JP" dirty="0"/>
          </a:p>
          <a:p>
            <a:endParaRPr kumimoji="1" lang="en-US" altLang="ja-JP" dirty="0"/>
          </a:p>
          <a:p>
            <a:r>
              <a:rPr kumimoji="1" lang="ja-JP" altLang="en-US" dirty="0"/>
              <a:t>認容性は比較的高いが、眠気、浮動性のめまい、浮腫、体重増加などの副作用が出現することも多く、鎮痛効果と副作用を定期的に評価することが重要である。</a:t>
            </a:r>
            <a:endParaRPr kumimoji="1" lang="en-US" altLang="ja-JP" dirty="0"/>
          </a:p>
          <a:p>
            <a:r>
              <a:rPr kumimoji="1" lang="ja-JP" altLang="en-US" dirty="0"/>
              <a:t>常用量を用いても鎮痛効果がみられない患者に漫然と投与することは慎む。</a:t>
            </a:r>
            <a:endParaRPr kumimoji="1" lang="en-US" altLang="ja-JP" dirty="0"/>
          </a:p>
          <a:p>
            <a:endParaRPr kumimoji="1" lang="en-US" altLang="ja-JP" dirty="0"/>
          </a:p>
          <a:p>
            <a:r>
              <a:rPr kumimoji="1" lang="ja-JP" altLang="en-US" dirty="0"/>
              <a:t>＜薬理学的特性＞</a:t>
            </a:r>
            <a:endParaRPr kumimoji="1" lang="en-US" altLang="ja-JP" dirty="0"/>
          </a:p>
          <a:p>
            <a:r>
              <a:rPr kumimoji="1" lang="ja-JP" altLang="en-US" dirty="0"/>
              <a:t>化学構造的には抑制性アミノ酸である</a:t>
            </a:r>
            <a:r>
              <a:rPr kumimoji="1" lang="en-US" altLang="ja-JP" dirty="0"/>
              <a:t>GABA</a:t>
            </a:r>
            <a:r>
              <a:rPr kumimoji="1" lang="ja-JP" altLang="en-US" dirty="0"/>
              <a:t>のアナログである</a:t>
            </a:r>
            <a:endParaRPr kumimoji="1" lang="en-US" altLang="ja-JP" dirty="0"/>
          </a:p>
          <a:p>
            <a:r>
              <a:rPr kumimoji="1" lang="en-US" altLang="ja-JP" dirty="0"/>
              <a:t>GABA</a:t>
            </a:r>
            <a:r>
              <a:rPr kumimoji="1" lang="ja-JP" altLang="en-US" dirty="0"/>
              <a:t>受容体への直接的作用はないとされる</a:t>
            </a:r>
            <a:endParaRPr kumimoji="1" lang="en-US" altLang="ja-JP" dirty="0"/>
          </a:p>
          <a:p>
            <a:r>
              <a:rPr kumimoji="1" lang="ja-JP" altLang="en-US" dirty="0"/>
              <a:t>腎機能低下時には排泄が遅延するため、投与量や投与間隔を調節する必要がある</a:t>
            </a:r>
            <a:endParaRPr kumimoji="1" lang="en-US" altLang="ja-JP" dirty="0"/>
          </a:p>
          <a:p>
            <a:r>
              <a:rPr kumimoji="1" lang="ja-JP" altLang="en-US" dirty="0"/>
              <a:t>臨床的に問題となる薬物相互作用は知られていない</a:t>
            </a:r>
            <a:endParaRPr kumimoji="1" lang="en-US" altLang="ja-JP" dirty="0"/>
          </a:p>
          <a:p>
            <a:r>
              <a:rPr kumimoji="1" lang="ja-JP" altLang="en-US" dirty="0"/>
              <a:t>主な副作用は、眠気、浮動性めまい、口渇、浮腫、などである</a:t>
            </a:r>
            <a:endParaRPr kumimoji="1" lang="en-US" altLang="ja-JP" dirty="0"/>
          </a:p>
          <a:p>
            <a:r>
              <a:rPr kumimoji="1" lang="ja-JP" altLang="en-US" dirty="0"/>
              <a:t>添付文章上の開始量は</a:t>
            </a:r>
            <a:r>
              <a:rPr kumimoji="1" lang="en-US" altLang="ja-JP" dirty="0"/>
              <a:t>1</a:t>
            </a:r>
            <a:r>
              <a:rPr kumimoji="1" lang="ja-JP" altLang="en-US" dirty="0"/>
              <a:t>回</a:t>
            </a:r>
            <a:r>
              <a:rPr kumimoji="1" lang="en-US" altLang="ja-JP" dirty="0"/>
              <a:t>75mg</a:t>
            </a:r>
            <a:r>
              <a:rPr kumimoji="1" lang="ja-JP" altLang="en-US" dirty="0" err="1"/>
              <a:t>、</a:t>
            </a:r>
            <a:r>
              <a:rPr kumimoji="1" lang="en-US" altLang="ja-JP" dirty="0"/>
              <a:t>1</a:t>
            </a:r>
            <a:r>
              <a:rPr kumimoji="1" lang="ja-JP" altLang="en-US" dirty="0"/>
              <a:t>日</a:t>
            </a:r>
            <a:r>
              <a:rPr kumimoji="1" lang="en-US" altLang="ja-JP" dirty="0"/>
              <a:t>2</a:t>
            </a:r>
            <a:r>
              <a:rPr kumimoji="1" lang="ja-JP" altLang="en-US" dirty="0"/>
              <a:t>回投与となっているが、実臨床においては、ふらつきやめまいによる転倒や眠気を生じる場合も多いため、少量から開始して忍容性と効果を確認しながら増量したほうが安全であり、脱落症例も少なくなる</a:t>
            </a:r>
            <a:endParaRPr kumimoji="1" lang="en-US" altLang="ja-JP" dirty="0"/>
          </a:p>
          <a:p>
            <a:endParaRPr kumimoji="1" lang="en-US" altLang="ja-JP" dirty="0"/>
          </a:p>
          <a:p>
            <a:r>
              <a:rPr kumimoji="1" lang="ja-JP" altLang="en-US" dirty="0"/>
              <a:t>＜作用機序＞</a:t>
            </a:r>
            <a:endParaRPr kumimoji="1" lang="en-US" altLang="ja-JP" dirty="0"/>
          </a:p>
          <a:p>
            <a:r>
              <a:rPr kumimoji="1" lang="ja-JP" altLang="en-US" dirty="0"/>
              <a:t>一次侵害ニューロンが脊髄後角において二次侵害ニューロンとシナプスを形成するが、そのシナプス前ニューロン末端に存在する電位依存性</a:t>
            </a:r>
            <a:r>
              <a:rPr kumimoji="1" lang="en-US" altLang="ja-JP" dirty="0"/>
              <a:t>Ca2+</a:t>
            </a:r>
            <a:r>
              <a:rPr kumimoji="1" lang="ja-JP" altLang="en-US" dirty="0"/>
              <a:t>チャンネルの</a:t>
            </a:r>
            <a:r>
              <a:rPr kumimoji="1" lang="en-US" altLang="ja-JP" dirty="0"/>
              <a:t>α2δ</a:t>
            </a:r>
            <a:r>
              <a:rPr kumimoji="1" lang="ja-JP" altLang="en-US" dirty="0"/>
              <a:t>サブユニットに結合して</a:t>
            </a:r>
            <a:r>
              <a:rPr kumimoji="1" lang="en-US" altLang="ja-JP" dirty="0"/>
              <a:t>Ca</a:t>
            </a:r>
            <a:r>
              <a:rPr kumimoji="1" lang="ja-JP" altLang="en-US" dirty="0"/>
              <a:t>イオンの流入を抑制し、脊髄後角における侵害刺激の伝達を抑制する</a:t>
            </a:r>
            <a:endParaRPr kumimoji="1" lang="en-US" altLang="ja-JP" dirty="0"/>
          </a:p>
          <a:p>
            <a:endParaRPr kumimoji="1" lang="en-US" altLang="ja-JP" dirty="0"/>
          </a:p>
          <a:p>
            <a:r>
              <a:rPr kumimoji="1" lang="ja-JP" altLang="en-US" dirty="0"/>
              <a:t>＜臨床使用におけるエビデンス＞</a:t>
            </a:r>
            <a:endParaRPr kumimoji="1" lang="en-US" altLang="ja-JP" dirty="0"/>
          </a:p>
          <a:p>
            <a:r>
              <a:rPr kumimoji="1" lang="ja-JP" altLang="en-US" dirty="0"/>
              <a:t>帯状疱疹後神経痛、有痛性糖尿病性末梢神経障害、脊髄損傷による中枢性疼痛、といった非がん性神経障害性疼痛における有効性や認容性が確立されているが、がんならびにがん治療による神経障害性疼痛に対する有効性と安全性に関しては、質の高いエビデンスがない</a:t>
            </a:r>
            <a:endParaRPr kumimoji="1" lang="en-US" altLang="ja-JP" dirty="0"/>
          </a:p>
          <a:p>
            <a:r>
              <a:rPr kumimoji="1" lang="ja-JP" altLang="en-US" dirty="0"/>
              <a:t>非がん性神経障害性疼痛の治療薬としては、世界各国における多くのガイドラインが、デュロキセチンや三環系抗うつ薬とともに第一選択として推奨している</a:t>
            </a:r>
            <a:endParaRPr kumimoji="1" lang="en-US" altLang="ja-JP" dirty="0"/>
          </a:p>
        </p:txBody>
      </p:sp>
      <p:sp>
        <p:nvSpPr>
          <p:cNvPr id="4" name="スライド番号プレースホルダー 3"/>
          <p:cNvSpPr>
            <a:spLocks noGrp="1"/>
          </p:cNvSpPr>
          <p:nvPr>
            <p:ph type="sldNum" sz="quarter" idx="10"/>
          </p:nvPr>
        </p:nvSpPr>
        <p:spPr/>
        <p:txBody>
          <a:bodyPr/>
          <a:lstStyle/>
          <a:p>
            <a:fld id="{1FB55A20-DC82-4237-8A71-91EBBA3DF855}" type="slidenum">
              <a:rPr kumimoji="1" lang="ja-JP" altLang="en-US" smtClean="0"/>
              <a:pPr/>
              <a:t>58</a:t>
            </a:fld>
            <a:endParaRPr kumimoji="1" lang="ja-JP" altLang="en-US"/>
          </a:p>
        </p:txBody>
      </p:sp>
    </p:spTree>
    <p:extLst>
      <p:ext uri="{BB962C8B-B14F-4D97-AF65-F5344CB8AC3E}">
        <p14:creationId xmlns:p14="http://schemas.microsoft.com/office/powerpoint/2010/main" val="179764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800">
                <a:solidFill>
                  <a:schemeClr val="tx1"/>
                </a:solidFill>
                <a:latin typeface="Times New Roman" pitchFamily="18" charset="0"/>
                <a:ea typeface="ＭＳ Ｐゴシック" charset="-128"/>
              </a:defRPr>
            </a:lvl1pPr>
            <a:lvl2pPr marL="685817" indent="-263776" eaLnBrk="0" hangingPunct="0">
              <a:defRPr kumimoji="1" sz="2800">
                <a:solidFill>
                  <a:schemeClr val="tx1"/>
                </a:solidFill>
                <a:latin typeface="Times New Roman" pitchFamily="18" charset="0"/>
                <a:ea typeface="ＭＳ Ｐゴシック" charset="-128"/>
              </a:defRPr>
            </a:lvl2pPr>
            <a:lvl3pPr marL="1055103" indent="-211021" eaLnBrk="0" hangingPunct="0">
              <a:defRPr kumimoji="1" sz="2800">
                <a:solidFill>
                  <a:schemeClr val="tx1"/>
                </a:solidFill>
                <a:latin typeface="Times New Roman" pitchFamily="18" charset="0"/>
                <a:ea typeface="ＭＳ Ｐゴシック" charset="-128"/>
              </a:defRPr>
            </a:lvl3pPr>
            <a:lvl4pPr marL="1477145" indent="-211021" eaLnBrk="0" hangingPunct="0">
              <a:defRPr kumimoji="1" sz="2800">
                <a:solidFill>
                  <a:schemeClr val="tx1"/>
                </a:solidFill>
                <a:latin typeface="Times New Roman" pitchFamily="18" charset="0"/>
                <a:ea typeface="ＭＳ Ｐゴシック" charset="-128"/>
              </a:defRPr>
            </a:lvl4pPr>
            <a:lvl5pPr marL="1899186" indent="-211021" eaLnBrk="0" hangingPunct="0">
              <a:defRPr kumimoji="1" sz="2800">
                <a:solidFill>
                  <a:schemeClr val="tx1"/>
                </a:solidFill>
                <a:latin typeface="Times New Roman" pitchFamily="18" charset="0"/>
                <a:ea typeface="ＭＳ Ｐゴシック" charset="-128"/>
              </a:defRPr>
            </a:lvl5pPr>
            <a:lvl6pPr marL="2321227"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743269"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165310"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587351"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1" hangingPunct="1"/>
            <a:fld id="{720459FF-0E3A-429D-BBC6-3886A77B5A34}" type="slidenum">
              <a:rPr lang="en-US" altLang="ja-JP" sz="1200">
                <a:solidFill>
                  <a:prstClr val="black"/>
                </a:solidFill>
                <a:ea typeface="HGP創英角ｺﾞｼｯｸUB" pitchFamily="50" charset="-128"/>
              </a:rPr>
              <a:pPr eaLnBrk="1" hangingPunct="1"/>
              <a:t>11</a:t>
            </a:fld>
            <a:endParaRPr lang="en-US" altLang="ja-JP" sz="1200">
              <a:solidFill>
                <a:prstClr val="black"/>
              </a:solidFill>
              <a:ea typeface="HGP創英角ｺﾞｼｯｸUB" pitchFamily="50" charset="-128"/>
            </a:endParaRPr>
          </a:p>
        </p:txBody>
      </p:sp>
      <p:sp>
        <p:nvSpPr>
          <p:cNvPr id="59395" name="Rectangle 6"/>
          <p:cNvSpPr>
            <a:spLocks noGrp="1" noChangeArrowheads="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800">
                <a:solidFill>
                  <a:schemeClr val="tx1"/>
                </a:solidFill>
                <a:latin typeface="Times New Roman" pitchFamily="18" charset="0"/>
                <a:ea typeface="ＭＳ Ｐゴシック" charset="-128"/>
              </a:defRPr>
            </a:lvl1pPr>
            <a:lvl2pPr marL="685817" indent="-263776" eaLnBrk="0" hangingPunct="0">
              <a:defRPr kumimoji="1" sz="2800">
                <a:solidFill>
                  <a:schemeClr val="tx1"/>
                </a:solidFill>
                <a:latin typeface="Times New Roman" pitchFamily="18" charset="0"/>
                <a:ea typeface="ＭＳ Ｐゴシック" charset="-128"/>
              </a:defRPr>
            </a:lvl2pPr>
            <a:lvl3pPr marL="1055103" indent="-211021" eaLnBrk="0" hangingPunct="0">
              <a:defRPr kumimoji="1" sz="2800">
                <a:solidFill>
                  <a:schemeClr val="tx1"/>
                </a:solidFill>
                <a:latin typeface="Times New Roman" pitchFamily="18" charset="0"/>
                <a:ea typeface="ＭＳ Ｐゴシック" charset="-128"/>
              </a:defRPr>
            </a:lvl3pPr>
            <a:lvl4pPr marL="1477145" indent="-211021" eaLnBrk="0" hangingPunct="0">
              <a:defRPr kumimoji="1" sz="2800">
                <a:solidFill>
                  <a:schemeClr val="tx1"/>
                </a:solidFill>
                <a:latin typeface="Times New Roman" pitchFamily="18" charset="0"/>
                <a:ea typeface="ＭＳ Ｐゴシック" charset="-128"/>
              </a:defRPr>
            </a:lvl4pPr>
            <a:lvl5pPr marL="1899186" indent="-211021" eaLnBrk="0" hangingPunct="0">
              <a:defRPr kumimoji="1" sz="2800">
                <a:solidFill>
                  <a:schemeClr val="tx1"/>
                </a:solidFill>
                <a:latin typeface="Times New Roman" pitchFamily="18" charset="0"/>
                <a:ea typeface="ＭＳ Ｐゴシック" charset="-128"/>
              </a:defRPr>
            </a:lvl5pPr>
            <a:lvl6pPr marL="2321227"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743269"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165310"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587351" indent="-211021"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en-US" altLang="ja-JP" sz="800">
                <a:solidFill>
                  <a:prstClr val="black"/>
                </a:solidFill>
                <a:ea typeface="HGP創英角ｺﾞｼｯｸUB" pitchFamily="50" charset="-128"/>
              </a:rPr>
              <a:t>PEACE M1:</a:t>
            </a:r>
            <a:r>
              <a:rPr kumimoji="0" lang="ja-JP" altLang="en-US" sz="800">
                <a:solidFill>
                  <a:prstClr val="black"/>
                </a:solidFill>
                <a:ea typeface="HGP創英角ｺﾞｼｯｸUB" pitchFamily="50" charset="-128"/>
              </a:rPr>
              <a:t>緩和ケア概論</a:t>
            </a:r>
            <a:endParaRPr kumimoji="0" lang="en-US" altLang="ja-JP" sz="800">
              <a:solidFill>
                <a:prstClr val="black"/>
              </a:solidFill>
              <a:ea typeface="HGP創英角ｺﾞｼｯｸUB" pitchFamily="50" charset="-128"/>
            </a:endParaRPr>
          </a:p>
        </p:txBody>
      </p:sp>
      <p:sp>
        <p:nvSpPr>
          <p:cNvPr id="59396" name="Rectangle 7"/>
          <p:cNvSpPr txBox="1">
            <a:spLocks noGrp="1" noChangeArrowheads="1"/>
          </p:cNvSpPr>
          <p:nvPr/>
        </p:nvSpPr>
        <p:spPr bwMode="auto">
          <a:xfrm>
            <a:off x="3850295" y="10256007"/>
            <a:ext cx="2945861" cy="539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eaLnBrk="0" hangingPunct="0">
              <a:defRPr kumimoji="1" sz="3000">
                <a:solidFill>
                  <a:schemeClr val="tx1"/>
                </a:solidFill>
                <a:latin typeface="Times New Roman" pitchFamily="18" charset="0"/>
                <a:ea typeface="ＭＳ Ｐゴシック" charset="-128"/>
              </a:defRPr>
            </a:lvl1pPr>
            <a:lvl2pPr marL="742950" indent="-285750" eaLnBrk="0" hangingPunct="0">
              <a:defRPr kumimoji="1" sz="3000">
                <a:solidFill>
                  <a:schemeClr val="tx1"/>
                </a:solidFill>
                <a:latin typeface="Times New Roman" pitchFamily="18" charset="0"/>
                <a:ea typeface="ＭＳ Ｐゴシック" charset="-128"/>
              </a:defRPr>
            </a:lvl2pPr>
            <a:lvl3pPr marL="1143000" indent="-228600" eaLnBrk="0" hangingPunct="0">
              <a:defRPr kumimoji="1" sz="3000">
                <a:solidFill>
                  <a:schemeClr val="tx1"/>
                </a:solidFill>
                <a:latin typeface="Times New Roman" pitchFamily="18" charset="0"/>
                <a:ea typeface="ＭＳ Ｐゴシック" charset="-128"/>
              </a:defRPr>
            </a:lvl3pPr>
            <a:lvl4pPr marL="1600200" indent="-228600" eaLnBrk="0" hangingPunct="0">
              <a:defRPr kumimoji="1" sz="3000">
                <a:solidFill>
                  <a:schemeClr val="tx1"/>
                </a:solidFill>
                <a:latin typeface="Times New Roman" pitchFamily="18" charset="0"/>
                <a:ea typeface="ＭＳ Ｐゴシック" charset="-128"/>
              </a:defRPr>
            </a:lvl4pPr>
            <a:lvl5pPr marL="2057400" indent="-228600" eaLnBrk="0" hangingPunct="0">
              <a:defRPr kumimoji="1" sz="3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9pPr>
          </a:lstStyle>
          <a:p>
            <a:pPr algn="r" eaLnBrk="1" hangingPunct="1"/>
            <a:fld id="{9FAC5589-21E8-454C-9B68-1650B2ED07D7}" type="slidenum">
              <a:rPr lang="en-US" altLang="ja-JP" sz="1200">
                <a:solidFill>
                  <a:prstClr val="black"/>
                </a:solidFill>
                <a:ea typeface="HGP創英角ｺﾞｼｯｸUB" pitchFamily="50" charset="-128"/>
              </a:rPr>
              <a:pPr algn="r" eaLnBrk="1" hangingPunct="1"/>
              <a:t>11</a:t>
            </a:fld>
            <a:endParaRPr lang="en-US" altLang="ja-JP" sz="1200">
              <a:solidFill>
                <a:prstClr val="black"/>
              </a:solidFill>
              <a:ea typeface="HGP創英角ｺﾞｼｯｸUB" pitchFamily="50" charset="-128"/>
            </a:endParaRPr>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dirty="0"/>
              <a:t>包括的がん医療モデル</a:t>
            </a:r>
            <a:endParaRPr lang="en-US" altLang="ja-JP" dirty="0"/>
          </a:p>
          <a:p>
            <a:r>
              <a:rPr lang="ja-JP" altLang="en-US" dirty="0"/>
              <a:t>がん治療と緩和ケアが別々に提供されるものではなく、有機的な連携を持って継続的に提供されることが重要である。</a:t>
            </a:r>
          </a:p>
          <a:p>
            <a:br>
              <a:rPr lang="en-US" altLang="ja-JP" dirty="0"/>
            </a:br>
            <a:r>
              <a:rPr lang="en-US" altLang="ja-JP" dirty="0" err="1"/>
              <a:t>Temel</a:t>
            </a:r>
            <a:r>
              <a:rPr lang="ja-JP" altLang="en-US" dirty="0" err="1"/>
              <a:t>らの</a:t>
            </a:r>
            <a:r>
              <a:rPr lang="ja-JP" altLang="en-US" dirty="0"/>
              <a:t>早期緩和ケアの介入研究では、進行期肺がんの患者において</a:t>
            </a:r>
            <a:r>
              <a:rPr lang="en-US" altLang="ja-JP" dirty="0"/>
              <a:t>QOL</a:t>
            </a:r>
            <a:r>
              <a:rPr lang="ja-JP" altLang="en-US" dirty="0"/>
              <a:t>が改善したことが報告されている。</a:t>
            </a:r>
            <a:br>
              <a:rPr lang="en-US" altLang="ja-JP" dirty="0"/>
            </a:br>
            <a:r>
              <a:rPr lang="ja-JP" altLang="en-US" dirty="0"/>
              <a:t>介入内容としては、症状緩和、コーピング（対処能力）の向上、ラポール（信頼関係）の形成促進、病状理解の促進、意思決定支援、</a:t>
            </a:r>
            <a:r>
              <a:rPr lang="en-US" altLang="ja-JP" dirty="0"/>
              <a:t>ACP</a:t>
            </a:r>
            <a:r>
              <a:rPr lang="ja-JP" altLang="en-US" dirty="0"/>
              <a:t>などが重要であることが報告されている。</a:t>
            </a:r>
            <a:br>
              <a:rPr lang="en-US" altLang="ja-JP" dirty="0"/>
            </a:br>
            <a:br>
              <a:rPr lang="en-US" altLang="ja-JP" dirty="0"/>
            </a:br>
            <a:r>
              <a:rPr lang="ja-JP" altLang="en-US" dirty="0"/>
              <a:t>第</a:t>
            </a:r>
            <a:r>
              <a:rPr lang="en-US" altLang="ja-JP" dirty="0"/>
              <a:t>2</a:t>
            </a:r>
            <a:r>
              <a:rPr lang="ja-JP" altLang="en-US" dirty="0"/>
              <a:t>期がん対策推進基本計画</a:t>
            </a:r>
            <a:r>
              <a:rPr lang="zh-TW" altLang="en-US" dirty="0"/>
              <a:t>（平成</a:t>
            </a:r>
            <a:r>
              <a:rPr lang="en-US" altLang="zh-TW" dirty="0"/>
              <a:t>24</a:t>
            </a:r>
            <a:r>
              <a:rPr lang="zh-TW" altLang="en-US" dirty="0"/>
              <a:t>年</a:t>
            </a:r>
            <a:r>
              <a:rPr lang="en-US" altLang="zh-TW" dirty="0"/>
              <a:t>6</a:t>
            </a:r>
            <a:r>
              <a:rPr lang="zh-TW" altLang="en-US" dirty="0"/>
              <a:t>月閣議決定）</a:t>
            </a:r>
            <a:r>
              <a:rPr lang="ja-JP" altLang="en-US" dirty="0"/>
              <a:t>において、重点的に取り組むべき課題として「がんと診断された時からの緩和ケアの推進」が取り上げられ、</a:t>
            </a:r>
            <a:r>
              <a:rPr kumimoji="1" lang="ja-JP" altLang="en-US" sz="1200" b="0" u="none" strike="noStrike" kern="1200" cap="none" spc="0" normalizeH="0" baseline="0" noProof="0" dirty="0">
                <a:ln>
                  <a:noFill/>
                </a:ln>
                <a:solidFill>
                  <a:sysClr val="windowText" lastClr="000000"/>
                </a:solidFill>
                <a:effectLst/>
                <a:uLnTx/>
                <a:uFillTx/>
                <a:cs typeface="Meiryo" charset="-128"/>
              </a:rPr>
              <a:t>第</a:t>
            </a:r>
            <a:r>
              <a:rPr kumimoji="1" lang="en-US" altLang="ja-JP" sz="1200" b="0" u="none" strike="noStrike" kern="1200" cap="none" spc="0" normalizeH="0" baseline="0" noProof="0" dirty="0">
                <a:ln>
                  <a:noFill/>
                </a:ln>
                <a:solidFill>
                  <a:sysClr val="windowText" lastClr="000000"/>
                </a:solidFill>
                <a:effectLst/>
                <a:uLnTx/>
                <a:uFillTx/>
                <a:cs typeface="Meiryo" charset="-128"/>
              </a:rPr>
              <a:t>3</a:t>
            </a:r>
            <a:r>
              <a:rPr kumimoji="1" lang="ja-JP" altLang="en-US" sz="1200" b="0" u="none" strike="noStrike" kern="1200" cap="none" spc="0" normalizeH="0" baseline="0" noProof="0" dirty="0">
                <a:ln>
                  <a:noFill/>
                </a:ln>
                <a:solidFill>
                  <a:sysClr val="windowText" lastClr="000000"/>
                </a:solidFill>
                <a:effectLst/>
                <a:uLnTx/>
                <a:uFillTx/>
                <a:cs typeface="Meiryo" charset="-128"/>
              </a:rPr>
              <a:t>期がん対策推進基本計画においても継続して重要性が謳われている。</a:t>
            </a:r>
            <a:endParaRPr lang="ja-JP" altLang="en-US" dirty="0"/>
          </a:p>
          <a:p>
            <a:endParaRPr lang="ja-JP" altLang="en-US" dirty="0"/>
          </a:p>
          <a:p>
            <a:endParaRPr lang="ja-JP" altLang="en-US" dirty="0"/>
          </a:p>
          <a:p>
            <a:endParaRPr lang="ja-JP" altLang="en-US" dirty="0"/>
          </a:p>
        </p:txBody>
      </p:sp>
    </p:spTree>
    <p:extLst>
      <p:ext uri="{BB962C8B-B14F-4D97-AF65-F5344CB8AC3E}">
        <p14:creationId xmlns:p14="http://schemas.microsoft.com/office/powerpoint/2010/main" val="12089699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放射線治療が骨転移痛に対して有効であることを示す</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59</a:t>
            </a:fld>
            <a:endParaRPr kumimoji="1" lang="ja-JP" altLang="en-US"/>
          </a:p>
        </p:txBody>
      </p:sp>
    </p:spTree>
    <p:extLst>
      <p:ext uri="{BB962C8B-B14F-4D97-AF65-F5344CB8AC3E}">
        <p14:creationId xmlns:p14="http://schemas.microsoft.com/office/powerpoint/2010/main" val="3296001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神経ブロックについての概説</a:t>
            </a:r>
            <a:endParaRPr kumimoji="1" lang="en-US" altLang="ja-JP" dirty="0"/>
          </a:p>
          <a:p>
            <a:endParaRPr kumimoji="1" lang="en-US" altLang="ja-JP" dirty="0"/>
          </a:p>
          <a:p>
            <a:r>
              <a:rPr kumimoji="1" lang="ja-JP" altLang="en-US" dirty="0"/>
              <a:t>患者の全身状態が悪くならないうちに専門家に相談することを説明するとよい</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60</a:t>
            </a:fld>
            <a:endParaRPr kumimoji="1" lang="ja-JP" altLang="en-US"/>
          </a:p>
        </p:txBody>
      </p:sp>
    </p:spTree>
    <p:extLst>
      <p:ext uri="{BB962C8B-B14F-4D97-AF65-F5344CB8AC3E}">
        <p14:creationId xmlns:p14="http://schemas.microsoft.com/office/powerpoint/2010/main" val="1803755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PEACE</a:t>
            </a:r>
            <a:r>
              <a:rPr kumimoji="1" lang="ja-JP" altLang="en-US" dirty="0"/>
              <a:t>で用いるアルゴリズムについて解説する</a:t>
            </a:r>
            <a:endParaRPr kumimoji="1" lang="en-US" altLang="ja-JP" dirty="0"/>
          </a:p>
          <a:p>
            <a:endParaRPr kumimoji="1" lang="en-US" altLang="ja-JP" dirty="0"/>
          </a:p>
          <a:p>
            <a:r>
              <a:rPr kumimoji="1" lang="ja-JP" altLang="en-US" dirty="0"/>
              <a:t>基本的には</a:t>
            </a:r>
            <a:r>
              <a:rPr kumimoji="1" lang="en-US" altLang="ja-JP" dirty="0"/>
              <a:t>WHO 3-step analgesic ladder</a:t>
            </a:r>
            <a:r>
              <a:rPr kumimoji="1" lang="ja-JP" altLang="en-US" dirty="0"/>
              <a:t>をよりわかり易く落とし込んだもので、非オピオイド鎮痛薬（アセトアミノフェンまたは</a:t>
            </a:r>
            <a:r>
              <a:rPr kumimoji="1" lang="en-US" altLang="ja-JP" dirty="0"/>
              <a:t>NSAIDs</a:t>
            </a:r>
            <a:r>
              <a:rPr kumimoji="1" lang="ja-JP" altLang="en-US" dirty="0"/>
              <a:t>）、オピオイドの開始、と進み、オピオイドを導入しても残存する痛みについては、持続痛か突出痛によってその先の治療ステップが異なることを説明する</a:t>
            </a:r>
            <a:endParaRPr kumimoji="1" lang="en-US" altLang="ja-JP" dirty="0"/>
          </a:p>
          <a:p>
            <a:endParaRPr kumimoji="1" lang="en-US" altLang="ja-JP" dirty="0"/>
          </a:p>
          <a:p>
            <a:r>
              <a:rPr kumimoji="1" lang="ja-JP" altLang="en-US" dirty="0"/>
              <a:t>この図には示していないが、放射線治療や神経ブロック療法はいずれの段階においても適応を考慮することを付け加えてもよい</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61</a:t>
            </a:fld>
            <a:endParaRPr kumimoji="1" lang="ja-JP" altLang="en-US"/>
          </a:p>
        </p:txBody>
      </p:sp>
    </p:spTree>
    <p:extLst>
      <p:ext uri="{BB962C8B-B14F-4D97-AF65-F5344CB8AC3E}">
        <p14:creationId xmlns:p14="http://schemas.microsoft.com/office/powerpoint/2010/main" val="11175979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突出痛の治療ステップ</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62</a:t>
            </a:fld>
            <a:endParaRPr kumimoji="1" lang="ja-JP" altLang="en-US"/>
          </a:p>
        </p:txBody>
      </p:sp>
    </p:spTree>
    <p:extLst>
      <p:ext uri="{BB962C8B-B14F-4D97-AF65-F5344CB8AC3E}">
        <p14:creationId xmlns:p14="http://schemas.microsoft.com/office/powerpoint/2010/main" val="18125752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FB55A20-DC82-4237-8A71-91EBBA3DF855}" type="slidenum">
              <a:rPr kumimoji="1" lang="ja-JP" altLang="en-US" smtClean="0"/>
              <a:pPr/>
              <a:t>63</a:t>
            </a:fld>
            <a:endParaRPr kumimoji="1" lang="ja-JP" altLang="en-US"/>
          </a:p>
        </p:txBody>
      </p:sp>
    </p:spTree>
    <p:extLst>
      <p:ext uri="{BB962C8B-B14F-4D97-AF65-F5344CB8AC3E}">
        <p14:creationId xmlns:p14="http://schemas.microsoft.com/office/powerpoint/2010/main" val="17856867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がん患者の多くが突出痛を経験する</a:t>
            </a:r>
            <a:endParaRPr kumimoji="1" lang="en-US" altLang="ja-JP" dirty="0"/>
          </a:p>
          <a:p>
            <a:endParaRPr kumimoji="1" lang="en-US" altLang="ja-JP" dirty="0"/>
          </a:p>
          <a:p>
            <a:r>
              <a:rPr kumimoji="1" lang="ja-JP" altLang="en-US" dirty="0"/>
              <a:t>レスキューをうまく使いこなせるかがポイントとなる</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64</a:t>
            </a:fld>
            <a:endParaRPr kumimoji="1" lang="ja-JP" altLang="en-US"/>
          </a:p>
        </p:txBody>
      </p:sp>
    </p:spTree>
    <p:extLst>
      <p:ext uri="{BB962C8B-B14F-4D97-AF65-F5344CB8AC3E}">
        <p14:creationId xmlns:p14="http://schemas.microsoft.com/office/powerpoint/2010/main" val="18745215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骨転移痛の緩和方法</a:t>
            </a:r>
            <a:endParaRPr kumimoji="1" lang="en-US" altLang="ja-JP" dirty="0"/>
          </a:p>
          <a:p>
            <a:endParaRPr kumimoji="1" lang="en-US" altLang="ja-JP" dirty="0"/>
          </a:p>
          <a:p>
            <a:r>
              <a:rPr kumimoji="1" lang="ja-JP" altLang="en-US" dirty="0"/>
              <a:t>放射線治療についての説明</a:t>
            </a:r>
            <a:endParaRPr kumimoji="1" lang="en-US" altLang="ja-JP" dirty="0"/>
          </a:p>
          <a:p>
            <a:r>
              <a:rPr kumimoji="1" lang="ja-JP" altLang="en-US" dirty="0"/>
              <a:t>アイソトープ治療については詳しく触れなくてもよい</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65</a:t>
            </a:fld>
            <a:endParaRPr kumimoji="1" lang="ja-JP" altLang="en-US"/>
          </a:p>
        </p:txBody>
      </p:sp>
    </p:spTree>
    <p:extLst>
      <p:ext uri="{BB962C8B-B14F-4D97-AF65-F5344CB8AC3E}">
        <p14:creationId xmlns:p14="http://schemas.microsoft.com/office/powerpoint/2010/main" val="5219314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骨転移痛の緩和方法</a:t>
            </a:r>
            <a:endParaRPr kumimoji="1" lang="en-US" altLang="ja-JP" dirty="0"/>
          </a:p>
          <a:p>
            <a:r>
              <a:rPr kumimoji="1" lang="en-US" altLang="ja-JP" dirty="0"/>
              <a:t>Bone-targeting agent</a:t>
            </a:r>
            <a:r>
              <a:rPr kumimoji="1" lang="ja-JP" altLang="en-US" dirty="0"/>
              <a:t>として、骨関連事象予防を目的とした投与が推奨されているビスホスホネート製剤とデノスマブについて紹介する</a:t>
            </a:r>
            <a:endParaRPr kumimoji="1" lang="en-US" altLang="ja-JP" dirty="0"/>
          </a:p>
          <a:p>
            <a:endParaRPr kumimoji="1" lang="en-US" altLang="ja-JP" dirty="0"/>
          </a:p>
          <a:p>
            <a:r>
              <a:rPr kumimoji="1" lang="ja-JP" altLang="en-US" dirty="0"/>
              <a:t>ビスホスホネート製剤について説明</a:t>
            </a:r>
            <a:endParaRPr kumimoji="1" lang="en-US" altLang="ja-JP" dirty="0"/>
          </a:p>
          <a:p>
            <a:r>
              <a:rPr kumimoji="1" lang="ja-JP" altLang="en-US" dirty="0"/>
              <a:t>外来でも比較的簡便に投与できることを話す</a:t>
            </a:r>
            <a:endParaRPr kumimoji="1" lang="en-US" altLang="ja-JP" dirty="0"/>
          </a:p>
          <a:p>
            <a:r>
              <a:rPr kumimoji="1" lang="ja-JP" altLang="en-US" dirty="0"/>
              <a:t>発生頻度は低いが、（副作用として）顎骨壊死を生じると不可逆的なので、投与前に顎骨壊死発症のリスクについて歯科医師にコンサルトすることを推奨する</a:t>
            </a:r>
            <a:endParaRPr kumimoji="1" lang="en-US" altLang="ja-JP" dirty="0"/>
          </a:p>
          <a:p>
            <a:endParaRPr kumimoji="1" lang="en-US" altLang="ja-JP" dirty="0"/>
          </a:p>
          <a:p>
            <a:r>
              <a:rPr kumimoji="1" lang="ja-JP" altLang="en-US" dirty="0"/>
              <a:t>ビスホスホネート＝鎮痛薬ではないことを明確に伝える</a:t>
            </a:r>
            <a:endParaRPr kumimoji="1" lang="en-US" altLang="ja-JP" dirty="0"/>
          </a:p>
          <a:p>
            <a:endParaRPr kumimoji="1" lang="en-US" altLang="ja-JP" dirty="0"/>
          </a:p>
          <a:p>
            <a:r>
              <a:rPr kumimoji="1" lang="ja-JP" altLang="en-US" dirty="0"/>
              <a:t>ゾレドロン酸＝ゾメタ</a:t>
            </a:r>
            <a:r>
              <a:rPr kumimoji="1" lang="en-US" altLang="ja-JP" baseline="30000" dirty="0"/>
              <a:t>®</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66</a:t>
            </a:fld>
            <a:endParaRPr kumimoji="1" lang="ja-JP" altLang="en-US"/>
          </a:p>
        </p:txBody>
      </p:sp>
    </p:spTree>
    <p:extLst>
      <p:ext uri="{BB962C8B-B14F-4D97-AF65-F5344CB8AC3E}">
        <p14:creationId xmlns:p14="http://schemas.microsoft.com/office/powerpoint/2010/main" val="26024545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骨転移痛の緩和方法</a:t>
            </a:r>
            <a:endParaRPr kumimoji="1" lang="en-US" altLang="ja-JP" dirty="0"/>
          </a:p>
          <a:p>
            <a:endParaRPr kumimoji="1" lang="en-US" altLang="ja-JP" dirty="0"/>
          </a:p>
          <a:p>
            <a:r>
              <a:rPr kumimoji="1" lang="ja-JP" altLang="en-US" dirty="0"/>
              <a:t>デノスマブ（ランマーク</a:t>
            </a:r>
            <a:r>
              <a:rPr kumimoji="1" lang="en-US" altLang="ja-JP" dirty="0"/>
              <a:t>®</a:t>
            </a:r>
            <a:r>
              <a:rPr kumimoji="1" lang="ja-JP" altLang="en-US" dirty="0"/>
              <a:t>）について説明</a:t>
            </a:r>
            <a:endParaRPr kumimoji="1" lang="en-US" altLang="ja-JP" dirty="0"/>
          </a:p>
          <a:p>
            <a:r>
              <a:rPr kumimoji="1" lang="en-US" altLang="ja-JP" dirty="0"/>
              <a:t>120mg</a:t>
            </a:r>
            <a:r>
              <a:rPr kumimoji="1" lang="ja-JP" altLang="en-US" dirty="0"/>
              <a:t>を</a:t>
            </a:r>
            <a:r>
              <a:rPr kumimoji="1" lang="en-US" altLang="ja-JP" dirty="0"/>
              <a:t>4</a:t>
            </a:r>
            <a:r>
              <a:rPr kumimoji="1" lang="ja-JP" altLang="en-US" dirty="0"/>
              <a:t>週間ごとに皮下注</a:t>
            </a:r>
            <a:endParaRPr kumimoji="1" lang="en-US" altLang="ja-JP" dirty="0"/>
          </a:p>
          <a:p>
            <a:r>
              <a:rPr kumimoji="1" lang="ja-JP" altLang="en-US" dirty="0"/>
              <a:t>簡便に投与できる</a:t>
            </a:r>
            <a:endParaRPr kumimoji="1" lang="en-US" altLang="ja-JP" dirty="0"/>
          </a:p>
          <a:p>
            <a:r>
              <a:rPr kumimoji="1" lang="ja-JP" altLang="en-US" dirty="0"/>
              <a:t>デノスマブに直接的な鎮痛作用があるわけではないが、</a:t>
            </a:r>
            <a:endParaRPr kumimoji="1" lang="en-US" altLang="ja-JP" dirty="0"/>
          </a:p>
          <a:p>
            <a:r>
              <a:rPr kumimoji="1" lang="ja-JP" altLang="en-US" dirty="0"/>
              <a:t>・無痛あるいは軽度の痛みの状態で投与を開始した場合は、痛みのために強オピオイドを必要とするまでの期間を延長させる</a:t>
            </a:r>
            <a:endParaRPr kumimoji="1" lang="en-US" altLang="ja-JP" dirty="0"/>
          </a:p>
          <a:p>
            <a:r>
              <a:rPr kumimoji="1" lang="ja-JP" altLang="en-US" dirty="0"/>
              <a:t>・痛みの悪化や痛みによる日常生活への支障を予防する</a:t>
            </a:r>
            <a:endParaRPr kumimoji="1" lang="en-US" altLang="ja-JP" dirty="0"/>
          </a:p>
          <a:p>
            <a:r>
              <a:rPr kumimoji="1" lang="ja-JP" altLang="en-US" dirty="0"/>
              <a:t>・上記の効果はゾレドロン酸に勝るとのデータもある</a:t>
            </a:r>
            <a:endParaRPr kumimoji="1" lang="en-US" altLang="ja-JP" dirty="0"/>
          </a:p>
          <a:p>
            <a:endParaRPr kumimoji="1" lang="en-US" altLang="ja-JP" dirty="0"/>
          </a:p>
          <a:p>
            <a:r>
              <a:rPr kumimoji="1" lang="ja-JP" altLang="en-US" dirty="0"/>
              <a:t>デノスマブ＝鎮痛薬ではないことを明確に伝える</a:t>
            </a:r>
            <a:endParaRPr kumimoji="1" lang="en-US" altLang="ja-JP" dirty="0"/>
          </a:p>
          <a:p>
            <a:endParaRPr kumimoji="1" lang="en-US" altLang="ja-JP" dirty="0"/>
          </a:p>
          <a:p>
            <a:r>
              <a:rPr kumimoji="1" lang="ja-JP" altLang="en-US" dirty="0"/>
              <a:t>腎機能低下例においては慎重に投与する必要があるが、ビスホスホネート製剤に比較して認容性は高い</a:t>
            </a:r>
            <a:endParaRPr kumimoji="1" lang="en-US" altLang="ja-JP" dirty="0"/>
          </a:p>
          <a:p>
            <a:r>
              <a:rPr kumimoji="1" lang="ja-JP" altLang="en-US" dirty="0"/>
              <a:t>低カルシウム血症を予防するために、カルシウム・ビタミン</a:t>
            </a:r>
            <a:r>
              <a:rPr kumimoji="1" lang="en-US" altLang="ja-JP" dirty="0"/>
              <a:t>D</a:t>
            </a:r>
            <a:r>
              <a:rPr kumimoji="1" lang="ja-JP" altLang="en-US" dirty="0"/>
              <a:t>配合製剤の投与が必須</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67</a:t>
            </a:fld>
            <a:endParaRPr kumimoji="1" lang="ja-JP" altLang="en-US"/>
          </a:p>
        </p:txBody>
      </p:sp>
    </p:spTree>
    <p:extLst>
      <p:ext uri="{BB962C8B-B14F-4D97-AF65-F5344CB8AC3E}">
        <p14:creationId xmlns:p14="http://schemas.microsoft.com/office/powerpoint/2010/main" val="31201740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自らの経験が乏しい場合には積極的にコンサルテーションすることを薦める</a:t>
            </a:r>
            <a:endParaRPr kumimoji="1" lang="en-US" altLang="ja-JP" dirty="0"/>
          </a:p>
          <a:p>
            <a:endParaRPr kumimoji="1" lang="en-US" altLang="ja-JP" dirty="0"/>
          </a:p>
          <a:p>
            <a:r>
              <a:rPr kumimoji="1" lang="ja-JP" altLang="en-US" dirty="0"/>
              <a:t>中等量以上のオピオイド＝経口モルヒネ換算で</a:t>
            </a:r>
            <a:r>
              <a:rPr kumimoji="1" lang="en-US" altLang="ja-JP" dirty="0"/>
              <a:t>120mg/</a:t>
            </a:r>
            <a:r>
              <a:rPr kumimoji="1" lang="ja-JP" altLang="en-US" dirty="0"/>
              <a:t>日以上</a:t>
            </a: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68</a:t>
            </a:fld>
            <a:endParaRPr kumimoji="1" lang="ja-JP" altLang="en-US"/>
          </a:p>
        </p:txBody>
      </p:sp>
    </p:spTree>
    <p:extLst>
      <p:ext uri="{BB962C8B-B14F-4D97-AF65-F5344CB8AC3E}">
        <p14:creationId xmlns:p14="http://schemas.microsoft.com/office/powerpoint/2010/main" val="2327852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12</a:t>
            </a:fld>
            <a:endParaRPr kumimoji="1" lang="ja-JP" altLang="en-US"/>
          </a:p>
        </p:txBody>
      </p:sp>
    </p:spTree>
    <p:extLst>
      <p:ext uri="{BB962C8B-B14F-4D97-AF65-F5344CB8AC3E}">
        <p14:creationId xmlns:p14="http://schemas.microsoft.com/office/powerpoint/2010/main" val="27415345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bwMode="auto">
          <a:xfrm>
            <a:off x="0" y="10193681"/>
            <a:ext cx="6091106" cy="5359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700">
                <a:solidFill>
                  <a:schemeClr val="tx1"/>
                </a:solidFill>
                <a:latin typeface="Times New Roman" charset="0"/>
                <a:ea typeface="HGP創英角ｺﾞｼｯｸUB" charset="0"/>
                <a:cs typeface="HGP創英角ｺﾞｼｯｸUB" charset="0"/>
              </a:defRPr>
            </a:lvl1pPr>
            <a:lvl2pPr marL="685817" indent="-263776" eaLnBrk="0" hangingPunct="0">
              <a:defRPr sz="3700">
                <a:solidFill>
                  <a:schemeClr val="tx1"/>
                </a:solidFill>
                <a:latin typeface="Times New Roman" charset="0"/>
                <a:ea typeface="HGP創英角ｺﾞｼｯｸUB" charset="0"/>
                <a:cs typeface="HGP創英角ｺﾞｼｯｸUB" charset="0"/>
              </a:defRPr>
            </a:lvl2pPr>
            <a:lvl3pPr marL="1055103" indent="-211021" eaLnBrk="0" hangingPunct="0">
              <a:defRPr sz="3700">
                <a:solidFill>
                  <a:schemeClr val="tx1"/>
                </a:solidFill>
                <a:latin typeface="Times New Roman" charset="0"/>
                <a:ea typeface="HGP創英角ｺﾞｼｯｸUB" charset="0"/>
                <a:cs typeface="HGP創英角ｺﾞｼｯｸUB" charset="0"/>
              </a:defRPr>
            </a:lvl3pPr>
            <a:lvl4pPr marL="1477145" indent="-211021" eaLnBrk="0" hangingPunct="0">
              <a:defRPr sz="3700">
                <a:solidFill>
                  <a:schemeClr val="tx1"/>
                </a:solidFill>
                <a:latin typeface="Times New Roman" charset="0"/>
                <a:ea typeface="HGP創英角ｺﾞｼｯｸUB" charset="0"/>
                <a:cs typeface="HGP創英角ｺﾞｼｯｸUB" charset="0"/>
              </a:defRPr>
            </a:lvl4pPr>
            <a:lvl5pPr marL="1899186" indent="-211021" eaLnBrk="0" hangingPunct="0">
              <a:defRPr sz="37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Times New Roman" charset="0"/>
                <a:ea typeface="HGP創英角ｺﾞｼｯｸUB" charset="0"/>
              </a:rPr>
              <a:t>PEACE Module6                             </a:t>
            </a:r>
            <a:r>
              <a:rPr kumimoji="1" lang="ja-JP" altLang="en-US" sz="800" b="0" i="0" u="none" strike="noStrike" kern="1200" cap="none" spc="0" normalizeH="0" baseline="0" noProof="0" dirty="0">
                <a:ln>
                  <a:noFill/>
                </a:ln>
                <a:solidFill>
                  <a:prstClr val="black"/>
                </a:solidFill>
                <a:effectLst/>
                <a:uLnTx/>
                <a:uFillTx/>
                <a:latin typeface="Times New Roman" charset="0"/>
                <a:ea typeface="HGP創英角ｺﾞｼｯｸUB" charset="0"/>
              </a:rPr>
              <a:t>がん疼痛</a:t>
            </a:r>
            <a:r>
              <a:rPr kumimoji="1" lang="en-US" altLang="ja-JP" sz="800" b="0" i="0" u="none" strike="noStrike" kern="1200" cap="none" spc="0" normalizeH="0" baseline="0" noProof="0" dirty="0">
                <a:ln>
                  <a:noFill/>
                </a:ln>
                <a:solidFill>
                  <a:prstClr val="black"/>
                </a:solidFill>
                <a:effectLst/>
                <a:uLnTx/>
                <a:uFillTx/>
                <a:latin typeface="Times New Roman" charset="0"/>
                <a:ea typeface="HGP創英角ｺﾞｼｯｸUB" charset="0"/>
              </a:rPr>
              <a:t>PEACE M6</a:t>
            </a:r>
            <a:r>
              <a:rPr kumimoji="1" lang="ja-JP" altLang="en-US" sz="800" b="0" i="0" u="none" strike="noStrike" kern="1200" cap="none" spc="0" normalizeH="0" baseline="0" noProof="0" dirty="0">
                <a:ln>
                  <a:noFill/>
                </a:ln>
                <a:solidFill>
                  <a:prstClr val="black"/>
                </a:solidFill>
                <a:effectLst/>
                <a:uLnTx/>
                <a:uFillTx/>
                <a:latin typeface="Times New Roman" charset="0"/>
                <a:ea typeface="HGP創英角ｺﾞｼｯｸUB" charset="0"/>
              </a:rPr>
              <a:t>：　がん疼痛</a:t>
            </a:r>
            <a:endParaRPr kumimoji="1" lang="en-US" altLang="ja-JP" sz="800" b="0" i="0" u="none" strike="noStrike" kern="1200" cap="none" spc="0" normalizeH="0" baseline="0" noProof="0" dirty="0">
              <a:ln>
                <a:noFill/>
              </a:ln>
              <a:solidFill>
                <a:prstClr val="black"/>
              </a:solidFill>
              <a:effectLst/>
              <a:uLnTx/>
              <a:uFillTx/>
              <a:latin typeface="Times New Roman" charset="0"/>
              <a:ea typeface="HGP創英角ｺﾞｼｯｸUB" charset="0"/>
            </a:endParaRPr>
          </a:p>
        </p:txBody>
      </p:sp>
      <p:sp>
        <p:nvSpPr>
          <p:cNvPr id="757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Times New Roman" charset="0"/>
                <a:ea typeface="HGP創英角ｺﾞｼｯｸUB" charset="0"/>
                <a:cs typeface="HGP創英角ｺﾞｼｯｸUB" charset="0"/>
              </a:defRPr>
            </a:lvl1pPr>
            <a:lvl2pPr marL="685817" indent="-263776" eaLnBrk="0" hangingPunct="0">
              <a:defRPr sz="3700">
                <a:solidFill>
                  <a:schemeClr val="tx1"/>
                </a:solidFill>
                <a:latin typeface="Times New Roman" charset="0"/>
                <a:ea typeface="HGP創英角ｺﾞｼｯｸUB" charset="0"/>
                <a:cs typeface="HGP創英角ｺﾞｼｯｸUB" charset="0"/>
              </a:defRPr>
            </a:lvl2pPr>
            <a:lvl3pPr marL="1055103" indent="-211021" eaLnBrk="0" hangingPunct="0">
              <a:defRPr sz="3700">
                <a:solidFill>
                  <a:schemeClr val="tx1"/>
                </a:solidFill>
                <a:latin typeface="Times New Roman" charset="0"/>
                <a:ea typeface="HGP創英角ｺﾞｼｯｸUB" charset="0"/>
                <a:cs typeface="HGP創英角ｺﾞｼｯｸUB" charset="0"/>
              </a:defRPr>
            </a:lvl3pPr>
            <a:lvl4pPr marL="1477145" indent="-211021" eaLnBrk="0" hangingPunct="0">
              <a:defRPr sz="3700">
                <a:solidFill>
                  <a:schemeClr val="tx1"/>
                </a:solidFill>
                <a:latin typeface="Times New Roman" charset="0"/>
                <a:ea typeface="HGP創英角ｺﾞｼｯｸUB" charset="0"/>
                <a:cs typeface="HGP創英角ｺﾞｼｯｸUB" charset="0"/>
              </a:defRPr>
            </a:lvl4pPr>
            <a:lvl5pPr marL="1899186" indent="-211021" eaLnBrk="0" hangingPunct="0">
              <a:defRPr sz="37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6E85A84-CB1C-0746-BC35-C7A092C363F4}"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69</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75780" name="Rectangle 6"/>
          <p:cNvSpPr txBox="1">
            <a:spLocks noGrp="1" noChangeArrowheads="1"/>
          </p:cNvSpPr>
          <p:nvPr/>
        </p:nvSpPr>
        <p:spPr bwMode="auto">
          <a:xfrm>
            <a:off x="2" y="10193681"/>
            <a:ext cx="2919031" cy="5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4000">
                <a:solidFill>
                  <a:schemeClr val="tx1"/>
                </a:solidFill>
                <a:latin typeface="Times New Roman" charset="0"/>
                <a:ea typeface="HGP創英角ｺﾞｼｯｸUB" charset="0"/>
                <a:cs typeface="HGP創英角ｺﾞｼｯｸUB" charset="0"/>
              </a:defRPr>
            </a:lvl1pPr>
            <a:lvl2pPr marL="742950" indent="-285750" eaLnBrk="0" hangingPunct="0">
              <a:defRPr sz="4000">
                <a:solidFill>
                  <a:schemeClr val="tx1"/>
                </a:solidFill>
                <a:latin typeface="Times New Roman" charset="0"/>
                <a:ea typeface="HGP創英角ｺﾞｼｯｸUB" charset="0"/>
                <a:cs typeface="HGP創英角ｺﾞｼｯｸUB" charset="0"/>
              </a:defRPr>
            </a:lvl2pPr>
            <a:lvl3pPr marL="1143000" indent="-228600" eaLnBrk="0" hangingPunct="0">
              <a:defRPr sz="4000">
                <a:solidFill>
                  <a:schemeClr val="tx1"/>
                </a:solidFill>
                <a:latin typeface="Times New Roman" charset="0"/>
                <a:ea typeface="HGP創英角ｺﾞｼｯｸUB" charset="0"/>
                <a:cs typeface="HGP創英角ｺﾞｼｯｸUB" charset="0"/>
              </a:defRPr>
            </a:lvl3pPr>
            <a:lvl4pPr marL="1600200" indent="-228600" eaLnBrk="0" hangingPunct="0">
              <a:defRPr sz="4000">
                <a:solidFill>
                  <a:schemeClr val="tx1"/>
                </a:solidFill>
                <a:latin typeface="Times New Roman" charset="0"/>
                <a:ea typeface="HGP創英角ｺﾞｼｯｸUB" charset="0"/>
                <a:cs typeface="HGP創英角ｺﾞｼｯｸUB" charset="0"/>
              </a:defRPr>
            </a:lvl4pPr>
            <a:lvl5pPr marL="2057400" indent="-228600" eaLnBrk="0" hangingPunct="0">
              <a:defRPr sz="40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Times New Roman" charset="0"/>
                <a:ea typeface="HGP創英角ｺﾞｼｯｸUB" charset="0"/>
              </a:rPr>
              <a:t>PEACE M6</a:t>
            </a:r>
            <a:r>
              <a:rPr kumimoji="1" lang="ja-JP" altLang="en-US" sz="1200" b="0" i="0" u="none" strike="noStrike" kern="1200" cap="none" spc="0" normalizeH="0" baseline="0" noProof="0" dirty="0">
                <a:ln>
                  <a:noFill/>
                </a:ln>
                <a:solidFill>
                  <a:prstClr val="black"/>
                </a:solidFill>
                <a:effectLst/>
                <a:uLnTx/>
                <a:uFillTx/>
                <a:latin typeface="Times New Roman" charset="0"/>
                <a:ea typeface="HGP創英角ｺﾞｼｯｸUB" charset="0"/>
              </a:rPr>
              <a:t>：　がん疼痛</a:t>
            </a:r>
            <a:endParaRPr kumimoji="1" lang="en-US" altLang="ja-JP" sz="1200" b="0" i="0" u="none" strike="noStrike" kern="1200" cap="none" spc="0" normalizeH="0" baseline="0" noProof="0" dirty="0">
              <a:ln>
                <a:noFill/>
              </a:ln>
              <a:solidFill>
                <a:prstClr val="black"/>
              </a:solidFill>
              <a:effectLst/>
              <a:uLnTx/>
              <a:uFillTx/>
              <a:latin typeface="Times New Roman" charset="0"/>
              <a:ea typeface="HGP創英角ｺﾞｼｯｸUB" charset="0"/>
            </a:endParaRPr>
          </a:p>
        </p:txBody>
      </p:sp>
      <p:sp>
        <p:nvSpPr>
          <p:cNvPr id="75781" name="Rectangle 7"/>
          <p:cNvSpPr txBox="1">
            <a:spLocks noGrp="1" noChangeArrowheads="1"/>
          </p:cNvSpPr>
          <p:nvPr/>
        </p:nvSpPr>
        <p:spPr bwMode="auto">
          <a:xfrm>
            <a:off x="3815227" y="10193681"/>
            <a:ext cx="2919031" cy="5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4000">
                <a:solidFill>
                  <a:schemeClr val="tx1"/>
                </a:solidFill>
                <a:latin typeface="Times New Roman" charset="0"/>
                <a:ea typeface="HGP創英角ｺﾞｼｯｸUB" charset="0"/>
                <a:cs typeface="HGP創英角ｺﾞｼｯｸUB" charset="0"/>
              </a:defRPr>
            </a:lvl1pPr>
            <a:lvl2pPr marL="742950" indent="-285750" eaLnBrk="0" hangingPunct="0">
              <a:defRPr sz="4000">
                <a:solidFill>
                  <a:schemeClr val="tx1"/>
                </a:solidFill>
                <a:latin typeface="Times New Roman" charset="0"/>
                <a:ea typeface="HGP創英角ｺﾞｼｯｸUB" charset="0"/>
                <a:cs typeface="HGP創英角ｺﾞｼｯｸUB" charset="0"/>
              </a:defRPr>
            </a:lvl2pPr>
            <a:lvl3pPr marL="1143000" indent="-228600" eaLnBrk="0" hangingPunct="0">
              <a:defRPr sz="4000">
                <a:solidFill>
                  <a:schemeClr val="tx1"/>
                </a:solidFill>
                <a:latin typeface="Times New Roman" charset="0"/>
                <a:ea typeface="HGP創英角ｺﾞｼｯｸUB" charset="0"/>
                <a:cs typeface="HGP創英角ｺﾞｼｯｸUB" charset="0"/>
              </a:defRPr>
            </a:lvl3pPr>
            <a:lvl4pPr marL="1600200" indent="-228600" eaLnBrk="0" hangingPunct="0">
              <a:defRPr sz="4000">
                <a:solidFill>
                  <a:schemeClr val="tx1"/>
                </a:solidFill>
                <a:latin typeface="Times New Roman" charset="0"/>
                <a:ea typeface="HGP創英角ｺﾞｼｯｸUB" charset="0"/>
                <a:cs typeface="HGP創英角ｺﾞｼｯｸUB" charset="0"/>
              </a:defRPr>
            </a:lvl4pPr>
            <a:lvl5pPr marL="2057400" indent="-228600" eaLnBrk="0" hangingPunct="0">
              <a:defRPr sz="40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BB15B46-8A44-4A44-A827-5FECC1026A71}"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69</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75782" name="Rectangle 7"/>
          <p:cNvSpPr txBox="1">
            <a:spLocks noGrp="1" noChangeArrowheads="1"/>
          </p:cNvSpPr>
          <p:nvPr/>
        </p:nvSpPr>
        <p:spPr bwMode="auto">
          <a:xfrm>
            <a:off x="3815227" y="10193681"/>
            <a:ext cx="2919031" cy="5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4000">
                <a:solidFill>
                  <a:schemeClr val="tx1"/>
                </a:solidFill>
                <a:latin typeface="Times New Roman" charset="0"/>
                <a:ea typeface="HGP創英角ｺﾞｼｯｸUB" charset="0"/>
                <a:cs typeface="HGP創英角ｺﾞｼｯｸUB" charset="0"/>
              </a:defRPr>
            </a:lvl1pPr>
            <a:lvl2pPr marL="742950" indent="-285750" eaLnBrk="0" hangingPunct="0">
              <a:defRPr sz="4000">
                <a:solidFill>
                  <a:schemeClr val="tx1"/>
                </a:solidFill>
                <a:latin typeface="Times New Roman" charset="0"/>
                <a:ea typeface="HGP創英角ｺﾞｼｯｸUB" charset="0"/>
                <a:cs typeface="HGP創英角ｺﾞｼｯｸUB" charset="0"/>
              </a:defRPr>
            </a:lvl2pPr>
            <a:lvl3pPr marL="1143000" indent="-228600" eaLnBrk="0" hangingPunct="0">
              <a:defRPr sz="4000">
                <a:solidFill>
                  <a:schemeClr val="tx1"/>
                </a:solidFill>
                <a:latin typeface="Times New Roman" charset="0"/>
                <a:ea typeface="HGP創英角ｺﾞｼｯｸUB" charset="0"/>
                <a:cs typeface="HGP創英角ｺﾞｼｯｸUB" charset="0"/>
              </a:defRPr>
            </a:lvl3pPr>
            <a:lvl4pPr marL="1600200" indent="-228600" eaLnBrk="0" hangingPunct="0">
              <a:defRPr sz="4000">
                <a:solidFill>
                  <a:schemeClr val="tx1"/>
                </a:solidFill>
                <a:latin typeface="Times New Roman" charset="0"/>
                <a:ea typeface="HGP創英角ｺﾞｼｯｸUB" charset="0"/>
                <a:cs typeface="HGP創英角ｺﾞｼｯｸUB" charset="0"/>
              </a:defRPr>
            </a:lvl4pPr>
            <a:lvl5pPr marL="2057400" indent="-228600" eaLnBrk="0" hangingPunct="0">
              <a:defRPr sz="40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7F0DEA6-49A8-A04A-8558-2DBBB97EE9AA}"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69</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75783" name="Rectangle 7"/>
          <p:cNvSpPr txBox="1">
            <a:spLocks noGrp="1" noChangeArrowheads="1"/>
          </p:cNvSpPr>
          <p:nvPr/>
        </p:nvSpPr>
        <p:spPr bwMode="auto">
          <a:xfrm>
            <a:off x="3815227" y="10193681"/>
            <a:ext cx="2919031" cy="5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4000">
                <a:solidFill>
                  <a:schemeClr val="tx1"/>
                </a:solidFill>
                <a:latin typeface="Times New Roman" charset="0"/>
                <a:ea typeface="HGP創英角ｺﾞｼｯｸUB" charset="0"/>
                <a:cs typeface="HGP創英角ｺﾞｼｯｸUB" charset="0"/>
              </a:defRPr>
            </a:lvl1pPr>
            <a:lvl2pPr marL="742950" indent="-285750" eaLnBrk="0" hangingPunct="0">
              <a:defRPr sz="4000">
                <a:solidFill>
                  <a:schemeClr val="tx1"/>
                </a:solidFill>
                <a:latin typeface="Times New Roman" charset="0"/>
                <a:ea typeface="HGP創英角ｺﾞｼｯｸUB" charset="0"/>
                <a:cs typeface="HGP創英角ｺﾞｼｯｸUB" charset="0"/>
              </a:defRPr>
            </a:lvl2pPr>
            <a:lvl3pPr marL="1143000" indent="-228600" eaLnBrk="0" hangingPunct="0">
              <a:defRPr sz="4000">
                <a:solidFill>
                  <a:schemeClr val="tx1"/>
                </a:solidFill>
                <a:latin typeface="Times New Roman" charset="0"/>
                <a:ea typeface="HGP創英角ｺﾞｼｯｸUB" charset="0"/>
                <a:cs typeface="HGP創英角ｺﾞｼｯｸUB" charset="0"/>
              </a:defRPr>
            </a:lvl3pPr>
            <a:lvl4pPr marL="1600200" indent="-228600" eaLnBrk="0" hangingPunct="0">
              <a:defRPr sz="4000">
                <a:solidFill>
                  <a:schemeClr val="tx1"/>
                </a:solidFill>
                <a:latin typeface="Times New Roman" charset="0"/>
                <a:ea typeface="HGP創英角ｺﾞｼｯｸUB" charset="0"/>
                <a:cs typeface="HGP創英角ｺﾞｼｯｸUB" charset="0"/>
              </a:defRPr>
            </a:lvl4pPr>
            <a:lvl5pPr marL="2057400" indent="-228600" eaLnBrk="0" hangingPunct="0">
              <a:defRPr sz="40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70DC749-B34F-BC4C-AD10-512FC8714525}" type="slidenum">
              <a:rPr kumimoji="1" lang="en-US" altLang="ja-JP" sz="1200" b="0" i="0" u="none" strike="noStrike" kern="1200" cap="none" spc="0" normalizeH="0" baseline="0" noProof="0">
                <a:ln>
                  <a:noFill/>
                </a:ln>
                <a:solidFill>
                  <a:prstClr val="black"/>
                </a:solidFill>
                <a:effectLst/>
                <a:uLnTx/>
                <a:uFillTx/>
                <a:latin typeface="Arial" charset="0"/>
                <a:ea typeface="ＭＳ Ｐゴシック" charset="0"/>
                <a:cs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69</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0"/>
              <a:cs typeface="ＭＳ Ｐゴシック" charset="0"/>
            </a:endParaRPr>
          </a:p>
        </p:txBody>
      </p:sp>
      <p:sp>
        <p:nvSpPr>
          <p:cNvPr id="75784" name="スライド イメージ プレースホルダ 1"/>
          <p:cNvSpPr>
            <a:spLocks noGrp="1" noRot="1" noChangeAspect="1" noTextEdit="1"/>
          </p:cNvSpPr>
          <p:nvPr>
            <p:ph type="sldImg"/>
          </p:nvPr>
        </p:nvSpPr>
        <p:spPr>
          <a:ln/>
        </p:spPr>
      </p:sp>
      <p:sp>
        <p:nvSpPr>
          <p:cNvPr id="7578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latin typeface="Times New Roman" charset="0"/>
                <a:ea typeface="ＭＳ ゴシック" charset="0"/>
                <a:cs typeface="ＭＳ ゴシック" charset="0"/>
              </a:rPr>
              <a:t>インタラクションの例</a:t>
            </a:r>
            <a:endParaRPr lang="en-US" altLang="ja-JP" dirty="0">
              <a:latin typeface="Times New Roman" charset="0"/>
              <a:ea typeface="ＭＳ ゴシック" charset="0"/>
              <a:cs typeface="ＭＳ ゴシック" charset="0"/>
            </a:endParaRPr>
          </a:p>
          <a:p>
            <a:pPr eaLnBrk="1" hangingPunct="1">
              <a:spcBef>
                <a:spcPct val="0"/>
              </a:spcBef>
            </a:pPr>
            <a:r>
              <a:rPr lang="ja-JP" altLang="en-US" dirty="0">
                <a:latin typeface="Times New Roman" charset="0"/>
                <a:ea typeface="ＭＳ ゴシック" charset="0"/>
                <a:cs typeface="ＭＳ ゴシック" charset="0"/>
              </a:rPr>
              <a:t>「では続いてケアについてみていきましょう。皆さんは薬物治療以外のがん疼痛へのケアでどのようなことをふだん実践していらっしゃいますか？」</a:t>
            </a:r>
            <a:endParaRPr lang="en-US" altLang="ja-JP" dirty="0">
              <a:latin typeface="Times New Roman" charset="0"/>
              <a:ea typeface="ＭＳ ゴシック" charset="0"/>
              <a:cs typeface="ＭＳ ゴシック" charset="0"/>
            </a:endParaRPr>
          </a:p>
          <a:p>
            <a:pPr eaLnBrk="1" hangingPunct="1">
              <a:spcBef>
                <a:spcPct val="0"/>
              </a:spcBef>
            </a:pPr>
            <a:r>
              <a:rPr lang="ja-JP" altLang="en-US" dirty="0">
                <a:latin typeface="Times New Roman" charset="0"/>
                <a:ea typeface="ＭＳ ゴシック" charset="0"/>
                <a:cs typeface="ＭＳ ゴシック" charset="0"/>
              </a:rPr>
              <a:t>→ざわめきグループでも、数人に聞いていくのでもよい（看護師に意見を求めるのもあり）</a:t>
            </a:r>
            <a:endParaRPr lang="en-US" altLang="ja-JP" dirty="0">
              <a:latin typeface="Times New Roman" charset="0"/>
              <a:ea typeface="ＭＳ ゴシック" charset="0"/>
              <a:cs typeface="ＭＳ ゴシック" charset="0"/>
            </a:endParaRPr>
          </a:p>
        </p:txBody>
      </p:sp>
      <p:sp>
        <p:nvSpPr>
          <p:cNvPr id="75786" name="スライド番号プレースホルダ 3"/>
          <p:cNvSpPr txBox="1">
            <a:spLocks noGrp="1"/>
          </p:cNvSpPr>
          <p:nvPr/>
        </p:nvSpPr>
        <p:spPr bwMode="auto">
          <a:xfrm>
            <a:off x="3815227" y="10193681"/>
            <a:ext cx="2919031" cy="5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4000">
                <a:solidFill>
                  <a:schemeClr val="tx1"/>
                </a:solidFill>
                <a:latin typeface="Times New Roman" charset="0"/>
                <a:ea typeface="HGP創英角ｺﾞｼｯｸUB" charset="0"/>
                <a:cs typeface="HGP創英角ｺﾞｼｯｸUB" charset="0"/>
              </a:defRPr>
            </a:lvl1pPr>
            <a:lvl2pPr marL="742950" indent="-285750" eaLnBrk="0" hangingPunct="0">
              <a:defRPr sz="4000">
                <a:solidFill>
                  <a:schemeClr val="tx1"/>
                </a:solidFill>
                <a:latin typeface="Times New Roman" charset="0"/>
                <a:ea typeface="HGP創英角ｺﾞｼｯｸUB" charset="0"/>
                <a:cs typeface="HGP創英角ｺﾞｼｯｸUB" charset="0"/>
              </a:defRPr>
            </a:lvl2pPr>
            <a:lvl3pPr marL="1143000" indent="-228600" eaLnBrk="0" hangingPunct="0">
              <a:defRPr sz="4000">
                <a:solidFill>
                  <a:schemeClr val="tx1"/>
                </a:solidFill>
                <a:latin typeface="Times New Roman" charset="0"/>
                <a:ea typeface="HGP創英角ｺﾞｼｯｸUB" charset="0"/>
                <a:cs typeface="HGP創英角ｺﾞｼｯｸUB" charset="0"/>
              </a:defRPr>
            </a:lvl3pPr>
            <a:lvl4pPr marL="1600200" indent="-228600" eaLnBrk="0" hangingPunct="0">
              <a:defRPr sz="4000">
                <a:solidFill>
                  <a:schemeClr val="tx1"/>
                </a:solidFill>
                <a:latin typeface="Times New Roman" charset="0"/>
                <a:ea typeface="HGP創英角ｺﾞｼｯｸUB" charset="0"/>
                <a:cs typeface="HGP創英角ｺﾞｼｯｸUB" charset="0"/>
              </a:defRPr>
            </a:lvl4pPr>
            <a:lvl5pPr marL="2057400" indent="-228600" eaLnBrk="0" hangingPunct="0">
              <a:defRPr sz="40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0745B19-439F-8E49-84C7-95C2F274CE05}" type="slidenum">
              <a:rPr kumimoji="1" lang="en-US" altLang="ja-JP" sz="1200" b="0" i="0" u="none" strike="noStrike" kern="1200" cap="none" spc="0" normalizeH="0" baseline="0" noProof="0">
                <a:ln>
                  <a:noFill/>
                </a:ln>
                <a:solidFill>
                  <a:prstClr val="black"/>
                </a:solidFill>
                <a:effectLst/>
                <a:uLnTx/>
                <a:uFillTx/>
                <a:latin typeface="Arial" charset="0"/>
                <a:ea typeface="ＭＳ Ｐゴシック" charset="0"/>
                <a:cs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69</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1919312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ケアは薬物療法と並行して行うこと、患者・家族と話し合いながら行うことを強調する</a:t>
            </a:r>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71</a:t>
            </a:fld>
            <a:endParaRPr kumimoji="1" lang="ja-JP" altLang="en-US"/>
          </a:p>
        </p:txBody>
      </p:sp>
    </p:spTree>
    <p:extLst>
      <p:ext uri="{BB962C8B-B14F-4D97-AF65-F5344CB8AC3E}">
        <p14:creationId xmlns:p14="http://schemas.microsoft.com/office/powerpoint/2010/main" val="22035991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達成度評価でこのような設問がありました。</a:t>
            </a:r>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73</a:t>
            </a:fld>
            <a:endParaRPr kumimoji="1" lang="ja-JP" altLang="en-US"/>
          </a:p>
        </p:txBody>
      </p:sp>
    </p:spTree>
    <p:extLst>
      <p:ext uri="{BB962C8B-B14F-4D97-AF65-F5344CB8AC3E}">
        <p14:creationId xmlns:p14="http://schemas.microsoft.com/office/powerpoint/2010/main" val="34229313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ftr" sz="quarter" idx="4"/>
          </p:nvPr>
        </p:nvSpPr>
        <p:spPr bwMode="auto">
          <a:xfrm>
            <a:off x="1" y="9447401"/>
            <a:ext cx="2972004" cy="496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200">
                <a:solidFill>
                  <a:schemeClr val="tx1"/>
                </a:solidFill>
                <a:latin typeface="Times New Roman" charset="0"/>
                <a:ea typeface="HGP創英角ｺﾞｼｯｸUB" charset="0"/>
                <a:cs typeface="HGP創英角ｺﾞｼｯｸUB" charset="0"/>
              </a:defRPr>
            </a:lvl1pPr>
            <a:lvl2pPr marL="685817" indent="-263776" eaLnBrk="0" hangingPunct="0">
              <a:defRPr sz="2200">
                <a:solidFill>
                  <a:schemeClr val="tx1"/>
                </a:solidFill>
                <a:latin typeface="Times New Roman" charset="0"/>
                <a:ea typeface="HGP創英角ｺﾞｼｯｸUB" charset="0"/>
                <a:cs typeface="HGP創英角ｺﾞｼｯｸUB" charset="0"/>
              </a:defRPr>
            </a:lvl2pPr>
            <a:lvl3pPr marL="1055103" indent="-211021" eaLnBrk="0" hangingPunct="0">
              <a:defRPr sz="2200">
                <a:solidFill>
                  <a:schemeClr val="tx1"/>
                </a:solidFill>
                <a:latin typeface="Times New Roman" charset="0"/>
                <a:ea typeface="HGP創英角ｺﾞｼｯｸUB" charset="0"/>
                <a:cs typeface="HGP創英角ｺﾞｼｯｸUB" charset="0"/>
              </a:defRPr>
            </a:lvl3pPr>
            <a:lvl4pPr marL="1477145" indent="-211021" eaLnBrk="0" hangingPunct="0">
              <a:defRPr sz="2200">
                <a:solidFill>
                  <a:schemeClr val="tx1"/>
                </a:solidFill>
                <a:latin typeface="Times New Roman" charset="0"/>
                <a:ea typeface="HGP創英角ｺﾞｼｯｸUB" charset="0"/>
                <a:cs typeface="HGP創英角ｺﾞｼｯｸUB" charset="0"/>
              </a:defRPr>
            </a:lvl4pPr>
            <a:lvl5pPr marL="1899186" indent="-211021" eaLnBrk="0" hangingPunct="0">
              <a:defRPr sz="22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Times New Roman" charset="0"/>
                <a:ea typeface="HGP創英角ｺﾞｼｯｸUB" charset="0"/>
              </a:rPr>
              <a:t>PEACE Module5                           呼吸困難PEACE-NAGANO Module4b            呼吸困難</a:t>
            </a:r>
          </a:p>
        </p:txBody>
      </p:sp>
      <p:sp>
        <p:nvSpPr>
          <p:cNvPr id="399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imes New Roman" charset="0"/>
                <a:ea typeface="HGP創英角ｺﾞｼｯｸUB" charset="0"/>
                <a:cs typeface="HGP創英角ｺﾞｼｯｸUB" charset="0"/>
              </a:defRPr>
            </a:lvl1pPr>
            <a:lvl2pPr marL="685817" indent="-263776" eaLnBrk="0" hangingPunct="0">
              <a:defRPr sz="2200">
                <a:solidFill>
                  <a:schemeClr val="tx1"/>
                </a:solidFill>
                <a:latin typeface="Times New Roman" charset="0"/>
                <a:ea typeface="HGP創英角ｺﾞｼｯｸUB" charset="0"/>
                <a:cs typeface="HGP創英角ｺﾞｼｯｸUB" charset="0"/>
              </a:defRPr>
            </a:lvl2pPr>
            <a:lvl3pPr marL="1055103" indent="-211021" eaLnBrk="0" hangingPunct="0">
              <a:defRPr sz="2200">
                <a:solidFill>
                  <a:schemeClr val="tx1"/>
                </a:solidFill>
                <a:latin typeface="Times New Roman" charset="0"/>
                <a:ea typeface="HGP創英角ｺﾞｼｯｸUB" charset="0"/>
                <a:cs typeface="HGP創英角ｺﾞｼｯｸUB" charset="0"/>
              </a:defRPr>
            </a:lvl3pPr>
            <a:lvl4pPr marL="1477145" indent="-211021" eaLnBrk="0" hangingPunct="0">
              <a:defRPr sz="2200">
                <a:solidFill>
                  <a:schemeClr val="tx1"/>
                </a:solidFill>
                <a:latin typeface="Times New Roman" charset="0"/>
                <a:ea typeface="HGP創英角ｺﾞｼｯｸUB" charset="0"/>
                <a:cs typeface="HGP創英角ｺﾞｼｯｸUB" charset="0"/>
              </a:defRPr>
            </a:lvl4pPr>
            <a:lvl5pPr marL="1899186" indent="-211021" eaLnBrk="0" hangingPunct="0">
              <a:defRPr sz="22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6D68A78-9ED7-A942-95B7-12041FA92818}"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74</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39940" name="Rectangle 6"/>
          <p:cNvSpPr txBox="1">
            <a:spLocks noGrp="1" noChangeArrowheads="1"/>
          </p:cNvSpPr>
          <p:nvPr/>
        </p:nvSpPr>
        <p:spPr bwMode="auto">
          <a:xfrm>
            <a:off x="1" y="9447401"/>
            <a:ext cx="2972004" cy="49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Times New Roman" charset="0"/>
                <a:ea typeface="HGP創英角ｺﾞｼｯｸUB" charset="0"/>
                <a:cs typeface="HGP創英角ｺﾞｼｯｸUB" charset="0"/>
              </a:defRPr>
            </a:lvl1pPr>
            <a:lvl2pPr marL="742950" indent="-285750" eaLnBrk="0" hangingPunct="0">
              <a:defRPr sz="2400">
                <a:solidFill>
                  <a:schemeClr val="tx1"/>
                </a:solidFill>
                <a:latin typeface="Times New Roman" charset="0"/>
                <a:ea typeface="HGP創英角ｺﾞｼｯｸUB" charset="0"/>
                <a:cs typeface="HGP創英角ｺﾞｼｯｸUB" charset="0"/>
              </a:defRPr>
            </a:lvl2pPr>
            <a:lvl3pPr marL="1143000" indent="-228600" eaLnBrk="0" hangingPunct="0">
              <a:defRPr sz="2400">
                <a:solidFill>
                  <a:schemeClr val="tx1"/>
                </a:solidFill>
                <a:latin typeface="Times New Roman" charset="0"/>
                <a:ea typeface="HGP創英角ｺﾞｼｯｸUB" charset="0"/>
                <a:cs typeface="HGP創英角ｺﾞｼｯｸUB" charset="0"/>
              </a:defRPr>
            </a:lvl3pPr>
            <a:lvl4pPr marL="1600200" indent="-228600" eaLnBrk="0" hangingPunct="0">
              <a:defRPr sz="2400">
                <a:solidFill>
                  <a:schemeClr val="tx1"/>
                </a:solidFill>
                <a:latin typeface="Times New Roman" charset="0"/>
                <a:ea typeface="HGP創英角ｺﾞｼｯｸUB" charset="0"/>
                <a:cs typeface="HGP創英角ｺﾞｼｯｸUB" charset="0"/>
              </a:defRPr>
            </a:lvl4pPr>
            <a:lvl5pPr marL="2057400" indent="-228600" eaLnBrk="0" hangingPunct="0">
              <a:defRPr sz="24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t>PEACE-NAGANO Module4b            呼吸困難</a:t>
            </a:r>
          </a:p>
        </p:txBody>
      </p:sp>
      <p:sp>
        <p:nvSpPr>
          <p:cNvPr id="39941" name="Rectangle 7"/>
          <p:cNvSpPr txBox="1">
            <a:spLocks noGrp="1" noChangeArrowheads="1"/>
          </p:cNvSpPr>
          <p:nvPr/>
        </p:nvSpPr>
        <p:spPr bwMode="auto">
          <a:xfrm>
            <a:off x="3884463" y="9447401"/>
            <a:ext cx="2972004" cy="49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Times New Roman" charset="0"/>
                <a:ea typeface="HGP創英角ｺﾞｼｯｸUB" charset="0"/>
                <a:cs typeface="HGP創英角ｺﾞｼｯｸUB" charset="0"/>
              </a:defRPr>
            </a:lvl1pPr>
            <a:lvl2pPr marL="742950" indent="-285750" eaLnBrk="0" hangingPunct="0">
              <a:defRPr sz="2400">
                <a:solidFill>
                  <a:schemeClr val="tx1"/>
                </a:solidFill>
                <a:latin typeface="Times New Roman" charset="0"/>
                <a:ea typeface="HGP創英角ｺﾞｼｯｸUB" charset="0"/>
                <a:cs typeface="HGP創英角ｺﾞｼｯｸUB" charset="0"/>
              </a:defRPr>
            </a:lvl2pPr>
            <a:lvl3pPr marL="1143000" indent="-228600" eaLnBrk="0" hangingPunct="0">
              <a:defRPr sz="2400">
                <a:solidFill>
                  <a:schemeClr val="tx1"/>
                </a:solidFill>
                <a:latin typeface="Times New Roman" charset="0"/>
                <a:ea typeface="HGP創英角ｺﾞｼｯｸUB" charset="0"/>
                <a:cs typeface="HGP創英角ｺﾞｼｯｸUB" charset="0"/>
              </a:defRPr>
            </a:lvl3pPr>
            <a:lvl4pPr marL="1600200" indent="-228600" eaLnBrk="0" hangingPunct="0">
              <a:defRPr sz="2400">
                <a:solidFill>
                  <a:schemeClr val="tx1"/>
                </a:solidFill>
                <a:latin typeface="Times New Roman" charset="0"/>
                <a:ea typeface="HGP創英角ｺﾞｼｯｸUB" charset="0"/>
                <a:cs typeface="HGP創英角ｺﾞｼｯｸUB" charset="0"/>
              </a:defRPr>
            </a:lvl4pPr>
            <a:lvl5pPr marL="2057400" indent="-228600" eaLnBrk="0" hangingPunct="0">
              <a:defRPr sz="24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FD75802-BE07-9D4A-8C85-4716EDCCEFBF}"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74</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39942" name="Rectangle 7"/>
          <p:cNvSpPr txBox="1">
            <a:spLocks noGrp="1" noChangeArrowheads="1"/>
          </p:cNvSpPr>
          <p:nvPr/>
        </p:nvSpPr>
        <p:spPr bwMode="auto">
          <a:xfrm>
            <a:off x="3884463" y="9447401"/>
            <a:ext cx="2972004" cy="49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Times New Roman" charset="0"/>
                <a:ea typeface="HGP創英角ｺﾞｼｯｸUB" charset="0"/>
                <a:cs typeface="HGP創英角ｺﾞｼｯｸUB" charset="0"/>
              </a:defRPr>
            </a:lvl1pPr>
            <a:lvl2pPr marL="742950" indent="-285750" eaLnBrk="0" hangingPunct="0">
              <a:defRPr sz="2400">
                <a:solidFill>
                  <a:schemeClr val="tx1"/>
                </a:solidFill>
                <a:latin typeface="Times New Roman" charset="0"/>
                <a:ea typeface="HGP創英角ｺﾞｼｯｸUB" charset="0"/>
                <a:cs typeface="HGP創英角ｺﾞｼｯｸUB" charset="0"/>
              </a:defRPr>
            </a:lvl2pPr>
            <a:lvl3pPr marL="1143000" indent="-228600" eaLnBrk="0" hangingPunct="0">
              <a:defRPr sz="2400">
                <a:solidFill>
                  <a:schemeClr val="tx1"/>
                </a:solidFill>
                <a:latin typeface="Times New Roman" charset="0"/>
                <a:ea typeface="HGP創英角ｺﾞｼｯｸUB" charset="0"/>
                <a:cs typeface="HGP創英角ｺﾞｼｯｸUB" charset="0"/>
              </a:defRPr>
            </a:lvl3pPr>
            <a:lvl4pPr marL="1600200" indent="-228600" eaLnBrk="0" hangingPunct="0">
              <a:defRPr sz="2400">
                <a:solidFill>
                  <a:schemeClr val="tx1"/>
                </a:solidFill>
                <a:latin typeface="Times New Roman" charset="0"/>
                <a:ea typeface="HGP創英角ｺﾞｼｯｸUB" charset="0"/>
                <a:cs typeface="HGP創英角ｺﾞｼｯｸUB" charset="0"/>
              </a:defRPr>
            </a:lvl4pPr>
            <a:lvl5pPr marL="2057400" indent="-228600" eaLnBrk="0" hangingPunct="0">
              <a:defRPr sz="24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DEF4860-04E5-0B47-90CB-EAB4A2157947}"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74</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39943" name="Rectangle 7"/>
          <p:cNvSpPr txBox="1">
            <a:spLocks noGrp="1" noChangeArrowheads="1"/>
          </p:cNvSpPr>
          <p:nvPr/>
        </p:nvSpPr>
        <p:spPr bwMode="auto">
          <a:xfrm>
            <a:off x="3884463" y="9447401"/>
            <a:ext cx="2972004" cy="49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Times New Roman" charset="0"/>
                <a:ea typeface="HGP創英角ｺﾞｼｯｸUB" charset="0"/>
                <a:cs typeface="HGP創英角ｺﾞｼｯｸUB" charset="0"/>
              </a:defRPr>
            </a:lvl1pPr>
            <a:lvl2pPr marL="742950" indent="-285750" eaLnBrk="0" hangingPunct="0">
              <a:defRPr sz="2400">
                <a:solidFill>
                  <a:schemeClr val="tx1"/>
                </a:solidFill>
                <a:latin typeface="Times New Roman" charset="0"/>
                <a:ea typeface="HGP創英角ｺﾞｼｯｸUB" charset="0"/>
                <a:cs typeface="HGP創英角ｺﾞｼｯｸUB" charset="0"/>
              </a:defRPr>
            </a:lvl2pPr>
            <a:lvl3pPr marL="1143000" indent="-228600" eaLnBrk="0" hangingPunct="0">
              <a:defRPr sz="2400">
                <a:solidFill>
                  <a:schemeClr val="tx1"/>
                </a:solidFill>
                <a:latin typeface="Times New Roman" charset="0"/>
                <a:ea typeface="HGP創英角ｺﾞｼｯｸUB" charset="0"/>
                <a:cs typeface="HGP創英角ｺﾞｼｯｸUB" charset="0"/>
              </a:defRPr>
            </a:lvl3pPr>
            <a:lvl4pPr marL="1600200" indent="-228600" eaLnBrk="0" hangingPunct="0">
              <a:defRPr sz="2400">
                <a:solidFill>
                  <a:schemeClr val="tx1"/>
                </a:solidFill>
                <a:latin typeface="Times New Roman" charset="0"/>
                <a:ea typeface="HGP創英角ｺﾞｼｯｸUB" charset="0"/>
                <a:cs typeface="HGP創英角ｺﾞｼｯｸUB" charset="0"/>
              </a:defRPr>
            </a:lvl4pPr>
            <a:lvl5pPr marL="2057400" indent="-228600" eaLnBrk="0" hangingPunct="0">
              <a:defRPr sz="24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54D21F0-D8D3-6349-A14D-D865A95461BE}"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74</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39944" name="スライド イメージ プレースホルダ 1"/>
          <p:cNvSpPr>
            <a:spLocks noGrp="1" noRot="1" noChangeAspect="1" noTextEdit="1"/>
          </p:cNvSpPr>
          <p:nvPr>
            <p:ph type="sldImg"/>
          </p:nvPr>
        </p:nvSpPr>
        <p:spPr>
          <a:ln/>
        </p:spPr>
      </p:sp>
      <p:sp>
        <p:nvSpPr>
          <p:cNvPr id="3994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latin typeface="Times New Roman" charset="0"/>
                <a:ea typeface="ＭＳ Ｐ明朝" charset="0"/>
              </a:rPr>
              <a:t>呼吸困難を打ったる患者の動脈血酸素分圧は必ずしも</a:t>
            </a:r>
            <a:r>
              <a:rPr lang="en-US" altLang="ja-JP" dirty="0">
                <a:latin typeface="Times New Roman" charset="0"/>
                <a:ea typeface="ＭＳ Ｐ明朝" charset="0"/>
              </a:rPr>
              <a:t>60Torr</a:t>
            </a:r>
            <a:r>
              <a:rPr lang="ja-JP" altLang="en-US" dirty="0">
                <a:latin typeface="Times New Roman" charset="0"/>
                <a:ea typeface="ＭＳ Ｐ明朝" charset="0"/>
              </a:rPr>
              <a:t>以下となる訳ではありません。</a:t>
            </a:r>
            <a:endParaRPr lang="en-US" altLang="ja-JP" dirty="0">
              <a:latin typeface="Times New Roman" charset="0"/>
              <a:ea typeface="ＭＳ Ｐ明朝" charset="0"/>
            </a:endParaRPr>
          </a:p>
          <a:p>
            <a:pPr eaLnBrk="1" hangingPunct="1">
              <a:spcBef>
                <a:spcPct val="0"/>
              </a:spcBef>
            </a:pPr>
            <a:r>
              <a:rPr lang="ja-JP" altLang="en-US" dirty="0">
                <a:latin typeface="Times New Roman" charset="0"/>
                <a:ea typeface="ＭＳ Ｐ明朝" charset="0"/>
              </a:rPr>
              <a:t>動脈血酸素分圧が</a:t>
            </a:r>
            <a:r>
              <a:rPr lang="en-US" altLang="ja-JP" dirty="0">
                <a:latin typeface="Times New Roman" charset="0"/>
                <a:ea typeface="ＭＳ Ｐ明朝" charset="0"/>
              </a:rPr>
              <a:t>60Torr</a:t>
            </a:r>
            <a:r>
              <a:rPr lang="ja-JP" altLang="en-US" dirty="0">
                <a:latin typeface="Times New Roman" charset="0"/>
                <a:ea typeface="ＭＳ Ｐ明朝" charset="0"/>
              </a:rPr>
              <a:t>以下となっている状態は、呼吸不全と言います。</a:t>
            </a:r>
            <a:endParaRPr lang="en-US" altLang="ja-JP" dirty="0">
              <a:latin typeface="Times New Roman" charset="0"/>
              <a:ea typeface="ＭＳ Ｐ明朝" charset="0"/>
            </a:endParaRPr>
          </a:p>
          <a:p>
            <a:pPr eaLnBrk="1" hangingPunct="1">
              <a:spcBef>
                <a:spcPct val="0"/>
              </a:spcBef>
            </a:pPr>
            <a:r>
              <a:rPr lang="ja-JP" altLang="en-US" dirty="0">
                <a:latin typeface="Times New Roman" charset="0"/>
                <a:ea typeface="ＭＳ Ｐ明朝" charset="0"/>
              </a:rPr>
              <a:t>多くの場合、呼吸困難を訴える場合には呼吸不全も認められることが多いですが、例外もあります。</a:t>
            </a:r>
            <a:endParaRPr lang="en-US" altLang="ja-JP" dirty="0">
              <a:latin typeface="Times New Roman" charset="0"/>
              <a:ea typeface="ＭＳ Ｐ明朝" charset="0"/>
            </a:endParaRPr>
          </a:p>
          <a:p>
            <a:pPr eaLnBrk="1" hangingPunct="1">
              <a:spcBef>
                <a:spcPct val="0"/>
              </a:spcBef>
            </a:pPr>
            <a:r>
              <a:rPr lang="ja-JP" altLang="en-US" dirty="0">
                <a:latin typeface="Times New Roman" charset="0"/>
                <a:ea typeface="ＭＳ Ｐ明朝" charset="0"/>
              </a:rPr>
              <a:t>呼吸困難があるが、呼吸不全なし　→ 過換気症候群</a:t>
            </a:r>
            <a:endParaRPr lang="en-US" altLang="ja-JP" dirty="0">
              <a:latin typeface="Times New Roman" charset="0"/>
              <a:ea typeface="ＭＳ Ｐ明朝" charset="0"/>
            </a:endParaRPr>
          </a:p>
          <a:p>
            <a:pPr eaLnBrk="1" hangingPunct="1">
              <a:spcBef>
                <a:spcPct val="0"/>
              </a:spcBef>
            </a:pPr>
            <a:r>
              <a:rPr lang="ja-JP" altLang="en-US" dirty="0">
                <a:latin typeface="Times New Roman" charset="0"/>
                <a:ea typeface="ＭＳ Ｐ明朝" charset="0"/>
              </a:rPr>
              <a:t>呼吸不全はあるが、呼吸困難なし　→ </a:t>
            </a:r>
            <a:r>
              <a:rPr lang="en-US" altLang="ja-JP" dirty="0">
                <a:latin typeface="Times New Roman" charset="0"/>
                <a:ea typeface="ＭＳ Ｐ明朝" charset="0"/>
              </a:rPr>
              <a:t>COPD</a:t>
            </a:r>
          </a:p>
          <a:p>
            <a:pPr eaLnBrk="1" hangingPunct="1">
              <a:spcBef>
                <a:spcPct val="0"/>
              </a:spcBef>
            </a:pPr>
            <a:r>
              <a:rPr lang="ja-JP" altLang="en-US" dirty="0">
                <a:latin typeface="Times New Roman" charset="0"/>
                <a:ea typeface="ＭＳ Ｐ明朝" charset="0"/>
              </a:rPr>
              <a:t>など </a:t>
            </a:r>
            <a:endParaRPr lang="ja-JP" dirty="0">
              <a:latin typeface="Times New Roman" charset="0"/>
              <a:ea typeface="ＭＳ Ｐ明朝" charset="0"/>
            </a:endParaRPr>
          </a:p>
        </p:txBody>
      </p:sp>
      <p:sp>
        <p:nvSpPr>
          <p:cNvPr id="39946" name="スライド番号プレースホルダ 3"/>
          <p:cNvSpPr txBox="1">
            <a:spLocks noGrp="1"/>
          </p:cNvSpPr>
          <p:nvPr/>
        </p:nvSpPr>
        <p:spPr bwMode="auto">
          <a:xfrm>
            <a:off x="3884463" y="9447401"/>
            <a:ext cx="2972004" cy="49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Times New Roman" charset="0"/>
                <a:ea typeface="HGP創英角ｺﾞｼｯｸUB" charset="0"/>
                <a:cs typeface="HGP創英角ｺﾞｼｯｸUB" charset="0"/>
              </a:defRPr>
            </a:lvl1pPr>
            <a:lvl2pPr marL="742950" indent="-285750" eaLnBrk="0" hangingPunct="0">
              <a:defRPr sz="2400">
                <a:solidFill>
                  <a:schemeClr val="tx1"/>
                </a:solidFill>
                <a:latin typeface="Times New Roman" charset="0"/>
                <a:ea typeface="HGP創英角ｺﾞｼｯｸUB" charset="0"/>
                <a:cs typeface="HGP創英角ｺﾞｼｯｸUB" charset="0"/>
              </a:defRPr>
            </a:lvl2pPr>
            <a:lvl3pPr marL="1143000" indent="-228600" eaLnBrk="0" hangingPunct="0">
              <a:defRPr sz="2400">
                <a:solidFill>
                  <a:schemeClr val="tx1"/>
                </a:solidFill>
                <a:latin typeface="Times New Roman" charset="0"/>
                <a:ea typeface="HGP創英角ｺﾞｼｯｸUB" charset="0"/>
                <a:cs typeface="HGP創英角ｺﾞｼｯｸUB" charset="0"/>
              </a:defRPr>
            </a:lvl3pPr>
            <a:lvl4pPr marL="1600200" indent="-228600" eaLnBrk="0" hangingPunct="0">
              <a:defRPr sz="2400">
                <a:solidFill>
                  <a:schemeClr val="tx1"/>
                </a:solidFill>
                <a:latin typeface="Times New Roman" charset="0"/>
                <a:ea typeface="HGP創英角ｺﾞｼｯｸUB" charset="0"/>
                <a:cs typeface="HGP創英角ｺﾞｼｯｸUB" charset="0"/>
              </a:defRPr>
            </a:lvl4pPr>
            <a:lvl5pPr marL="2057400" indent="-228600" eaLnBrk="0" hangingPunct="0">
              <a:defRPr sz="24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49D6DB4-B19A-E14F-88B8-2F1BE26395C6}" type="slidenum">
              <a:rPr kumimoji="1" lang="en-US" altLang="ja-JP" sz="1200" b="0" i="0" u="none" strike="noStrike" kern="1200" cap="none" spc="0" normalizeH="0" baseline="0" noProof="0">
                <a:ln>
                  <a:noFill/>
                </a:ln>
                <a:solidFill>
                  <a:prstClr val="black"/>
                </a:solidFill>
                <a:effectLst/>
                <a:uLnTx/>
                <a:uFillTx/>
                <a:latin typeface="Arial" charset="0"/>
                <a:ea typeface="ＭＳ Ｐゴシック" charset="0"/>
                <a:cs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74</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6572421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75</a:t>
            </a:fld>
            <a:endParaRPr kumimoji="1" lang="ja-JP" altLang="en-US"/>
          </a:p>
        </p:txBody>
      </p:sp>
    </p:spTree>
    <p:extLst>
      <p:ext uri="{BB962C8B-B14F-4D97-AF65-F5344CB8AC3E}">
        <p14:creationId xmlns:p14="http://schemas.microsoft.com/office/powerpoint/2010/main" val="6470922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ftr" sz="quarter" idx="4"/>
          </p:nvPr>
        </p:nvSpPr>
        <p:spPr bwMode="auto">
          <a:xfrm>
            <a:off x="1" y="9447401"/>
            <a:ext cx="2972004" cy="496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200">
                <a:solidFill>
                  <a:schemeClr val="tx1"/>
                </a:solidFill>
                <a:latin typeface="Times New Roman" charset="0"/>
                <a:ea typeface="HGP創英角ｺﾞｼｯｸUB" charset="0"/>
                <a:cs typeface="HGP創英角ｺﾞｼｯｸUB" charset="0"/>
              </a:defRPr>
            </a:lvl1pPr>
            <a:lvl2pPr marL="685817" indent="-263776" eaLnBrk="0" hangingPunct="0">
              <a:defRPr sz="2200">
                <a:solidFill>
                  <a:schemeClr val="tx1"/>
                </a:solidFill>
                <a:latin typeface="Times New Roman" charset="0"/>
                <a:ea typeface="HGP創英角ｺﾞｼｯｸUB" charset="0"/>
                <a:cs typeface="HGP創英角ｺﾞｼｯｸUB" charset="0"/>
              </a:defRPr>
            </a:lvl2pPr>
            <a:lvl3pPr marL="1055103" indent="-211021" eaLnBrk="0" hangingPunct="0">
              <a:defRPr sz="2200">
                <a:solidFill>
                  <a:schemeClr val="tx1"/>
                </a:solidFill>
                <a:latin typeface="Times New Roman" charset="0"/>
                <a:ea typeface="HGP創英角ｺﾞｼｯｸUB" charset="0"/>
                <a:cs typeface="HGP創英角ｺﾞｼｯｸUB" charset="0"/>
              </a:defRPr>
            </a:lvl3pPr>
            <a:lvl4pPr marL="1477145" indent="-211021" eaLnBrk="0" hangingPunct="0">
              <a:defRPr sz="2200">
                <a:solidFill>
                  <a:schemeClr val="tx1"/>
                </a:solidFill>
                <a:latin typeface="Times New Roman" charset="0"/>
                <a:ea typeface="HGP創英角ｺﾞｼｯｸUB" charset="0"/>
                <a:cs typeface="HGP創英角ｺﾞｼｯｸUB" charset="0"/>
              </a:defRPr>
            </a:lvl4pPr>
            <a:lvl5pPr marL="1899186" indent="-211021" eaLnBrk="0" hangingPunct="0">
              <a:defRPr sz="22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Times New Roman" charset="0"/>
                <a:ea typeface="HGP創英角ｺﾞｼｯｸUB" charset="0"/>
              </a:rPr>
              <a:t>PEACE Module5                           呼吸困難PEACE-NAGANO Module4b            呼吸困難</a:t>
            </a:r>
          </a:p>
        </p:txBody>
      </p:sp>
      <p:sp>
        <p:nvSpPr>
          <p:cNvPr id="481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imes New Roman" charset="0"/>
                <a:ea typeface="HGP創英角ｺﾞｼｯｸUB" charset="0"/>
                <a:cs typeface="HGP創英角ｺﾞｼｯｸUB" charset="0"/>
              </a:defRPr>
            </a:lvl1pPr>
            <a:lvl2pPr marL="685817" indent="-263776" eaLnBrk="0" hangingPunct="0">
              <a:defRPr sz="2200">
                <a:solidFill>
                  <a:schemeClr val="tx1"/>
                </a:solidFill>
                <a:latin typeface="Times New Roman" charset="0"/>
                <a:ea typeface="HGP創英角ｺﾞｼｯｸUB" charset="0"/>
                <a:cs typeface="HGP創英角ｺﾞｼｯｸUB" charset="0"/>
              </a:defRPr>
            </a:lvl2pPr>
            <a:lvl3pPr marL="1055103" indent="-211021" eaLnBrk="0" hangingPunct="0">
              <a:defRPr sz="2200">
                <a:solidFill>
                  <a:schemeClr val="tx1"/>
                </a:solidFill>
                <a:latin typeface="Times New Roman" charset="0"/>
                <a:ea typeface="HGP創英角ｺﾞｼｯｸUB" charset="0"/>
                <a:cs typeface="HGP創英角ｺﾞｼｯｸUB" charset="0"/>
              </a:defRPr>
            </a:lvl3pPr>
            <a:lvl4pPr marL="1477145" indent="-211021" eaLnBrk="0" hangingPunct="0">
              <a:defRPr sz="2200">
                <a:solidFill>
                  <a:schemeClr val="tx1"/>
                </a:solidFill>
                <a:latin typeface="Times New Roman" charset="0"/>
                <a:ea typeface="HGP創英角ｺﾞｼｯｸUB" charset="0"/>
                <a:cs typeface="HGP創英角ｺﾞｼｯｸUB" charset="0"/>
              </a:defRPr>
            </a:lvl4pPr>
            <a:lvl5pPr marL="1899186" indent="-211021" eaLnBrk="0" hangingPunct="0">
              <a:defRPr sz="22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7552A6D-539B-4844-8BF2-1D268E59674F}"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76</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48132" name="Rectangle 6"/>
          <p:cNvSpPr txBox="1">
            <a:spLocks noGrp="1" noChangeArrowheads="1"/>
          </p:cNvSpPr>
          <p:nvPr/>
        </p:nvSpPr>
        <p:spPr bwMode="auto">
          <a:xfrm>
            <a:off x="1" y="9447401"/>
            <a:ext cx="2972004" cy="49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Times New Roman" charset="0"/>
                <a:ea typeface="HGP創英角ｺﾞｼｯｸUB" charset="0"/>
                <a:cs typeface="HGP創英角ｺﾞｼｯｸUB" charset="0"/>
              </a:defRPr>
            </a:lvl1pPr>
            <a:lvl2pPr marL="742950" indent="-285750" eaLnBrk="0" hangingPunct="0">
              <a:defRPr sz="2400">
                <a:solidFill>
                  <a:schemeClr val="tx1"/>
                </a:solidFill>
                <a:latin typeface="Times New Roman" charset="0"/>
                <a:ea typeface="HGP創英角ｺﾞｼｯｸUB" charset="0"/>
                <a:cs typeface="HGP創英角ｺﾞｼｯｸUB" charset="0"/>
              </a:defRPr>
            </a:lvl2pPr>
            <a:lvl3pPr marL="1143000" indent="-228600" eaLnBrk="0" hangingPunct="0">
              <a:defRPr sz="2400">
                <a:solidFill>
                  <a:schemeClr val="tx1"/>
                </a:solidFill>
                <a:latin typeface="Times New Roman" charset="0"/>
                <a:ea typeface="HGP創英角ｺﾞｼｯｸUB" charset="0"/>
                <a:cs typeface="HGP創英角ｺﾞｼｯｸUB" charset="0"/>
              </a:defRPr>
            </a:lvl3pPr>
            <a:lvl4pPr marL="1600200" indent="-228600" eaLnBrk="0" hangingPunct="0">
              <a:defRPr sz="2400">
                <a:solidFill>
                  <a:schemeClr val="tx1"/>
                </a:solidFill>
                <a:latin typeface="Times New Roman" charset="0"/>
                <a:ea typeface="HGP創英角ｺﾞｼｯｸUB" charset="0"/>
                <a:cs typeface="HGP創英角ｺﾞｼｯｸUB" charset="0"/>
              </a:defRPr>
            </a:lvl4pPr>
            <a:lvl5pPr marL="2057400" indent="-228600" eaLnBrk="0" hangingPunct="0">
              <a:defRPr sz="24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t>PEACE-NAGANO Module4b            呼吸困難</a:t>
            </a:r>
          </a:p>
        </p:txBody>
      </p:sp>
      <p:sp>
        <p:nvSpPr>
          <p:cNvPr id="48133" name="Rectangle 7"/>
          <p:cNvSpPr txBox="1">
            <a:spLocks noGrp="1" noChangeArrowheads="1"/>
          </p:cNvSpPr>
          <p:nvPr/>
        </p:nvSpPr>
        <p:spPr bwMode="auto">
          <a:xfrm>
            <a:off x="3884463" y="9447401"/>
            <a:ext cx="2972004" cy="49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Times New Roman" charset="0"/>
                <a:ea typeface="HGP創英角ｺﾞｼｯｸUB" charset="0"/>
                <a:cs typeface="HGP創英角ｺﾞｼｯｸUB" charset="0"/>
              </a:defRPr>
            </a:lvl1pPr>
            <a:lvl2pPr marL="742950" indent="-285750" eaLnBrk="0" hangingPunct="0">
              <a:defRPr sz="2400">
                <a:solidFill>
                  <a:schemeClr val="tx1"/>
                </a:solidFill>
                <a:latin typeface="Times New Roman" charset="0"/>
                <a:ea typeface="HGP創英角ｺﾞｼｯｸUB" charset="0"/>
                <a:cs typeface="HGP創英角ｺﾞｼｯｸUB" charset="0"/>
              </a:defRPr>
            </a:lvl2pPr>
            <a:lvl3pPr marL="1143000" indent="-228600" eaLnBrk="0" hangingPunct="0">
              <a:defRPr sz="2400">
                <a:solidFill>
                  <a:schemeClr val="tx1"/>
                </a:solidFill>
                <a:latin typeface="Times New Roman" charset="0"/>
                <a:ea typeface="HGP創英角ｺﾞｼｯｸUB" charset="0"/>
                <a:cs typeface="HGP創英角ｺﾞｼｯｸUB" charset="0"/>
              </a:defRPr>
            </a:lvl3pPr>
            <a:lvl4pPr marL="1600200" indent="-228600" eaLnBrk="0" hangingPunct="0">
              <a:defRPr sz="2400">
                <a:solidFill>
                  <a:schemeClr val="tx1"/>
                </a:solidFill>
                <a:latin typeface="Times New Roman" charset="0"/>
                <a:ea typeface="HGP創英角ｺﾞｼｯｸUB" charset="0"/>
                <a:cs typeface="HGP創英角ｺﾞｼｯｸUB" charset="0"/>
              </a:defRPr>
            </a:lvl4pPr>
            <a:lvl5pPr marL="2057400" indent="-228600" eaLnBrk="0" hangingPunct="0">
              <a:defRPr sz="24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6CF8CFB-E1DF-D74C-979E-7C918656D7FE}"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76</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48134" name="Rectangle 7"/>
          <p:cNvSpPr txBox="1">
            <a:spLocks noGrp="1" noChangeArrowheads="1"/>
          </p:cNvSpPr>
          <p:nvPr/>
        </p:nvSpPr>
        <p:spPr bwMode="auto">
          <a:xfrm>
            <a:off x="3884463" y="9447401"/>
            <a:ext cx="2972004" cy="49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Times New Roman" charset="0"/>
                <a:ea typeface="HGP創英角ｺﾞｼｯｸUB" charset="0"/>
                <a:cs typeface="HGP創英角ｺﾞｼｯｸUB" charset="0"/>
              </a:defRPr>
            </a:lvl1pPr>
            <a:lvl2pPr marL="742950" indent="-285750" eaLnBrk="0" hangingPunct="0">
              <a:defRPr sz="2400">
                <a:solidFill>
                  <a:schemeClr val="tx1"/>
                </a:solidFill>
                <a:latin typeface="Times New Roman" charset="0"/>
                <a:ea typeface="HGP創英角ｺﾞｼｯｸUB" charset="0"/>
                <a:cs typeface="HGP創英角ｺﾞｼｯｸUB" charset="0"/>
              </a:defRPr>
            </a:lvl2pPr>
            <a:lvl3pPr marL="1143000" indent="-228600" eaLnBrk="0" hangingPunct="0">
              <a:defRPr sz="2400">
                <a:solidFill>
                  <a:schemeClr val="tx1"/>
                </a:solidFill>
                <a:latin typeface="Times New Roman" charset="0"/>
                <a:ea typeface="HGP創英角ｺﾞｼｯｸUB" charset="0"/>
                <a:cs typeface="HGP創英角ｺﾞｼｯｸUB" charset="0"/>
              </a:defRPr>
            </a:lvl3pPr>
            <a:lvl4pPr marL="1600200" indent="-228600" eaLnBrk="0" hangingPunct="0">
              <a:defRPr sz="2400">
                <a:solidFill>
                  <a:schemeClr val="tx1"/>
                </a:solidFill>
                <a:latin typeface="Times New Roman" charset="0"/>
                <a:ea typeface="HGP創英角ｺﾞｼｯｸUB" charset="0"/>
                <a:cs typeface="HGP創英角ｺﾞｼｯｸUB" charset="0"/>
              </a:defRPr>
            </a:lvl4pPr>
            <a:lvl5pPr marL="2057400" indent="-228600" eaLnBrk="0" hangingPunct="0">
              <a:defRPr sz="24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ACDA726-78F1-C04C-924F-67E622247ABD}"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76</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48135" name="Rectangle 2"/>
          <p:cNvSpPr>
            <a:spLocks noGrp="1" noRot="1" noChangeAspect="1" noChangeArrowheads="1" noTextEdit="1"/>
          </p:cNvSpPr>
          <p:nvPr>
            <p:ph type="sldImg"/>
          </p:nvPr>
        </p:nvSpPr>
        <p:spPr>
          <a:ln/>
        </p:spPr>
      </p:sp>
      <p:sp>
        <p:nvSpPr>
          <p:cNvPr id="481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Times New Roman" charset="0"/>
                <a:ea typeface="ＭＳ Ｐ明朝" charset="0"/>
              </a:rPr>
              <a:t>呼吸困難の治療</a:t>
            </a:r>
            <a:r>
              <a:rPr lang="en-US" altLang="ja-JP" dirty="0">
                <a:latin typeface="Times New Roman" charset="0"/>
                <a:ea typeface="ＭＳ Ｐ明朝" charset="0"/>
              </a:rPr>
              <a:t>STEP</a:t>
            </a:r>
            <a:r>
              <a:rPr lang="ja-JP" altLang="en-US" dirty="0">
                <a:latin typeface="Times New Roman" charset="0"/>
                <a:ea typeface="ＭＳ Ｐ明朝" charset="0"/>
              </a:rPr>
              <a:t>の復習</a:t>
            </a:r>
            <a:endParaRPr lang="en-US" altLang="ja-JP" dirty="0">
              <a:latin typeface="Times New Roman" charset="0"/>
              <a:ea typeface="ＭＳ Ｐ明朝" charset="0"/>
            </a:endParaRPr>
          </a:p>
          <a:p>
            <a:pPr eaLnBrk="1" hangingPunct="1"/>
            <a:endParaRPr lang="ja-JP" dirty="0">
              <a:latin typeface="Times New Roman" charset="0"/>
              <a:ea typeface="ＭＳ Ｐ明朝" charset="0"/>
            </a:endParaRPr>
          </a:p>
        </p:txBody>
      </p:sp>
    </p:spTree>
    <p:extLst>
      <p:ext uri="{BB962C8B-B14F-4D97-AF65-F5344CB8AC3E}">
        <p14:creationId xmlns:p14="http://schemas.microsoft.com/office/powerpoint/2010/main" val="16297118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ftr" sz="quarter" idx="4"/>
          </p:nvPr>
        </p:nvSpPr>
        <p:spPr bwMode="auto">
          <a:xfrm>
            <a:off x="1" y="9447401"/>
            <a:ext cx="2972004" cy="496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200">
                <a:solidFill>
                  <a:schemeClr val="tx1"/>
                </a:solidFill>
                <a:latin typeface="Times New Roman" charset="0"/>
                <a:ea typeface="HGP創英角ｺﾞｼｯｸUB" charset="0"/>
                <a:cs typeface="HGP創英角ｺﾞｼｯｸUB" charset="0"/>
              </a:defRPr>
            </a:lvl1pPr>
            <a:lvl2pPr marL="685817" indent="-263776" eaLnBrk="0" hangingPunct="0">
              <a:defRPr sz="2200">
                <a:solidFill>
                  <a:schemeClr val="tx1"/>
                </a:solidFill>
                <a:latin typeface="Times New Roman" charset="0"/>
                <a:ea typeface="HGP創英角ｺﾞｼｯｸUB" charset="0"/>
                <a:cs typeface="HGP創英角ｺﾞｼｯｸUB" charset="0"/>
              </a:defRPr>
            </a:lvl2pPr>
            <a:lvl3pPr marL="1055103" indent="-211021" eaLnBrk="0" hangingPunct="0">
              <a:defRPr sz="2200">
                <a:solidFill>
                  <a:schemeClr val="tx1"/>
                </a:solidFill>
                <a:latin typeface="Times New Roman" charset="0"/>
                <a:ea typeface="HGP創英角ｺﾞｼｯｸUB" charset="0"/>
                <a:cs typeface="HGP創英角ｺﾞｼｯｸUB" charset="0"/>
              </a:defRPr>
            </a:lvl3pPr>
            <a:lvl4pPr marL="1477145" indent="-211021" eaLnBrk="0" hangingPunct="0">
              <a:defRPr sz="2200">
                <a:solidFill>
                  <a:schemeClr val="tx1"/>
                </a:solidFill>
                <a:latin typeface="Times New Roman" charset="0"/>
                <a:ea typeface="HGP創英角ｺﾞｼｯｸUB" charset="0"/>
                <a:cs typeface="HGP創英角ｺﾞｼｯｸUB" charset="0"/>
              </a:defRPr>
            </a:lvl4pPr>
            <a:lvl5pPr marL="1899186" indent="-211021" eaLnBrk="0" hangingPunct="0">
              <a:defRPr sz="22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Times New Roman" charset="0"/>
                <a:ea typeface="HGP創英角ｺﾞｼｯｸUB" charset="0"/>
              </a:rPr>
              <a:t>PEACE Module5                           呼吸困難PEACE-NAGANO Module4b            呼吸困難</a:t>
            </a:r>
          </a:p>
        </p:txBody>
      </p:sp>
      <p:sp>
        <p:nvSpPr>
          <p:cNvPr id="501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imes New Roman" charset="0"/>
                <a:ea typeface="HGP創英角ｺﾞｼｯｸUB" charset="0"/>
                <a:cs typeface="HGP創英角ｺﾞｼｯｸUB" charset="0"/>
              </a:defRPr>
            </a:lvl1pPr>
            <a:lvl2pPr marL="685817" indent="-263776" eaLnBrk="0" hangingPunct="0">
              <a:defRPr sz="2200">
                <a:solidFill>
                  <a:schemeClr val="tx1"/>
                </a:solidFill>
                <a:latin typeface="Times New Roman" charset="0"/>
                <a:ea typeface="HGP創英角ｺﾞｼｯｸUB" charset="0"/>
                <a:cs typeface="HGP創英角ｺﾞｼｯｸUB" charset="0"/>
              </a:defRPr>
            </a:lvl2pPr>
            <a:lvl3pPr marL="1055103" indent="-211021" eaLnBrk="0" hangingPunct="0">
              <a:defRPr sz="2200">
                <a:solidFill>
                  <a:schemeClr val="tx1"/>
                </a:solidFill>
                <a:latin typeface="Times New Roman" charset="0"/>
                <a:ea typeface="HGP創英角ｺﾞｼｯｸUB" charset="0"/>
                <a:cs typeface="HGP創英角ｺﾞｼｯｸUB" charset="0"/>
              </a:defRPr>
            </a:lvl3pPr>
            <a:lvl4pPr marL="1477145" indent="-211021" eaLnBrk="0" hangingPunct="0">
              <a:defRPr sz="2200">
                <a:solidFill>
                  <a:schemeClr val="tx1"/>
                </a:solidFill>
                <a:latin typeface="Times New Roman" charset="0"/>
                <a:ea typeface="HGP創英角ｺﾞｼｯｸUB" charset="0"/>
                <a:cs typeface="HGP創英角ｺﾞｼｯｸUB" charset="0"/>
              </a:defRPr>
            </a:lvl4pPr>
            <a:lvl5pPr marL="1899186" indent="-211021" eaLnBrk="0" hangingPunct="0">
              <a:defRPr sz="22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4A2F4AC-28E1-F244-8537-F4F17D5FE673}"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77</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50180" name="Rectangle 6"/>
          <p:cNvSpPr txBox="1">
            <a:spLocks noGrp="1" noChangeArrowheads="1"/>
          </p:cNvSpPr>
          <p:nvPr/>
        </p:nvSpPr>
        <p:spPr bwMode="auto">
          <a:xfrm>
            <a:off x="1" y="9447401"/>
            <a:ext cx="2972004" cy="49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Times New Roman" charset="0"/>
                <a:ea typeface="HGP創英角ｺﾞｼｯｸUB" charset="0"/>
                <a:cs typeface="HGP創英角ｺﾞｼｯｸUB" charset="0"/>
              </a:defRPr>
            </a:lvl1pPr>
            <a:lvl2pPr marL="742950" indent="-285750" eaLnBrk="0" hangingPunct="0">
              <a:defRPr sz="2400">
                <a:solidFill>
                  <a:schemeClr val="tx1"/>
                </a:solidFill>
                <a:latin typeface="Times New Roman" charset="0"/>
                <a:ea typeface="HGP創英角ｺﾞｼｯｸUB" charset="0"/>
                <a:cs typeface="HGP創英角ｺﾞｼｯｸUB" charset="0"/>
              </a:defRPr>
            </a:lvl2pPr>
            <a:lvl3pPr marL="1143000" indent="-228600" eaLnBrk="0" hangingPunct="0">
              <a:defRPr sz="2400">
                <a:solidFill>
                  <a:schemeClr val="tx1"/>
                </a:solidFill>
                <a:latin typeface="Times New Roman" charset="0"/>
                <a:ea typeface="HGP創英角ｺﾞｼｯｸUB" charset="0"/>
                <a:cs typeface="HGP創英角ｺﾞｼｯｸUB" charset="0"/>
              </a:defRPr>
            </a:lvl3pPr>
            <a:lvl4pPr marL="1600200" indent="-228600" eaLnBrk="0" hangingPunct="0">
              <a:defRPr sz="2400">
                <a:solidFill>
                  <a:schemeClr val="tx1"/>
                </a:solidFill>
                <a:latin typeface="Times New Roman" charset="0"/>
                <a:ea typeface="HGP創英角ｺﾞｼｯｸUB" charset="0"/>
                <a:cs typeface="HGP創英角ｺﾞｼｯｸUB" charset="0"/>
              </a:defRPr>
            </a:lvl4pPr>
            <a:lvl5pPr marL="2057400" indent="-228600" eaLnBrk="0" hangingPunct="0">
              <a:defRPr sz="24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t>PEACE-NAGANO Module4b            呼吸困難</a:t>
            </a:r>
          </a:p>
        </p:txBody>
      </p:sp>
      <p:sp>
        <p:nvSpPr>
          <p:cNvPr id="50181" name="Rectangle 7"/>
          <p:cNvSpPr txBox="1">
            <a:spLocks noGrp="1" noChangeArrowheads="1"/>
          </p:cNvSpPr>
          <p:nvPr/>
        </p:nvSpPr>
        <p:spPr bwMode="auto">
          <a:xfrm>
            <a:off x="3884463" y="9447401"/>
            <a:ext cx="2972004" cy="49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Times New Roman" charset="0"/>
                <a:ea typeface="HGP創英角ｺﾞｼｯｸUB" charset="0"/>
                <a:cs typeface="HGP創英角ｺﾞｼｯｸUB" charset="0"/>
              </a:defRPr>
            </a:lvl1pPr>
            <a:lvl2pPr marL="742950" indent="-285750" eaLnBrk="0" hangingPunct="0">
              <a:defRPr sz="2400">
                <a:solidFill>
                  <a:schemeClr val="tx1"/>
                </a:solidFill>
                <a:latin typeface="Times New Roman" charset="0"/>
                <a:ea typeface="HGP創英角ｺﾞｼｯｸUB" charset="0"/>
                <a:cs typeface="HGP創英角ｺﾞｼｯｸUB" charset="0"/>
              </a:defRPr>
            </a:lvl2pPr>
            <a:lvl3pPr marL="1143000" indent="-228600" eaLnBrk="0" hangingPunct="0">
              <a:defRPr sz="2400">
                <a:solidFill>
                  <a:schemeClr val="tx1"/>
                </a:solidFill>
                <a:latin typeface="Times New Roman" charset="0"/>
                <a:ea typeface="HGP創英角ｺﾞｼｯｸUB" charset="0"/>
                <a:cs typeface="HGP創英角ｺﾞｼｯｸUB" charset="0"/>
              </a:defRPr>
            </a:lvl3pPr>
            <a:lvl4pPr marL="1600200" indent="-228600" eaLnBrk="0" hangingPunct="0">
              <a:defRPr sz="2400">
                <a:solidFill>
                  <a:schemeClr val="tx1"/>
                </a:solidFill>
                <a:latin typeface="Times New Roman" charset="0"/>
                <a:ea typeface="HGP創英角ｺﾞｼｯｸUB" charset="0"/>
                <a:cs typeface="HGP創英角ｺﾞｼｯｸUB" charset="0"/>
              </a:defRPr>
            </a:lvl4pPr>
            <a:lvl5pPr marL="2057400" indent="-228600" eaLnBrk="0" hangingPunct="0">
              <a:defRPr sz="24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D23DFF1-1288-D645-AE7F-48BA2C8AB675}"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77</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50182" name="Rectangle 7"/>
          <p:cNvSpPr txBox="1">
            <a:spLocks noGrp="1" noChangeArrowheads="1"/>
          </p:cNvSpPr>
          <p:nvPr/>
        </p:nvSpPr>
        <p:spPr bwMode="auto">
          <a:xfrm>
            <a:off x="3884463" y="9447401"/>
            <a:ext cx="2972004" cy="49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Times New Roman" charset="0"/>
                <a:ea typeface="HGP創英角ｺﾞｼｯｸUB" charset="0"/>
                <a:cs typeface="HGP創英角ｺﾞｼｯｸUB" charset="0"/>
              </a:defRPr>
            </a:lvl1pPr>
            <a:lvl2pPr marL="742950" indent="-285750" eaLnBrk="0" hangingPunct="0">
              <a:defRPr sz="2400">
                <a:solidFill>
                  <a:schemeClr val="tx1"/>
                </a:solidFill>
                <a:latin typeface="Times New Roman" charset="0"/>
                <a:ea typeface="HGP創英角ｺﾞｼｯｸUB" charset="0"/>
                <a:cs typeface="HGP創英角ｺﾞｼｯｸUB" charset="0"/>
              </a:defRPr>
            </a:lvl2pPr>
            <a:lvl3pPr marL="1143000" indent="-228600" eaLnBrk="0" hangingPunct="0">
              <a:defRPr sz="2400">
                <a:solidFill>
                  <a:schemeClr val="tx1"/>
                </a:solidFill>
                <a:latin typeface="Times New Roman" charset="0"/>
                <a:ea typeface="HGP創英角ｺﾞｼｯｸUB" charset="0"/>
                <a:cs typeface="HGP創英角ｺﾞｼｯｸUB" charset="0"/>
              </a:defRPr>
            </a:lvl3pPr>
            <a:lvl4pPr marL="1600200" indent="-228600" eaLnBrk="0" hangingPunct="0">
              <a:defRPr sz="2400">
                <a:solidFill>
                  <a:schemeClr val="tx1"/>
                </a:solidFill>
                <a:latin typeface="Times New Roman" charset="0"/>
                <a:ea typeface="HGP創英角ｺﾞｼｯｸUB" charset="0"/>
                <a:cs typeface="HGP創英角ｺﾞｼｯｸUB" charset="0"/>
              </a:defRPr>
            </a:lvl4pPr>
            <a:lvl5pPr marL="2057400" indent="-228600" eaLnBrk="0" hangingPunct="0">
              <a:defRPr sz="24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20D0331-3B89-314C-B104-CC9B1C85339F}"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77</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50183" name="スライド イメージ プレースホルダ 1"/>
          <p:cNvSpPr>
            <a:spLocks noGrp="1" noRot="1" noChangeAspect="1" noTextEdit="1"/>
          </p:cNvSpPr>
          <p:nvPr>
            <p:ph type="sldImg"/>
          </p:nvPr>
        </p:nvSpPr>
        <p:spPr>
          <a:ln/>
        </p:spPr>
      </p:sp>
      <p:sp>
        <p:nvSpPr>
          <p:cNvPr id="50184"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Times New Roman" charset="0"/>
                <a:ea typeface="ＭＳ Ｐ明朝" charset="0"/>
              </a:rPr>
              <a:t>引き続き、呼吸困難の治療に用いられる薬剤のエビデンスを紹介。</a:t>
            </a:r>
            <a:endParaRPr lang="en-US" altLang="ja-JP" dirty="0">
              <a:latin typeface="Times New Roman" charset="0"/>
              <a:ea typeface="ＭＳ Ｐ明朝" charset="0"/>
            </a:endParaRPr>
          </a:p>
          <a:p>
            <a:pPr eaLnBrk="1" hangingPunct="1"/>
            <a:r>
              <a:rPr lang="ja-JP" dirty="0">
                <a:latin typeface="Times New Roman" charset="0"/>
                <a:ea typeface="ＭＳ Ｐ明朝" charset="0"/>
              </a:rPr>
              <a:t>モルヒネが、呼吸困難に対して、有効かつ安全に使用できる薬剤である、</a:t>
            </a:r>
            <a:r>
              <a:rPr lang="ja-JP" altLang="en-US" dirty="0">
                <a:latin typeface="Times New Roman" charset="0"/>
                <a:ea typeface="ＭＳ Ｐ明朝" charset="0"/>
              </a:rPr>
              <a:t>ということを強調する。</a:t>
            </a:r>
            <a:br>
              <a:rPr lang="en-US" altLang="ja-JP" dirty="0">
                <a:latin typeface="Times New Roman" charset="0"/>
                <a:ea typeface="ＭＳ Ｐ明朝" charset="0"/>
              </a:rPr>
            </a:br>
            <a:br>
              <a:rPr lang="en-US" altLang="ja-JP" dirty="0">
                <a:latin typeface="Times New Roman" charset="0"/>
                <a:ea typeface="ＭＳ Ｐ明朝" charset="0"/>
              </a:rPr>
            </a:br>
            <a:r>
              <a:rPr lang="ja-JP" altLang="en-US" dirty="0">
                <a:latin typeface="Times New Roman" charset="0"/>
                <a:ea typeface="ＭＳ Ｐ明朝" charset="0"/>
              </a:rPr>
              <a:t>注：</a:t>
            </a:r>
            <a:r>
              <a:rPr lang="en-US" altLang="ja-JP" dirty="0"/>
              <a:t>EtCO2 (</a:t>
            </a:r>
            <a:r>
              <a:rPr kumimoji="1" lang="en-US" altLang="ja-JP" sz="1200" b="0" i="0" kern="1200" dirty="0">
                <a:solidFill>
                  <a:schemeClr val="tx1"/>
                </a:solidFill>
                <a:effectLst/>
                <a:latin typeface="+mn-lt"/>
                <a:ea typeface="+mn-ea"/>
                <a:cs typeface="+mn-cs"/>
              </a:rPr>
              <a:t>end tidal carbon dioxide) </a:t>
            </a:r>
            <a:r>
              <a:rPr kumimoji="1" lang="zh-TW" altLang="en-US" sz="1200" b="0" i="0" kern="1200" dirty="0">
                <a:solidFill>
                  <a:schemeClr val="tx1"/>
                </a:solidFill>
                <a:effectLst/>
                <a:latin typeface="+mn-lt"/>
                <a:ea typeface="+mn-ea"/>
                <a:cs typeface="+mn-cs"/>
              </a:rPr>
              <a:t>呼気終末二酸化炭素濃度</a:t>
            </a:r>
            <a:r>
              <a:rPr kumimoji="1" lang="ja-JP" altLang="en-US" sz="1200" b="0" i="0" kern="1200" dirty="0">
                <a:solidFill>
                  <a:schemeClr val="tx1"/>
                </a:solidFill>
                <a:effectLst/>
                <a:latin typeface="+mn-lt"/>
                <a:ea typeface="+mn-ea"/>
                <a:cs typeface="+mn-cs"/>
              </a:rPr>
              <a:t>　</a:t>
            </a:r>
            <a:endParaRPr lang="ja-JP" dirty="0">
              <a:latin typeface="Times New Roman" charset="0"/>
              <a:ea typeface="ＭＳ Ｐ明朝" charset="0"/>
            </a:endParaRPr>
          </a:p>
        </p:txBody>
      </p:sp>
      <p:sp>
        <p:nvSpPr>
          <p:cNvPr id="50185" name="スライド番号プレースホルダ 3"/>
          <p:cNvSpPr txBox="1">
            <a:spLocks noGrp="1"/>
          </p:cNvSpPr>
          <p:nvPr/>
        </p:nvSpPr>
        <p:spPr bwMode="auto">
          <a:xfrm>
            <a:off x="3884463" y="9447401"/>
            <a:ext cx="2972004" cy="49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Times New Roman" charset="0"/>
                <a:ea typeface="HGP創英角ｺﾞｼｯｸUB" charset="0"/>
                <a:cs typeface="HGP創英角ｺﾞｼｯｸUB" charset="0"/>
              </a:defRPr>
            </a:lvl1pPr>
            <a:lvl2pPr marL="742950" indent="-285750" eaLnBrk="0" hangingPunct="0">
              <a:defRPr sz="2400">
                <a:solidFill>
                  <a:schemeClr val="tx1"/>
                </a:solidFill>
                <a:latin typeface="Times New Roman" charset="0"/>
                <a:ea typeface="HGP創英角ｺﾞｼｯｸUB" charset="0"/>
                <a:cs typeface="HGP創英角ｺﾞｼｯｸUB" charset="0"/>
              </a:defRPr>
            </a:lvl2pPr>
            <a:lvl3pPr marL="1143000" indent="-228600" eaLnBrk="0" hangingPunct="0">
              <a:defRPr sz="2400">
                <a:solidFill>
                  <a:schemeClr val="tx1"/>
                </a:solidFill>
                <a:latin typeface="Times New Roman" charset="0"/>
                <a:ea typeface="HGP創英角ｺﾞｼｯｸUB" charset="0"/>
                <a:cs typeface="HGP創英角ｺﾞｼｯｸUB" charset="0"/>
              </a:defRPr>
            </a:lvl3pPr>
            <a:lvl4pPr marL="1600200" indent="-228600" eaLnBrk="0" hangingPunct="0">
              <a:defRPr sz="2400">
                <a:solidFill>
                  <a:schemeClr val="tx1"/>
                </a:solidFill>
                <a:latin typeface="Times New Roman" charset="0"/>
                <a:ea typeface="HGP創英角ｺﾞｼｯｸUB" charset="0"/>
                <a:cs typeface="HGP創英角ｺﾞｼｯｸUB" charset="0"/>
              </a:defRPr>
            </a:lvl4pPr>
            <a:lvl5pPr marL="2057400" indent="-228600" eaLnBrk="0" hangingPunct="0">
              <a:defRPr sz="24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E6CC45F-D5D7-BF45-8543-8C2E0DCFE4D2}"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77</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Tree>
    <p:extLst>
      <p:ext uri="{BB962C8B-B14F-4D97-AF65-F5344CB8AC3E}">
        <p14:creationId xmlns:p14="http://schemas.microsoft.com/office/powerpoint/2010/main" val="18115114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dirty="0">
                <a:latin typeface="Times New Roman" charset="0"/>
                <a:ea typeface="ＭＳ Ｐ明朝" charset="0"/>
              </a:rPr>
              <a:t>「呼吸困難のケアについて考えてみましょう。日頃、どのような工夫をされていますか。」</a:t>
            </a:r>
            <a:endParaRPr lang="ja-JP" altLang="en-US" dirty="0">
              <a:latin typeface="Times New Roman" charset="0"/>
              <a:ea typeface="ＭＳ Ｐ明朝" charset="0"/>
            </a:endParaRPr>
          </a:p>
          <a:p>
            <a:pPr eaLnBrk="1" hangingPunct="1"/>
            <a:r>
              <a:rPr lang="ja-JP" dirty="0">
                <a:latin typeface="Times New Roman" charset="0"/>
                <a:ea typeface="ＭＳ Ｐ明朝" charset="0"/>
              </a:rPr>
              <a:t>と会場に問いかけて、数人の意見をきく。</a:t>
            </a:r>
            <a:endParaRPr lang="ja-JP" altLang="en-US" dirty="0">
              <a:latin typeface="Times New Roman" charset="0"/>
              <a:ea typeface="ＭＳ Ｐ明朝" charset="0"/>
            </a:endParaRPr>
          </a:p>
          <a:p>
            <a:r>
              <a:rPr lang="ja-JP" altLang="en-US" dirty="0">
                <a:latin typeface="Times New Roman" charset="0"/>
                <a:ea typeface="ＭＳ Ｐ明朝" charset="0"/>
              </a:rPr>
              <a:t>参加者やファシリテーターの中で、看護師など実際のケアにあたる方に尋ねるとよい。</a:t>
            </a:r>
          </a:p>
        </p:txBody>
      </p:sp>
    </p:spTree>
    <p:extLst>
      <p:ext uri="{BB962C8B-B14F-4D97-AF65-F5344CB8AC3E}">
        <p14:creationId xmlns:p14="http://schemas.microsoft.com/office/powerpoint/2010/main" val="6798984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bwMode="auto">
          <a:xfrm>
            <a:off x="1" y="9447401"/>
            <a:ext cx="2972004" cy="496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200">
                <a:solidFill>
                  <a:schemeClr val="tx1"/>
                </a:solidFill>
                <a:latin typeface="Times New Roman" charset="0"/>
                <a:ea typeface="HGP創英角ｺﾞｼｯｸUB" charset="0"/>
                <a:cs typeface="HGP創英角ｺﾞｼｯｸUB" charset="0"/>
              </a:defRPr>
            </a:lvl1pPr>
            <a:lvl2pPr marL="685817" indent="-263776" eaLnBrk="0" hangingPunct="0">
              <a:defRPr sz="2200">
                <a:solidFill>
                  <a:schemeClr val="tx1"/>
                </a:solidFill>
                <a:latin typeface="Times New Roman" charset="0"/>
                <a:ea typeface="HGP創英角ｺﾞｼｯｸUB" charset="0"/>
                <a:cs typeface="HGP創英角ｺﾞｼｯｸUB" charset="0"/>
              </a:defRPr>
            </a:lvl2pPr>
            <a:lvl3pPr marL="1055103" indent="-211021" eaLnBrk="0" hangingPunct="0">
              <a:defRPr sz="2200">
                <a:solidFill>
                  <a:schemeClr val="tx1"/>
                </a:solidFill>
                <a:latin typeface="Times New Roman" charset="0"/>
                <a:ea typeface="HGP創英角ｺﾞｼｯｸUB" charset="0"/>
                <a:cs typeface="HGP創英角ｺﾞｼｯｸUB" charset="0"/>
              </a:defRPr>
            </a:lvl3pPr>
            <a:lvl4pPr marL="1477145" indent="-211021" eaLnBrk="0" hangingPunct="0">
              <a:defRPr sz="2200">
                <a:solidFill>
                  <a:schemeClr val="tx1"/>
                </a:solidFill>
                <a:latin typeface="Times New Roman" charset="0"/>
                <a:ea typeface="HGP創英角ｺﾞｼｯｸUB" charset="0"/>
                <a:cs typeface="HGP創英角ｺﾞｼｯｸUB" charset="0"/>
              </a:defRPr>
            </a:lvl4pPr>
            <a:lvl5pPr marL="1899186" indent="-211021" eaLnBrk="0" hangingPunct="0">
              <a:defRPr sz="22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Times New Roman" charset="0"/>
                <a:ea typeface="HGP創英角ｺﾞｼｯｸUB" charset="0"/>
              </a:rPr>
              <a:t>PEACE Module5                           呼吸困難PEACE-NAGANO Module4b            呼吸困難</a:t>
            </a:r>
          </a:p>
        </p:txBody>
      </p:sp>
      <p:sp>
        <p:nvSpPr>
          <p:cNvPr id="583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imes New Roman" charset="0"/>
                <a:ea typeface="HGP創英角ｺﾞｼｯｸUB" charset="0"/>
                <a:cs typeface="HGP創英角ｺﾞｼｯｸUB" charset="0"/>
              </a:defRPr>
            </a:lvl1pPr>
            <a:lvl2pPr marL="685817" indent="-263776" eaLnBrk="0" hangingPunct="0">
              <a:defRPr sz="2200">
                <a:solidFill>
                  <a:schemeClr val="tx1"/>
                </a:solidFill>
                <a:latin typeface="Times New Roman" charset="0"/>
                <a:ea typeface="HGP創英角ｺﾞｼｯｸUB" charset="0"/>
                <a:cs typeface="HGP創英角ｺﾞｼｯｸUB" charset="0"/>
              </a:defRPr>
            </a:lvl2pPr>
            <a:lvl3pPr marL="1055103" indent="-211021" eaLnBrk="0" hangingPunct="0">
              <a:defRPr sz="2200">
                <a:solidFill>
                  <a:schemeClr val="tx1"/>
                </a:solidFill>
                <a:latin typeface="Times New Roman" charset="0"/>
                <a:ea typeface="HGP創英角ｺﾞｼｯｸUB" charset="0"/>
                <a:cs typeface="HGP創英角ｺﾞｼｯｸUB" charset="0"/>
              </a:defRPr>
            </a:lvl3pPr>
            <a:lvl4pPr marL="1477145" indent="-211021" eaLnBrk="0" hangingPunct="0">
              <a:defRPr sz="2200">
                <a:solidFill>
                  <a:schemeClr val="tx1"/>
                </a:solidFill>
                <a:latin typeface="Times New Roman" charset="0"/>
                <a:ea typeface="HGP創英角ｺﾞｼｯｸUB" charset="0"/>
                <a:cs typeface="HGP創英角ｺﾞｼｯｸUB" charset="0"/>
              </a:defRPr>
            </a:lvl4pPr>
            <a:lvl5pPr marL="1899186" indent="-211021" eaLnBrk="0" hangingPunct="0">
              <a:defRPr sz="22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8155D46-3FEE-7048-A03F-E93682D612EE}"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80</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58372" name="Rectangle 6"/>
          <p:cNvSpPr txBox="1">
            <a:spLocks noGrp="1" noChangeArrowheads="1"/>
          </p:cNvSpPr>
          <p:nvPr/>
        </p:nvSpPr>
        <p:spPr bwMode="auto">
          <a:xfrm>
            <a:off x="1" y="9447401"/>
            <a:ext cx="2972004" cy="49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Times New Roman" charset="0"/>
                <a:ea typeface="HGP創英角ｺﾞｼｯｸUB" charset="0"/>
                <a:cs typeface="HGP創英角ｺﾞｼｯｸUB" charset="0"/>
              </a:defRPr>
            </a:lvl1pPr>
            <a:lvl2pPr marL="742950" indent="-285750" eaLnBrk="0" hangingPunct="0">
              <a:defRPr sz="2400">
                <a:solidFill>
                  <a:schemeClr val="tx1"/>
                </a:solidFill>
                <a:latin typeface="Times New Roman" charset="0"/>
                <a:ea typeface="HGP創英角ｺﾞｼｯｸUB" charset="0"/>
                <a:cs typeface="HGP創英角ｺﾞｼｯｸUB" charset="0"/>
              </a:defRPr>
            </a:lvl2pPr>
            <a:lvl3pPr marL="1143000" indent="-228600" eaLnBrk="0" hangingPunct="0">
              <a:defRPr sz="2400">
                <a:solidFill>
                  <a:schemeClr val="tx1"/>
                </a:solidFill>
                <a:latin typeface="Times New Roman" charset="0"/>
                <a:ea typeface="HGP創英角ｺﾞｼｯｸUB" charset="0"/>
                <a:cs typeface="HGP創英角ｺﾞｼｯｸUB" charset="0"/>
              </a:defRPr>
            </a:lvl3pPr>
            <a:lvl4pPr marL="1600200" indent="-228600" eaLnBrk="0" hangingPunct="0">
              <a:defRPr sz="2400">
                <a:solidFill>
                  <a:schemeClr val="tx1"/>
                </a:solidFill>
                <a:latin typeface="Times New Roman" charset="0"/>
                <a:ea typeface="HGP創英角ｺﾞｼｯｸUB" charset="0"/>
                <a:cs typeface="HGP創英角ｺﾞｼｯｸUB" charset="0"/>
              </a:defRPr>
            </a:lvl4pPr>
            <a:lvl5pPr marL="2057400" indent="-228600" eaLnBrk="0" hangingPunct="0">
              <a:defRPr sz="24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t>PEACE-NAGANO Module4b            呼吸困難</a:t>
            </a:r>
          </a:p>
        </p:txBody>
      </p:sp>
      <p:sp>
        <p:nvSpPr>
          <p:cNvPr id="58373" name="Rectangle 7"/>
          <p:cNvSpPr txBox="1">
            <a:spLocks noGrp="1" noChangeArrowheads="1"/>
          </p:cNvSpPr>
          <p:nvPr/>
        </p:nvSpPr>
        <p:spPr bwMode="auto">
          <a:xfrm>
            <a:off x="3884463" y="9447401"/>
            <a:ext cx="2972004" cy="49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Times New Roman" charset="0"/>
                <a:ea typeface="HGP創英角ｺﾞｼｯｸUB" charset="0"/>
                <a:cs typeface="HGP創英角ｺﾞｼｯｸUB" charset="0"/>
              </a:defRPr>
            </a:lvl1pPr>
            <a:lvl2pPr marL="742950" indent="-285750" eaLnBrk="0" hangingPunct="0">
              <a:defRPr sz="2400">
                <a:solidFill>
                  <a:schemeClr val="tx1"/>
                </a:solidFill>
                <a:latin typeface="Times New Roman" charset="0"/>
                <a:ea typeface="HGP創英角ｺﾞｼｯｸUB" charset="0"/>
                <a:cs typeface="HGP創英角ｺﾞｼｯｸUB" charset="0"/>
              </a:defRPr>
            </a:lvl2pPr>
            <a:lvl3pPr marL="1143000" indent="-228600" eaLnBrk="0" hangingPunct="0">
              <a:defRPr sz="2400">
                <a:solidFill>
                  <a:schemeClr val="tx1"/>
                </a:solidFill>
                <a:latin typeface="Times New Roman" charset="0"/>
                <a:ea typeface="HGP創英角ｺﾞｼｯｸUB" charset="0"/>
                <a:cs typeface="HGP創英角ｺﾞｼｯｸUB" charset="0"/>
              </a:defRPr>
            </a:lvl3pPr>
            <a:lvl4pPr marL="1600200" indent="-228600" eaLnBrk="0" hangingPunct="0">
              <a:defRPr sz="2400">
                <a:solidFill>
                  <a:schemeClr val="tx1"/>
                </a:solidFill>
                <a:latin typeface="Times New Roman" charset="0"/>
                <a:ea typeface="HGP創英角ｺﾞｼｯｸUB" charset="0"/>
                <a:cs typeface="HGP創英角ｺﾞｼｯｸUB" charset="0"/>
              </a:defRPr>
            </a:lvl4pPr>
            <a:lvl5pPr marL="2057400" indent="-228600" eaLnBrk="0" hangingPunct="0">
              <a:defRPr sz="24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250AE7A-C147-3147-94E3-66228D8EC543}"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80</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58374" name="Rectangle 7"/>
          <p:cNvSpPr txBox="1">
            <a:spLocks noGrp="1" noChangeArrowheads="1"/>
          </p:cNvSpPr>
          <p:nvPr/>
        </p:nvSpPr>
        <p:spPr bwMode="auto">
          <a:xfrm>
            <a:off x="3884463" y="9447401"/>
            <a:ext cx="2972004" cy="49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Times New Roman" charset="0"/>
                <a:ea typeface="HGP創英角ｺﾞｼｯｸUB" charset="0"/>
                <a:cs typeface="HGP創英角ｺﾞｼｯｸUB" charset="0"/>
              </a:defRPr>
            </a:lvl1pPr>
            <a:lvl2pPr marL="742950" indent="-285750" eaLnBrk="0" hangingPunct="0">
              <a:defRPr sz="2400">
                <a:solidFill>
                  <a:schemeClr val="tx1"/>
                </a:solidFill>
                <a:latin typeface="Times New Roman" charset="0"/>
                <a:ea typeface="HGP創英角ｺﾞｼｯｸUB" charset="0"/>
                <a:cs typeface="HGP創英角ｺﾞｼｯｸUB" charset="0"/>
              </a:defRPr>
            </a:lvl2pPr>
            <a:lvl3pPr marL="1143000" indent="-228600" eaLnBrk="0" hangingPunct="0">
              <a:defRPr sz="2400">
                <a:solidFill>
                  <a:schemeClr val="tx1"/>
                </a:solidFill>
                <a:latin typeface="Times New Roman" charset="0"/>
                <a:ea typeface="HGP創英角ｺﾞｼｯｸUB" charset="0"/>
                <a:cs typeface="HGP創英角ｺﾞｼｯｸUB" charset="0"/>
              </a:defRPr>
            </a:lvl3pPr>
            <a:lvl4pPr marL="1600200" indent="-228600" eaLnBrk="0" hangingPunct="0">
              <a:defRPr sz="2400">
                <a:solidFill>
                  <a:schemeClr val="tx1"/>
                </a:solidFill>
                <a:latin typeface="Times New Roman" charset="0"/>
                <a:ea typeface="HGP創英角ｺﾞｼｯｸUB" charset="0"/>
                <a:cs typeface="HGP創英角ｺﾞｼｯｸUB" charset="0"/>
              </a:defRPr>
            </a:lvl4pPr>
            <a:lvl5pPr marL="2057400" indent="-228600" eaLnBrk="0" hangingPunct="0">
              <a:defRPr sz="24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AABED25-68C3-F54C-BDAD-5E638791ABD3}"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80</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
        <p:nvSpPr>
          <p:cNvPr id="58375" name="スライド イメージ プレースホルダ 1"/>
          <p:cNvSpPr>
            <a:spLocks noGrp="1" noRot="1" noChangeAspect="1" noTextEdit="1"/>
          </p:cNvSpPr>
          <p:nvPr>
            <p:ph type="sldImg"/>
          </p:nvPr>
        </p:nvSpPr>
        <p:spPr>
          <a:ln/>
        </p:spPr>
      </p:sp>
      <p:sp>
        <p:nvSpPr>
          <p:cNvPr id="58376"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Times New Roman" charset="0"/>
                <a:ea typeface="ＭＳ Ｐ明朝" charset="0"/>
              </a:rPr>
              <a:t>スライドノートで呼吸</a:t>
            </a:r>
            <a:r>
              <a:rPr lang="ja-JP" altLang="en-US" dirty="0">
                <a:latin typeface="Times New Roman" charset="0"/>
                <a:ea typeface="ＭＳ Ｐ明朝" charset="0"/>
              </a:rPr>
              <a:t>リハビリテーション、マッサージなども言及する。</a:t>
            </a:r>
            <a:endParaRPr lang="ja-JP" dirty="0">
              <a:latin typeface="Times New Roman" charset="0"/>
              <a:ea typeface="ＭＳ Ｐ明朝" charset="0"/>
            </a:endParaRPr>
          </a:p>
        </p:txBody>
      </p:sp>
      <p:sp>
        <p:nvSpPr>
          <p:cNvPr id="58377" name="スライド番号プレースホルダ 3"/>
          <p:cNvSpPr txBox="1">
            <a:spLocks noGrp="1"/>
          </p:cNvSpPr>
          <p:nvPr/>
        </p:nvSpPr>
        <p:spPr bwMode="auto">
          <a:xfrm>
            <a:off x="3884463" y="9447401"/>
            <a:ext cx="2972004" cy="49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Times New Roman" charset="0"/>
                <a:ea typeface="HGP創英角ｺﾞｼｯｸUB" charset="0"/>
                <a:cs typeface="HGP創英角ｺﾞｼｯｸUB" charset="0"/>
              </a:defRPr>
            </a:lvl1pPr>
            <a:lvl2pPr marL="742950" indent="-285750" eaLnBrk="0" hangingPunct="0">
              <a:defRPr sz="2400">
                <a:solidFill>
                  <a:schemeClr val="tx1"/>
                </a:solidFill>
                <a:latin typeface="Times New Roman" charset="0"/>
                <a:ea typeface="HGP創英角ｺﾞｼｯｸUB" charset="0"/>
                <a:cs typeface="HGP創英角ｺﾞｼｯｸUB" charset="0"/>
              </a:defRPr>
            </a:lvl2pPr>
            <a:lvl3pPr marL="1143000" indent="-228600" eaLnBrk="0" hangingPunct="0">
              <a:defRPr sz="2400">
                <a:solidFill>
                  <a:schemeClr val="tx1"/>
                </a:solidFill>
                <a:latin typeface="Times New Roman" charset="0"/>
                <a:ea typeface="HGP創英角ｺﾞｼｯｸUB" charset="0"/>
                <a:cs typeface="HGP創英角ｺﾞｼｯｸUB" charset="0"/>
              </a:defRPr>
            </a:lvl3pPr>
            <a:lvl4pPr marL="1600200" indent="-228600" eaLnBrk="0" hangingPunct="0">
              <a:defRPr sz="2400">
                <a:solidFill>
                  <a:schemeClr val="tx1"/>
                </a:solidFill>
                <a:latin typeface="Times New Roman" charset="0"/>
                <a:ea typeface="HGP創英角ｺﾞｼｯｸUB" charset="0"/>
                <a:cs typeface="HGP創英角ｺﾞｼｯｸUB" charset="0"/>
              </a:defRPr>
            </a:lvl4pPr>
            <a:lvl5pPr marL="2057400" indent="-228600" eaLnBrk="0" hangingPunct="0">
              <a:defRPr sz="24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CC4E948-4663-EB4F-9D5B-020DCE5A1904}" type="slidenum">
              <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rPr>
              <a:pPr marL="0" marR="0" lvl="0" indent="0" algn="r" defTabSz="457200" rtl="0" eaLnBrk="1" fontAlgn="base" latinLnBrk="0" hangingPunct="1">
                <a:lnSpc>
                  <a:spcPct val="100000"/>
                </a:lnSpc>
                <a:spcBef>
                  <a:spcPct val="0"/>
                </a:spcBef>
                <a:spcAft>
                  <a:spcPct val="0"/>
                </a:spcAft>
                <a:buClrTx/>
                <a:buSzTx/>
                <a:buFontTx/>
                <a:buNone/>
                <a:tabLst/>
                <a:defRPr/>
              </a:pPr>
              <a:t>80</a:t>
            </a:fld>
            <a:endParaRPr kumimoji="1" lang="en-US" altLang="ja-JP" sz="1200" b="0" i="0" u="none" strike="noStrike" kern="1200" cap="none" spc="0" normalizeH="0" baseline="0" noProof="0">
              <a:ln>
                <a:noFill/>
              </a:ln>
              <a:solidFill>
                <a:prstClr val="black"/>
              </a:solidFill>
              <a:effectLst/>
              <a:uLnTx/>
              <a:uFillTx/>
              <a:latin typeface="Times New Roman" charset="0"/>
              <a:ea typeface="HGP創英角ｺﾞｼｯｸUB" charset="0"/>
            </a:endParaRPr>
          </a:p>
        </p:txBody>
      </p:sp>
    </p:spTree>
    <p:extLst>
      <p:ext uri="{BB962C8B-B14F-4D97-AF65-F5344CB8AC3E}">
        <p14:creationId xmlns:p14="http://schemas.microsoft.com/office/powerpoint/2010/main" val="28797145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何らかの原因による刺激が、嘔吐中枢に伝わると、悪心・嘔吐が発生する。</a:t>
            </a:r>
          </a:p>
          <a:p>
            <a:r>
              <a:rPr lang="ja-JP" altLang="en-US" dirty="0"/>
              <a:t>嘔吐中枢に刺激を伝える入力経路は、大脳皮質、前庭器、化学的要因、末梢（自律神経）の</a:t>
            </a:r>
            <a:r>
              <a:rPr lang="en-US" altLang="ja-JP" dirty="0"/>
              <a:t>4</a:t>
            </a:r>
            <a:r>
              <a:rPr lang="ja-JP" altLang="en-US" dirty="0"/>
              <a:t>つがある。</a:t>
            </a:r>
          </a:p>
          <a:p>
            <a:r>
              <a:rPr lang="ja-JP" altLang="en-US" dirty="0"/>
              <a:t>原因により刺激が伝わる入力経路と神経伝達物質が異なる。</a:t>
            </a:r>
            <a:endParaRPr lang="en-US" altLang="ja-JP" dirty="0"/>
          </a:p>
          <a:p>
            <a:r>
              <a:rPr lang="ja-JP" altLang="en-US" dirty="0"/>
              <a:t>このため、悪心・嘔吐の病態を同定、あるいは推測することが重要である。</a:t>
            </a:r>
          </a:p>
        </p:txBody>
      </p:sp>
    </p:spTree>
    <p:extLst>
      <p:ext uri="{BB962C8B-B14F-4D97-AF65-F5344CB8AC3E}">
        <p14:creationId xmlns:p14="http://schemas.microsoft.com/office/powerpoint/2010/main" val="338807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「がん診療連携拠点病院を対象とする遺族調査の結果です。からだの苦痛が少なく過ごせたか？という問いかけに対して、少なく過ごせたと解答したのは半数にすぎませんでした。」</a:t>
            </a:r>
            <a:endParaRPr lang="en-US" altLang="ja-JP" dirty="0"/>
          </a:p>
          <a:p>
            <a:endParaRPr lang="en-US" altLang="ja-JP" dirty="0"/>
          </a:p>
          <a:p>
            <a:endParaRPr lang="en-US" altLang="ja-JP" dirty="0"/>
          </a:p>
          <a:p>
            <a:r>
              <a:rPr lang="ja-JP" altLang="en-US" dirty="0"/>
              <a:t>参考：</a:t>
            </a:r>
            <a:endParaRPr lang="en-US" altLang="ja-JP" dirty="0"/>
          </a:p>
          <a:p>
            <a:r>
              <a:rPr lang="en-US" altLang="ja-JP" dirty="0"/>
              <a:t>1) </a:t>
            </a:r>
            <a:r>
              <a:rPr lang="ja-JP" altLang="en-US" dirty="0"/>
              <a:t>がん患者の</a:t>
            </a:r>
            <a:r>
              <a:rPr lang="en-US" altLang="ja-JP" dirty="0"/>
              <a:t>QOL</a:t>
            </a:r>
            <a:r>
              <a:rPr lang="ja-JP" altLang="en-US" dirty="0" err="1"/>
              <a:t>を向</a:t>
            </a:r>
            <a:r>
              <a:rPr lang="ja-JP" altLang="en-US" dirty="0"/>
              <a:t>上させることを目的とした支持治療のあり方に関する研究班資料</a:t>
            </a:r>
            <a:endParaRPr lang="en-US" altLang="ja-JP" dirty="0"/>
          </a:p>
          <a:p>
            <a:r>
              <a:rPr lang="en-US" altLang="ja-JP" dirty="0"/>
              <a:t>2) Miyashita M, Morita T, Sato K, </a:t>
            </a:r>
            <a:r>
              <a:rPr lang="en-US" altLang="ja-JP" dirty="0" err="1"/>
              <a:t>Tsuneto</a:t>
            </a:r>
            <a:r>
              <a:rPr lang="en-US" altLang="ja-JP" dirty="0"/>
              <a:t> S, </a:t>
            </a:r>
            <a:r>
              <a:rPr lang="en-US" altLang="ja-JP" dirty="0" err="1"/>
              <a:t>Shima</a:t>
            </a:r>
            <a:r>
              <a:rPr lang="en-US" altLang="ja-JP" dirty="0"/>
              <a:t> Y. J-HOPE study: Evaluation of End-of-Life Cancer Care in Japan from the Perspective of Bereaved Family Members. J </a:t>
            </a:r>
            <a:r>
              <a:rPr lang="en-US" altLang="ja-JP" dirty="0" err="1"/>
              <a:t>Clin</a:t>
            </a:r>
            <a:r>
              <a:rPr lang="en-US" altLang="ja-JP" dirty="0"/>
              <a:t> </a:t>
            </a:r>
            <a:r>
              <a:rPr lang="en-US" altLang="ja-JP" dirty="0" err="1"/>
              <a:t>Oncol</a:t>
            </a:r>
            <a:r>
              <a:rPr lang="en-US" altLang="ja-JP" dirty="0"/>
              <a:t> 27:502s, 2009 (</a:t>
            </a:r>
            <a:r>
              <a:rPr lang="en-US" altLang="ja-JP" dirty="0" err="1"/>
              <a:t>suppl</a:t>
            </a:r>
            <a:r>
              <a:rPr lang="en-US" altLang="ja-JP" dirty="0"/>
              <a:t>; </a:t>
            </a:r>
            <a:r>
              <a:rPr lang="en-US" altLang="ja-JP" dirty="0" err="1"/>
              <a:t>abst</a:t>
            </a:r>
            <a:r>
              <a:rPr lang="en-US" altLang="ja-JP" dirty="0"/>
              <a:t> 9577). 2009 ASCO Annual Meeting, May 29 - June 2, 2009, Orlando, Florida. </a:t>
            </a:r>
            <a:endParaRPr lang="ja-JP" altLang="en-US" dirty="0"/>
          </a:p>
        </p:txBody>
      </p:sp>
    </p:spTree>
    <p:extLst>
      <p:ext uri="{BB962C8B-B14F-4D97-AF65-F5344CB8AC3E}">
        <p14:creationId xmlns:p14="http://schemas.microsoft.com/office/powerpoint/2010/main" val="7895767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a:ln/>
        </p:spPr>
      </p:sp>
      <p:sp>
        <p:nvSpPr>
          <p:cNvPr id="563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charset="0"/>
                <a:ea typeface="ＭＳ Ｐ明朝" charset="0"/>
              </a:rPr>
              <a:t>悪心出現の責任部位ごとに原因も異なる。</a:t>
            </a:r>
            <a:endParaRPr lang="en-US" altLang="ja-JP" dirty="0">
              <a:latin typeface="Times New Roman" charset="0"/>
              <a:ea typeface="ＭＳ Ｐ明朝" charset="0"/>
            </a:endParaRPr>
          </a:p>
          <a:p>
            <a:r>
              <a:rPr lang="ja-JP" altLang="en-US" dirty="0">
                <a:latin typeface="Times New Roman" charset="0"/>
                <a:ea typeface="ＭＳ Ｐ明朝" charset="0"/>
              </a:rPr>
              <a:t>原因と責任部位を考えることは治療方法を検討する上で役立つ。</a:t>
            </a:r>
            <a:endParaRPr lang="en-US" altLang="ja-JP" dirty="0">
              <a:latin typeface="Times New Roman" charset="0"/>
              <a:ea typeface="ＭＳ Ｐ明朝" charset="0"/>
            </a:endParaRPr>
          </a:p>
        </p:txBody>
      </p:sp>
      <p:sp>
        <p:nvSpPr>
          <p:cNvPr id="563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Times New Roman" charset="0"/>
                <a:ea typeface="HGP創英角ｺﾞｼｯｸUB" charset="0"/>
                <a:cs typeface="HGP創英角ｺﾞｼｯｸUB" charset="0"/>
              </a:defRPr>
            </a:lvl1pPr>
            <a:lvl2pPr marL="685817" indent="-263776" eaLnBrk="0" hangingPunct="0">
              <a:defRPr sz="3700">
                <a:solidFill>
                  <a:schemeClr val="tx1"/>
                </a:solidFill>
                <a:latin typeface="Times New Roman" charset="0"/>
                <a:ea typeface="HGP創英角ｺﾞｼｯｸUB" charset="0"/>
                <a:cs typeface="HGP創英角ｺﾞｼｯｸUB" charset="0"/>
              </a:defRPr>
            </a:lvl2pPr>
            <a:lvl3pPr marL="1055103" indent="-211021" eaLnBrk="0" hangingPunct="0">
              <a:defRPr sz="3700">
                <a:solidFill>
                  <a:schemeClr val="tx1"/>
                </a:solidFill>
                <a:latin typeface="Times New Roman" charset="0"/>
                <a:ea typeface="HGP創英角ｺﾞｼｯｸUB" charset="0"/>
                <a:cs typeface="HGP創英角ｺﾞｼｯｸUB" charset="0"/>
              </a:defRPr>
            </a:lvl3pPr>
            <a:lvl4pPr marL="1477145" indent="-211021" eaLnBrk="0" hangingPunct="0">
              <a:defRPr sz="3700">
                <a:solidFill>
                  <a:schemeClr val="tx1"/>
                </a:solidFill>
                <a:latin typeface="Times New Roman" charset="0"/>
                <a:ea typeface="HGP創英角ｺﾞｼｯｸUB" charset="0"/>
                <a:cs typeface="HGP創英角ｺﾞｼｯｸUB" charset="0"/>
              </a:defRPr>
            </a:lvl4pPr>
            <a:lvl5pPr marL="1899186" indent="-211021" eaLnBrk="0" hangingPunct="0">
              <a:defRPr sz="37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9pPr>
          </a:lstStyle>
          <a:p>
            <a:pPr eaLnBrk="1" hangingPunct="1"/>
            <a:fld id="{E086A1C1-E542-5A40-8A79-DE0595492832}" type="slidenum">
              <a:rPr lang="en-US" altLang="ja-JP" sz="1200"/>
              <a:pPr eaLnBrk="1" hangingPunct="1"/>
              <a:t>84</a:t>
            </a:fld>
            <a:endParaRPr lang="en-US" altLang="ja-JP" sz="1200"/>
          </a:p>
        </p:txBody>
      </p:sp>
      <p:sp>
        <p:nvSpPr>
          <p:cNvPr id="56325" name="フッター プレースホルダ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700">
                <a:solidFill>
                  <a:schemeClr val="tx1"/>
                </a:solidFill>
                <a:latin typeface="Times New Roman" charset="0"/>
                <a:ea typeface="HGP創英角ｺﾞｼｯｸUB" charset="0"/>
                <a:cs typeface="HGP創英角ｺﾞｼｯｸUB" charset="0"/>
              </a:defRPr>
            </a:lvl1pPr>
            <a:lvl2pPr marL="685817" indent="-263776" eaLnBrk="0" hangingPunct="0">
              <a:defRPr sz="3700">
                <a:solidFill>
                  <a:schemeClr val="tx1"/>
                </a:solidFill>
                <a:latin typeface="Times New Roman" charset="0"/>
                <a:ea typeface="HGP創英角ｺﾞｼｯｸUB" charset="0"/>
                <a:cs typeface="HGP創英角ｺﾞｼｯｸUB" charset="0"/>
              </a:defRPr>
            </a:lvl2pPr>
            <a:lvl3pPr marL="1055103" indent="-211021" eaLnBrk="0" hangingPunct="0">
              <a:defRPr sz="3700">
                <a:solidFill>
                  <a:schemeClr val="tx1"/>
                </a:solidFill>
                <a:latin typeface="Times New Roman" charset="0"/>
                <a:ea typeface="HGP創英角ｺﾞｼｯｸUB" charset="0"/>
                <a:cs typeface="HGP創英角ｺﾞｼｯｸUB" charset="0"/>
              </a:defRPr>
            </a:lvl3pPr>
            <a:lvl4pPr marL="1477145" indent="-211021" eaLnBrk="0" hangingPunct="0">
              <a:defRPr sz="3700">
                <a:solidFill>
                  <a:schemeClr val="tx1"/>
                </a:solidFill>
                <a:latin typeface="Times New Roman" charset="0"/>
                <a:ea typeface="HGP創英角ｺﾞｼｯｸUB" charset="0"/>
                <a:cs typeface="HGP創英角ｺﾞｼｯｸUB" charset="0"/>
              </a:defRPr>
            </a:lvl4pPr>
            <a:lvl5pPr marL="1899186" indent="-211021" eaLnBrk="0" hangingPunct="0">
              <a:defRPr sz="37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9pPr>
          </a:lstStyle>
          <a:p>
            <a:pPr eaLnBrk="1" hangingPunct="1"/>
            <a:r>
              <a:rPr lang="ja-JP" altLang="en-US" sz="800"/>
              <a:t>日本緩和医療学会　</a:t>
            </a:r>
            <a:r>
              <a:rPr lang="en-US" altLang="ja-JP" sz="800"/>
              <a:t>The PEACE Project</a:t>
            </a:r>
            <a:r>
              <a:rPr lang="ja-JP" altLang="en-US" sz="800"/>
              <a:t>　</a:t>
            </a:r>
            <a:r>
              <a:rPr lang="en-US" altLang="ja-JP" sz="800"/>
              <a:t>M-6b</a:t>
            </a:r>
            <a:r>
              <a:rPr lang="ja-JP" altLang="en-US" sz="800"/>
              <a:t>　　消化器症状（嘔気・嘔吐）</a:t>
            </a:r>
            <a:endParaRPr lang="en-US" altLang="ja-JP" sz="800"/>
          </a:p>
          <a:p>
            <a:pPr eaLnBrk="1" hangingPunct="1"/>
            <a:r>
              <a:rPr lang="en-US" altLang="ja-JP" sz="800"/>
              <a:t>	 Copy Right </a:t>
            </a:r>
            <a:r>
              <a:rPr lang="ja-JP" altLang="en-US" sz="800"/>
              <a:t>ⓒ　</a:t>
            </a:r>
            <a:r>
              <a:rPr lang="en-US" altLang="ja-JP" sz="800"/>
              <a:t>Japanese Society for Palliative Medicine</a:t>
            </a:r>
          </a:p>
        </p:txBody>
      </p:sp>
    </p:spTree>
    <p:extLst>
      <p:ext uri="{BB962C8B-B14F-4D97-AF65-F5344CB8AC3E}">
        <p14:creationId xmlns:p14="http://schemas.microsoft.com/office/powerpoint/2010/main" val="27018007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bwMode="auto">
          <a:xfrm>
            <a:off x="0" y="10193681"/>
            <a:ext cx="6091106" cy="5359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700">
                <a:solidFill>
                  <a:schemeClr val="tx1"/>
                </a:solidFill>
                <a:latin typeface="Times New Roman" charset="0"/>
                <a:ea typeface="HGP創英角ｺﾞｼｯｸUB" charset="0"/>
                <a:cs typeface="HGP創英角ｺﾞｼｯｸUB" charset="0"/>
              </a:defRPr>
            </a:lvl1pPr>
            <a:lvl2pPr marL="685817" indent="-263776" eaLnBrk="0" hangingPunct="0">
              <a:defRPr sz="3700">
                <a:solidFill>
                  <a:schemeClr val="tx1"/>
                </a:solidFill>
                <a:latin typeface="Times New Roman" charset="0"/>
                <a:ea typeface="HGP創英角ｺﾞｼｯｸUB" charset="0"/>
                <a:cs typeface="HGP創英角ｺﾞｼｯｸUB" charset="0"/>
              </a:defRPr>
            </a:lvl2pPr>
            <a:lvl3pPr marL="1055103" indent="-211021" eaLnBrk="0" hangingPunct="0">
              <a:defRPr sz="3700">
                <a:solidFill>
                  <a:schemeClr val="tx1"/>
                </a:solidFill>
                <a:latin typeface="Times New Roman" charset="0"/>
                <a:ea typeface="HGP創英角ｺﾞｼｯｸUB" charset="0"/>
                <a:cs typeface="HGP創英角ｺﾞｼｯｸUB" charset="0"/>
              </a:defRPr>
            </a:lvl3pPr>
            <a:lvl4pPr marL="1477145" indent="-211021" eaLnBrk="0" hangingPunct="0">
              <a:defRPr sz="3700">
                <a:solidFill>
                  <a:schemeClr val="tx1"/>
                </a:solidFill>
                <a:latin typeface="Times New Roman" charset="0"/>
                <a:ea typeface="HGP創英角ｺﾞｼｯｸUB" charset="0"/>
                <a:cs typeface="HGP創英角ｺﾞｼｯｸUB" charset="0"/>
              </a:defRPr>
            </a:lvl4pPr>
            <a:lvl5pPr marL="1899186" indent="-211021" eaLnBrk="0" hangingPunct="0">
              <a:defRPr sz="37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9pPr>
          </a:lstStyle>
          <a:p>
            <a:pPr eaLnBrk="1" hangingPunct="1"/>
            <a:r>
              <a:rPr lang="en-US" altLang="ja-JP" sz="800"/>
              <a:t>PEACE Module6                             消化器症状PEACE M6</a:t>
            </a:r>
            <a:r>
              <a:rPr lang="ja-JP" altLang="en-US" sz="800"/>
              <a:t>：　消化器症状</a:t>
            </a:r>
            <a:endParaRPr lang="en-US" altLang="ja-JP" sz="800"/>
          </a:p>
        </p:txBody>
      </p:sp>
      <p:sp>
        <p:nvSpPr>
          <p:cNvPr id="63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Times New Roman" charset="0"/>
                <a:ea typeface="HGP創英角ｺﾞｼｯｸUB" charset="0"/>
                <a:cs typeface="HGP創英角ｺﾞｼｯｸUB" charset="0"/>
              </a:defRPr>
            </a:lvl1pPr>
            <a:lvl2pPr marL="685817" indent="-263776" eaLnBrk="0" hangingPunct="0">
              <a:defRPr sz="3700">
                <a:solidFill>
                  <a:schemeClr val="tx1"/>
                </a:solidFill>
                <a:latin typeface="Times New Roman" charset="0"/>
                <a:ea typeface="HGP創英角ｺﾞｼｯｸUB" charset="0"/>
                <a:cs typeface="HGP創英角ｺﾞｼｯｸUB" charset="0"/>
              </a:defRPr>
            </a:lvl2pPr>
            <a:lvl3pPr marL="1055103" indent="-211021" eaLnBrk="0" hangingPunct="0">
              <a:defRPr sz="3700">
                <a:solidFill>
                  <a:schemeClr val="tx1"/>
                </a:solidFill>
                <a:latin typeface="Times New Roman" charset="0"/>
                <a:ea typeface="HGP創英角ｺﾞｼｯｸUB" charset="0"/>
                <a:cs typeface="HGP創英角ｺﾞｼｯｸUB" charset="0"/>
              </a:defRPr>
            </a:lvl3pPr>
            <a:lvl4pPr marL="1477145" indent="-211021" eaLnBrk="0" hangingPunct="0">
              <a:defRPr sz="3700">
                <a:solidFill>
                  <a:schemeClr val="tx1"/>
                </a:solidFill>
                <a:latin typeface="Times New Roman" charset="0"/>
                <a:ea typeface="HGP創英角ｺﾞｼｯｸUB" charset="0"/>
                <a:cs typeface="HGP創英角ｺﾞｼｯｸUB" charset="0"/>
              </a:defRPr>
            </a:lvl4pPr>
            <a:lvl5pPr marL="1899186" indent="-211021" eaLnBrk="0" hangingPunct="0">
              <a:defRPr sz="37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9pPr>
          </a:lstStyle>
          <a:p>
            <a:pPr eaLnBrk="1" hangingPunct="1"/>
            <a:fld id="{AA6417E4-DF34-5842-A94C-CF5572B8387A}" type="slidenum">
              <a:rPr lang="en-US" altLang="ja-JP" sz="1200"/>
              <a:pPr eaLnBrk="1" hangingPunct="1"/>
              <a:t>86</a:t>
            </a:fld>
            <a:endParaRPr lang="en-US" altLang="ja-JP" sz="1200"/>
          </a:p>
        </p:txBody>
      </p:sp>
      <p:sp>
        <p:nvSpPr>
          <p:cNvPr id="63492" name="Rectangle 6"/>
          <p:cNvSpPr txBox="1">
            <a:spLocks noGrp="1" noChangeArrowheads="1"/>
          </p:cNvSpPr>
          <p:nvPr/>
        </p:nvSpPr>
        <p:spPr bwMode="auto">
          <a:xfrm>
            <a:off x="2" y="10193681"/>
            <a:ext cx="2919031" cy="5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4000">
                <a:solidFill>
                  <a:schemeClr val="tx1"/>
                </a:solidFill>
                <a:latin typeface="Times New Roman" charset="0"/>
                <a:ea typeface="HGP創英角ｺﾞｼｯｸUB" charset="0"/>
                <a:cs typeface="HGP創英角ｺﾞｼｯｸUB" charset="0"/>
              </a:defRPr>
            </a:lvl1pPr>
            <a:lvl2pPr marL="742950" indent="-285750" eaLnBrk="0" hangingPunct="0">
              <a:defRPr sz="4000">
                <a:solidFill>
                  <a:schemeClr val="tx1"/>
                </a:solidFill>
                <a:latin typeface="Times New Roman" charset="0"/>
                <a:ea typeface="HGP創英角ｺﾞｼｯｸUB" charset="0"/>
                <a:cs typeface="HGP創英角ｺﾞｼｯｸUB" charset="0"/>
              </a:defRPr>
            </a:lvl2pPr>
            <a:lvl3pPr marL="1143000" indent="-228600" eaLnBrk="0" hangingPunct="0">
              <a:defRPr sz="4000">
                <a:solidFill>
                  <a:schemeClr val="tx1"/>
                </a:solidFill>
                <a:latin typeface="Times New Roman" charset="0"/>
                <a:ea typeface="HGP創英角ｺﾞｼｯｸUB" charset="0"/>
                <a:cs typeface="HGP創英角ｺﾞｼｯｸUB" charset="0"/>
              </a:defRPr>
            </a:lvl3pPr>
            <a:lvl4pPr marL="1600200" indent="-228600" eaLnBrk="0" hangingPunct="0">
              <a:defRPr sz="4000">
                <a:solidFill>
                  <a:schemeClr val="tx1"/>
                </a:solidFill>
                <a:latin typeface="Times New Roman" charset="0"/>
                <a:ea typeface="HGP創英角ｺﾞｼｯｸUB" charset="0"/>
                <a:cs typeface="HGP創英角ｺﾞｼｯｸUB" charset="0"/>
              </a:defRPr>
            </a:lvl4pPr>
            <a:lvl5pPr marL="2057400" indent="-228600" eaLnBrk="0" hangingPunct="0">
              <a:defRPr sz="40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9pPr>
          </a:lstStyle>
          <a:p>
            <a:pPr eaLnBrk="1" hangingPunct="1"/>
            <a:r>
              <a:rPr lang="en-US" altLang="ja-JP" sz="1200"/>
              <a:t>PEACE M6</a:t>
            </a:r>
            <a:r>
              <a:rPr lang="ja-JP" altLang="en-US" sz="1200"/>
              <a:t>：　消化器症状</a:t>
            </a:r>
            <a:endParaRPr lang="en-US" altLang="ja-JP" sz="1200"/>
          </a:p>
        </p:txBody>
      </p:sp>
      <p:sp>
        <p:nvSpPr>
          <p:cNvPr id="63493" name="Rectangle 7"/>
          <p:cNvSpPr txBox="1">
            <a:spLocks noGrp="1" noChangeArrowheads="1"/>
          </p:cNvSpPr>
          <p:nvPr/>
        </p:nvSpPr>
        <p:spPr bwMode="auto">
          <a:xfrm>
            <a:off x="3815227" y="10193681"/>
            <a:ext cx="2919031" cy="5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4000">
                <a:solidFill>
                  <a:schemeClr val="tx1"/>
                </a:solidFill>
                <a:latin typeface="Times New Roman" charset="0"/>
                <a:ea typeface="HGP創英角ｺﾞｼｯｸUB" charset="0"/>
                <a:cs typeface="HGP創英角ｺﾞｼｯｸUB" charset="0"/>
              </a:defRPr>
            </a:lvl1pPr>
            <a:lvl2pPr marL="742950" indent="-285750" eaLnBrk="0" hangingPunct="0">
              <a:defRPr sz="4000">
                <a:solidFill>
                  <a:schemeClr val="tx1"/>
                </a:solidFill>
                <a:latin typeface="Times New Roman" charset="0"/>
                <a:ea typeface="HGP創英角ｺﾞｼｯｸUB" charset="0"/>
                <a:cs typeface="HGP創英角ｺﾞｼｯｸUB" charset="0"/>
              </a:defRPr>
            </a:lvl2pPr>
            <a:lvl3pPr marL="1143000" indent="-228600" eaLnBrk="0" hangingPunct="0">
              <a:defRPr sz="4000">
                <a:solidFill>
                  <a:schemeClr val="tx1"/>
                </a:solidFill>
                <a:latin typeface="Times New Roman" charset="0"/>
                <a:ea typeface="HGP創英角ｺﾞｼｯｸUB" charset="0"/>
                <a:cs typeface="HGP創英角ｺﾞｼｯｸUB" charset="0"/>
              </a:defRPr>
            </a:lvl3pPr>
            <a:lvl4pPr marL="1600200" indent="-228600" eaLnBrk="0" hangingPunct="0">
              <a:defRPr sz="4000">
                <a:solidFill>
                  <a:schemeClr val="tx1"/>
                </a:solidFill>
                <a:latin typeface="Times New Roman" charset="0"/>
                <a:ea typeface="HGP創英角ｺﾞｼｯｸUB" charset="0"/>
                <a:cs typeface="HGP創英角ｺﾞｼｯｸUB" charset="0"/>
              </a:defRPr>
            </a:lvl4pPr>
            <a:lvl5pPr marL="2057400" indent="-228600" eaLnBrk="0" hangingPunct="0">
              <a:defRPr sz="40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9pPr>
          </a:lstStyle>
          <a:p>
            <a:pPr algn="r" eaLnBrk="1" hangingPunct="1"/>
            <a:fld id="{DA8F790B-2191-FA41-9238-CCACB5C0913A}" type="slidenum">
              <a:rPr lang="en-US" altLang="ja-JP" sz="1200"/>
              <a:pPr algn="r" eaLnBrk="1" hangingPunct="1"/>
              <a:t>86</a:t>
            </a:fld>
            <a:endParaRPr lang="en-US" altLang="ja-JP" sz="1200"/>
          </a:p>
        </p:txBody>
      </p:sp>
      <p:sp>
        <p:nvSpPr>
          <p:cNvPr id="63494" name="Rectangle 2"/>
          <p:cNvSpPr>
            <a:spLocks noGrp="1" noRot="1" noChangeAspect="1" noChangeArrowheads="1" noTextEdit="1"/>
          </p:cNvSpPr>
          <p:nvPr>
            <p:ph type="sldImg"/>
          </p:nvPr>
        </p:nvSpPr>
        <p:spPr>
          <a:ln/>
        </p:spPr>
      </p:sp>
      <p:sp>
        <p:nvSpPr>
          <p:cNvPr id="634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charset="0"/>
                <a:ea typeface="ＭＳ Ｐ明朝" charset="0"/>
              </a:rPr>
              <a:t>臨床症状から関与する病態を推定し、病態に対して最も有効と考えられる制吐薬を選択する。</a:t>
            </a:r>
            <a:endParaRPr lang="en-US" altLang="ja-JP" dirty="0">
              <a:latin typeface="Times New Roman" charset="0"/>
              <a:ea typeface="ＭＳ Ｐ明朝" charset="0"/>
            </a:endParaRPr>
          </a:p>
        </p:txBody>
      </p:sp>
    </p:spTree>
    <p:extLst>
      <p:ext uri="{BB962C8B-B14F-4D97-AF65-F5344CB8AC3E}">
        <p14:creationId xmlns:p14="http://schemas.microsoft.com/office/powerpoint/2010/main" val="34307895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latin typeface="Times New Roman" charset="0"/>
                <a:ea typeface="ＭＳ ゴシック" charset="0"/>
                <a:cs typeface="ＭＳ ゴシック" charset="0"/>
              </a:rPr>
              <a:t>悪心・嘔吐の治療ステップ</a:t>
            </a:r>
            <a:endParaRPr lang="en-US" altLang="ja-JP" dirty="0">
              <a:latin typeface="Times New Roman" charset="0"/>
              <a:ea typeface="ＭＳ ゴシック" charset="0"/>
              <a:cs typeface="ＭＳ ゴシック" charset="0"/>
            </a:endParaRPr>
          </a:p>
          <a:p>
            <a:pPr eaLnBrk="1" hangingPunct="1">
              <a:spcBef>
                <a:spcPct val="0"/>
              </a:spcBef>
            </a:pPr>
            <a:r>
              <a:rPr lang="en-US" altLang="ja-JP" dirty="0">
                <a:latin typeface="Times New Roman" charset="0"/>
                <a:ea typeface="ＭＳ ゴシック" charset="0"/>
                <a:cs typeface="ＭＳ ゴシック" charset="0"/>
              </a:rPr>
              <a:t>STEP1</a:t>
            </a:r>
            <a:r>
              <a:rPr lang="ja-JP" altLang="en-US" dirty="0">
                <a:latin typeface="Times New Roman" charset="0"/>
                <a:ea typeface="ＭＳ ゴシック" charset="0"/>
                <a:cs typeface="ＭＳ ゴシック" charset="0"/>
              </a:rPr>
              <a:t>　悪心・嘔吐の原因に対する可能な治療を行い、制吐薬を必要に応じて使用する。</a:t>
            </a:r>
            <a:endParaRPr lang="en-US" altLang="ja-JP" dirty="0">
              <a:latin typeface="Times New Roman" charset="0"/>
              <a:ea typeface="ＭＳ ゴシック" charset="0"/>
              <a:cs typeface="ＭＳ ゴシック" charset="0"/>
            </a:endParaRPr>
          </a:p>
          <a:p>
            <a:pPr eaLnBrk="1" hangingPunct="1">
              <a:spcBef>
                <a:spcPct val="0"/>
              </a:spcBef>
            </a:pPr>
            <a:r>
              <a:rPr lang="en-US" altLang="ja-JP" dirty="0">
                <a:latin typeface="Times New Roman" charset="0"/>
                <a:ea typeface="ＭＳ ゴシック" charset="0"/>
                <a:cs typeface="ＭＳ ゴシック" charset="0"/>
              </a:rPr>
              <a:t>STEP2</a:t>
            </a:r>
            <a:r>
              <a:rPr lang="ja-JP" altLang="en-US" dirty="0">
                <a:latin typeface="Times New Roman" charset="0"/>
                <a:ea typeface="ＭＳ ゴシック" charset="0"/>
                <a:cs typeface="ＭＳ ゴシック" charset="0"/>
              </a:rPr>
              <a:t>　病態に合わせた制吐薬の定期投与を行う。</a:t>
            </a:r>
            <a:endParaRPr lang="en-US" altLang="ja-JP" dirty="0">
              <a:latin typeface="Times New Roman" charset="0"/>
              <a:ea typeface="ＭＳ ゴシック" charset="0"/>
              <a:cs typeface="ＭＳ ゴシック" charset="0"/>
            </a:endParaRPr>
          </a:p>
          <a:p>
            <a:pPr eaLnBrk="1" hangingPunct="1">
              <a:spcBef>
                <a:spcPct val="0"/>
              </a:spcBef>
            </a:pPr>
            <a:r>
              <a:rPr lang="en-US" altLang="ja-JP" dirty="0">
                <a:latin typeface="Times New Roman" charset="0"/>
                <a:ea typeface="ＭＳ ゴシック" charset="0"/>
                <a:cs typeface="ＭＳ ゴシック" charset="0"/>
              </a:rPr>
              <a:t>STEP3</a:t>
            </a:r>
            <a:r>
              <a:rPr lang="ja-JP" altLang="en-US" dirty="0">
                <a:latin typeface="Times New Roman" charset="0"/>
                <a:ea typeface="ＭＳ ゴシック" charset="0"/>
                <a:cs typeface="ＭＳ ゴシック" charset="0"/>
              </a:rPr>
              <a:t>　複数の受容体拮抗薬へ変更するか、もしくは他の作用機序の制吐薬を追加併用する。</a:t>
            </a:r>
            <a:endParaRPr lang="en-US" altLang="ja-JP" dirty="0">
              <a:latin typeface="Times New Roman" charset="0"/>
              <a:ea typeface="ＭＳ ゴシック" charset="0"/>
              <a:cs typeface="ＭＳ ゴシック" charset="0"/>
            </a:endParaRPr>
          </a:p>
        </p:txBody>
      </p:sp>
      <p:sp>
        <p:nvSpPr>
          <p:cNvPr id="4" name="スライド番号プレースホルダー 3"/>
          <p:cNvSpPr>
            <a:spLocks noGrp="1"/>
          </p:cNvSpPr>
          <p:nvPr>
            <p:ph type="sldNum" sz="quarter" idx="10"/>
          </p:nvPr>
        </p:nvSpPr>
        <p:spPr/>
        <p:txBody>
          <a:bodyPr/>
          <a:lstStyle/>
          <a:p>
            <a:fld id="{0BB51D9E-DFDA-1F46-BA83-0515706A90A3}" type="slidenum">
              <a:rPr kumimoji="1" lang="ja-JP" altLang="en-US" smtClean="0"/>
              <a:pPr/>
              <a:t>87</a:t>
            </a:fld>
            <a:endParaRPr kumimoji="1" lang="ja-JP" altLang="en-US" dirty="0"/>
          </a:p>
        </p:txBody>
      </p:sp>
    </p:spTree>
    <p:extLst>
      <p:ext uri="{BB962C8B-B14F-4D97-AF65-F5344CB8AC3E}">
        <p14:creationId xmlns:p14="http://schemas.microsoft.com/office/powerpoint/2010/main" val="341994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bwMode="auto">
          <a:xfrm>
            <a:off x="0" y="10193681"/>
            <a:ext cx="6091106" cy="5359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700">
                <a:solidFill>
                  <a:schemeClr val="tx1"/>
                </a:solidFill>
                <a:latin typeface="Times New Roman" charset="0"/>
                <a:ea typeface="HGP創英角ｺﾞｼｯｸUB" charset="0"/>
                <a:cs typeface="HGP創英角ｺﾞｼｯｸUB" charset="0"/>
              </a:defRPr>
            </a:lvl1pPr>
            <a:lvl2pPr marL="685817" indent="-263776" eaLnBrk="0" hangingPunct="0">
              <a:defRPr sz="3700">
                <a:solidFill>
                  <a:schemeClr val="tx1"/>
                </a:solidFill>
                <a:latin typeface="Times New Roman" charset="0"/>
                <a:ea typeface="HGP創英角ｺﾞｼｯｸUB" charset="0"/>
                <a:cs typeface="HGP創英角ｺﾞｼｯｸUB" charset="0"/>
              </a:defRPr>
            </a:lvl2pPr>
            <a:lvl3pPr marL="1055103" indent="-211021" eaLnBrk="0" hangingPunct="0">
              <a:defRPr sz="3700">
                <a:solidFill>
                  <a:schemeClr val="tx1"/>
                </a:solidFill>
                <a:latin typeface="Times New Roman" charset="0"/>
                <a:ea typeface="HGP創英角ｺﾞｼｯｸUB" charset="0"/>
                <a:cs typeface="HGP創英角ｺﾞｼｯｸUB" charset="0"/>
              </a:defRPr>
            </a:lvl3pPr>
            <a:lvl4pPr marL="1477145" indent="-211021" eaLnBrk="0" hangingPunct="0">
              <a:defRPr sz="3700">
                <a:solidFill>
                  <a:schemeClr val="tx1"/>
                </a:solidFill>
                <a:latin typeface="Times New Roman" charset="0"/>
                <a:ea typeface="HGP創英角ｺﾞｼｯｸUB" charset="0"/>
                <a:cs typeface="HGP創英角ｺﾞｼｯｸUB" charset="0"/>
              </a:defRPr>
            </a:lvl4pPr>
            <a:lvl5pPr marL="1899186" indent="-211021" eaLnBrk="0" hangingPunct="0">
              <a:defRPr sz="37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9pPr>
          </a:lstStyle>
          <a:p>
            <a:pPr eaLnBrk="1" hangingPunct="1"/>
            <a:r>
              <a:rPr lang="en-US" altLang="ja-JP" sz="800"/>
              <a:t>PEACE Module6                             消化器症状PEACE M6</a:t>
            </a:r>
            <a:r>
              <a:rPr lang="ja-JP" altLang="en-US" sz="800"/>
              <a:t>：　消化器症状</a:t>
            </a:r>
            <a:endParaRPr lang="en-US" altLang="ja-JP" sz="800"/>
          </a:p>
        </p:txBody>
      </p:sp>
      <p:sp>
        <p:nvSpPr>
          <p:cNvPr id="757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Times New Roman" charset="0"/>
                <a:ea typeface="HGP創英角ｺﾞｼｯｸUB" charset="0"/>
                <a:cs typeface="HGP創英角ｺﾞｼｯｸUB" charset="0"/>
              </a:defRPr>
            </a:lvl1pPr>
            <a:lvl2pPr marL="685817" indent="-263776" eaLnBrk="0" hangingPunct="0">
              <a:defRPr sz="3700">
                <a:solidFill>
                  <a:schemeClr val="tx1"/>
                </a:solidFill>
                <a:latin typeface="Times New Roman" charset="0"/>
                <a:ea typeface="HGP創英角ｺﾞｼｯｸUB" charset="0"/>
                <a:cs typeface="HGP創英角ｺﾞｼｯｸUB" charset="0"/>
              </a:defRPr>
            </a:lvl2pPr>
            <a:lvl3pPr marL="1055103" indent="-211021" eaLnBrk="0" hangingPunct="0">
              <a:defRPr sz="3700">
                <a:solidFill>
                  <a:schemeClr val="tx1"/>
                </a:solidFill>
                <a:latin typeface="Times New Roman" charset="0"/>
                <a:ea typeface="HGP創英角ｺﾞｼｯｸUB" charset="0"/>
                <a:cs typeface="HGP創英角ｺﾞｼｯｸUB" charset="0"/>
              </a:defRPr>
            </a:lvl3pPr>
            <a:lvl4pPr marL="1477145" indent="-211021" eaLnBrk="0" hangingPunct="0">
              <a:defRPr sz="3700">
                <a:solidFill>
                  <a:schemeClr val="tx1"/>
                </a:solidFill>
                <a:latin typeface="Times New Roman" charset="0"/>
                <a:ea typeface="HGP創英角ｺﾞｼｯｸUB" charset="0"/>
                <a:cs typeface="HGP創英角ｺﾞｼｯｸUB" charset="0"/>
              </a:defRPr>
            </a:lvl4pPr>
            <a:lvl5pPr marL="1899186" indent="-211021" eaLnBrk="0" hangingPunct="0">
              <a:defRPr sz="37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9pPr>
          </a:lstStyle>
          <a:p>
            <a:pPr eaLnBrk="1" hangingPunct="1"/>
            <a:fld id="{C6E85A84-CB1C-0746-BC35-C7A092C363F4}" type="slidenum">
              <a:rPr lang="en-US" altLang="ja-JP" sz="1200"/>
              <a:pPr eaLnBrk="1" hangingPunct="1"/>
              <a:t>88</a:t>
            </a:fld>
            <a:endParaRPr lang="en-US" altLang="ja-JP" sz="1200"/>
          </a:p>
        </p:txBody>
      </p:sp>
      <p:sp>
        <p:nvSpPr>
          <p:cNvPr id="75780" name="Rectangle 6"/>
          <p:cNvSpPr txBox="1">
            <a:spLocks noGrp="1" noChangeArrowheads="1"/>
          </p:cNvSpPr>
          <p:nvPr/>
        </p:nvSpPr>
        <p:spPr bwMode="auto">
          <a:xfrm>
            <a:off x="2" y="10193681"/>
            <a:ext cx="2919031" cy="5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4000">
                <a:solidFill>
                  <a:schemeClr val="tx1"/>
                </a:solidFill>
                <a:latin typeface="Times New Roman" charset="0"/>
                <a:ea typeface="HGP創英角ｺﾞｼｯｸUB" charset="0"/>
                <a:cs typeface="HGP創英角ｺﾞｼｯｸUB" charset="0"/>
              </a:defRPr>
            </a:lvl1pPr>
            <a:lvl2pPr marL="742950" indent="-285750" eaLnBrk="0" hangingPunct="0">
              <a:defRPr sz="4000">
                <a:solidFill>
                  <a:schemeClr val="tx1"/>
                </a:solidFill>
                <a:latin typeface="Times New Roman" charset="0"/>
                <a:ea typeface="HGP創英角ｺﾞｼｯｸUB" charset="0"/>
                <a:cs typeface="HGP創英角ｺﾞｼｯｸUB" charset="0"/>
              </a:defRPr>
            </a:lvl2pPr>
            <a:lvl3pPr marL="1143000" indent="-228600" eaLnBrk="0" hangingPunct="0">
              <a:defRPr sz="4000">
                <a:solidFill>
                  <a:schemeClr val="tx1"/>
                </a:solidFill>
                <a:latin typeface="Times New Roman" charset="0"/>
                <a:ea typeface="HGP創英角ｺﾞｼｯｸUB" charset="0"/>
                <a:cs typeface="HGP創英角ｺﾞｼｯｸUB" charset="0"/>
              </a:defRPr>
            </a:lvl3pPr>
            <a:lvl4pPr marL="1600200" indent="-228600" eaLnBrk="0" hangingPunct="0">
              <a:defRPr sz="4000">
                <a:solidFill>
                  <a:schemeClr val="tx1"/>
                </a:solidFill>
                <a:latin typeface="Times New Roman" charset="0"/>
                <a:ea typeface="HGP創英角ｺﾞｼｯｸUB" charset="0"/>
                <a:cs typeface="HGP創英角ｺﾞｼｯｸUB" charset="0"/>
              </a:defRPr>
            </a:lvl4pPr>
            <a:lvl5pPr marL="2057400" indent="-228600" eaLnBrk="0" hangingPunct="0">
              <a:defRPr sz="40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9pPr>
          </a:lstStyle>
          <a:p>
            <a:pPr eaLnBrk="1" hangingPunct="1"/>
            <a:r>
              <a:rPr lang="en-US" altLang="ja-JP" sz="1200"/>
              <a:t>PEACE M6</a:t>
            </a:r>
            <a:r>
              <a:rPr lang="ja-JP" altLang="en-US" sz="1200"/>
              <a:t>：　消化器症状</a:t>
            </a:r>
            <a:endParaRPr lang="en-US" altLang="ja-JP" sz="1200"/>
          </a:p>
        </p:txBody>
      </p:sp>
      <p:sp>
        <p:nvSpPr>
          <p:cNvPr id="75781" name="Rectangle 7"/>
          <p:cNvSpPr txBox="1">
            <a:spLocks noGrp="1" noChangeArrowheads="1"/>
          </p:cNvSpPr>
          <p:nvPr/>
        </p:nvSpPr>
        <p:spPr bwMode="auto">
          <a:xfrm>
            <a:off x="3815227" y="10193681"/>
            <a:ext cx="2919031" cy="5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4000">
                <a:solidFill>
                  <a:schemeClr val="tx1"/>
                </a:solidFill>
                <a:latin typeface="Times New Roman" charset="0"/>
                <a:ea typeface="HGP創英角ｺﾞｼｯｸUB" charset="0"/>
                <a:cs typeface="HGP創英角ｺﾞｼｯｸUB" charset="0"/>
              </a:defRPr>
            </a:lvl1pPr>
            <a:lvl2pPr marL="742950" indent="-285750" eaLnBrk="0" hangingPunct="0">
              <a:defRPr sz="4000">
                <a:solidFill>
                  <a:schemeClr val="tx1"/>
                </a:solidFill>
                <a:latin typeface="Times New Roman" charset="0"/>
                <a:ea typeface="HGP創英角ｺﾞｼｯｸUB" charset="0"/>
                <a:cs typeface="HGP創英角ｺﾞｼｯｸUB" charset="0"/>
              </a:defRPr>
            </a:lvl2pPr>
            <a:lvl3pPr marL="1143000" indent="-228600" eaLnBrk="0" hangingPunct="0">
              <a:defRPr sz="4000">
                <a:solidFill>
                  <a:schemeClr val="tx1"/>
                </a:solidFill>
                <a:latin typeface="Times New Roman" charset="0"/>
                <a:ea typeface="HGP創英角ｺﾞｼｯｸUB" charset="0"/>
                <a:cs typeface="HGP創英角ｺﾞｼｯｸUB" charset="0"/>
              </a:defRPr>
            </a:lvl3pPr>
            <a:lvl4pPr marL="1600200" indent="-228600" eaLnBrk="0" hangingPunct="0">
              <a:defRPr sz="4000">
                <a:solidFill>
                  <a:schemeClr val="tx1"/>
                </a:solidFill>
                <a:latin typeface="Times New Roman" charset="0"/>
                <a:ea typeface="HGP創英角ｺﾞｼｯｸUB" charset="0"/>
                <a:cs typeface="HGP創英角ｺﾞｼｯｸUB" charset="0"/>
              </a:defRPr>
            </a:lvl4pPr>
            <a:lvl5pPr marL="2057400" indent="-228600" eaLnBrk="0" hangingPunct="0">
              <a:defRPr sz="40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9pPr>
          </a:lstStyle>
          <a:p>
            <a:pPr algn="r" eaLnBrk="1" hangingPunct="1"/>
            <a:fld id="{ABB15B46-8A44-4A44-A827-5FECC1026A71}" type="slidenum">
              <a:rPr lang="en-US" altLang="ja-JP" sz="1200"/>
              <a:pPr algn="r" eaLnBrk="1" hangingPunct="1"/>
              <a:t>88</a:t>
            </a:fld>
            <a:endParaRPr lang="en-US" altLang="ja-JP" sz="1200"/>
          </a:p>
        </p:txBody>
      </p:sp>
      <p:sp>
        <p:nvSpPr>
          <p:cNvPr id="75782" name="Rectangle 7"/>
          <p:cNvSpPr txBox="1">
            <a:spLocks noGrp="1" noChangeArrowheads="1"/>
          </p:cNvSpPr>
          <p:nvPr/>
        </p:nvSpPr>
        <p:spPr bwMode="auto">
          <a:xfrm>
            <a:off x="3815227" y="10193681"/>
            <a:ext cx="2919031" cy="5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4000">
                <a:solidFill>
                  <a:schemeClr val="tx1"/>
                </a:solidFill>
                <a:latin typeface="Times New Roman" charset="0"/>
                <a:ea typeface="HGP創英角ｺﾞｼｯｸUB" charset="0"/>
                <a:cs typeface="HGP創英角ｺﾞｼｯｸUB" charset="0"/>
              </a:defRPr>
            </a:lvl1pPr>
            <a:lvl2pPr marL="742950" indent="-285750" eaLnBrk="0" hangingPunct="0">
              <a:defRPr sz="4000">
                <a:solidFill>
                  <a:schemeClr val="tx1"/>
                </a:solidFill>
                <a:latin typeface="Times New Roman" charset="0"/>
                <a:ea typeface="HGP創英角ｺﾞｼｯｸUB" charset="0"/>
                <a:cs typeface="HGP創英角ｺﾞｼｯｸUB" charset="0"/>
              </a:defRPr>
            </a:lvl2pPr>
            <a:lvl3pPr marL="1143000" indent="-228600" eaLnBrk="0" hangingPunct="0">
              <a:defRPr sz="4000">
                <a:solidFill>
                  <a:schemeClr val="tx1"/>
                </a:solidFill>
                <a:latin typeface="Times New Roman" charset="0"/>
                <a:ea typeface="HGP創英角ｺﾞｼｯｸUB" charset="0"/>
                <a:cs typeface="HGP創英角ｺﾞｼｯｸUB" charset="0"/>
              </a:defRPr>
            </a:lvl3pPr>
            <a:lvl4pPr marL="1600200" indent="-228600" eaLnBrk="0" hangingPunct="0">
              <a:defRPr sz="4000">
                <a:solidFill>
                  <a:schemeClr val="tx1"/>
                </a:solidFill>
                <a:latin typeface="Times New Roman" charset="0"/>
                <a:ea typeface="HGP創英角ｺﾞｼｯｸUB" charset="0"/>
                <a:cs typeface="HGP創英角ｺﾞｼｯｸUB" charset="0"/>
              </a:defRPr>
            </a:lvl4pPr>
            <a:lvl5pPr marL="2057400" indent="-228600" eaLnBrk="0" hangingPunct="0">
              <a:defRPr sz="40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9pPr>
          </a:lstStyle>
          <a:p>
            <a:pPr algn="r" eaLnBrk="1" hangingPunct="1"/>
            <a:fld id="{57F0DEA6-49A8-A04A-8558-2DBBB97EE9AA}" type="slidenum">
              <a:rPr lang="en-US" altLang="ja-JP" sz="1200"/>
              <a:pPr algn="r" eaLnBrk="1" hangingPunct="1"/>
              <a:t>88</a:t>
            </a:fld>
            <a:endParaRPr lang="en-US" altLang="ja-JP" sz="1200"/>
          </a:p>
        </p:txBody>
      </p:sp>
      <p:sp>
        <p:nvSpPr>
          <p:cNvPr id="75783" name="Rectangle 7"/>
          <p:cNvSpPr txBox="1">
            <a:spLocks noGrp="1" noChangeArrowheads="1"/>
          </p:cNvSpPr>
          <p:nvPr/>
        </p:nvSpPr>
        <p:spPr bwMode="auto">
          <a:xfrm>
            <a:off x="3815227" y="10193681"/>
            <a:ext cx="2919031" cy="5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4000">
                <a:solidFill>
                  <a:schemeClr val="tx1"/>
                </a:solidFill>
                <a:latin typeface="Times New Roman" charset="0"/>
                <a:ea typeface="HGP創英角ｺﾞｼｯｸUB" charset="0"/>
                <a:cs typeface="HGP創英角ｺﾞｼｯｸUB" charset="0"/>
              </a:defRPr>
            </a:lvl1pPr>
            <a:lvl2pPr marL="742950" indent="-285750" eaLnBrk="0" hangingPunct="0">
              <a:defRPr sz="4000">
                <a:solidFill>
                  <a:schemeClr val="tx1"/>
                </a:solidFill>
                <a:latin typeface="Times New Roman" charset="0"/>
                <a:ea typeface="HGP創英角ｺﾞｼｯｸUB" charset="0"/>
                <a:cs typeface="HGP創英角ｺﾞｼｯｸUB" charset="0"/>
              </a:defRPr>
            </a:lvl2pPr>
            <a:lvl3pPr marL="1143000" indent="-228600" eaLnBrk="0" hangingPunct="0">
              <a:defRPr sz="4000">
                <a:solidFill>
                  <a:schemeClr val="tx1"/>
                </a:solidFill>
                <a:latin typeface="Times New Roman" charset="0"/>
                <a:ea typeface="HGP創英角ｺﾞｼｯｸUB" charset="0"/>
                <a:cs typeface="HGP創英角ｺﾞｼｯｸUB" charset="0"/>
              </a:defRPr>
            </a:lvl3pPr>
            <a:lvl4pPr marL="1600200" indent="-228600" eaLnBrk="0" hangingPunct="0">
              <a:defRPr sz="4000">
                <a:solidFill>
                  <a:schemeClr val="tx1"/>
                </a:solidFill>
                <a:latin typeface="Times New Roman" charset="0"/>
                <a:ea typeface="HGP創英角ｺﾞｼｯｸUB" charset="0"/>
                <a:cs typeface="HGP創英角ｺﾞｼｯｸUB" charset="0"/>
              </a:defRPr>
            </a:lvl4pPr>
            <a:lvl5pPr marL="2057400" indent="-228600" eaLnBrk="0" hangingPunct="0">
              <a:defRPr sz="40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9pPr>
          </a:lstStyle>
          <a:p>
            <a:pPr algn="r" eaLnBrk="1" hangingPunct="1"/>
            <a:fld id="{A70DC749-B34F-BC4C-AD10-512FC8714525}" type="slidenum">
              <a:rPr lang="en-US" altLang="ja-JP" sz="1200">
                <a:latin typeface="Arial" charset="0"/>
                <a:ea typeface="ＭＳ Ｐゴシック" charset="0"/>
                <a:cs typeface="ＭＳ Ｐゴシック" charset="0"/>
              </a:rPr>
              <a:pPr algn="r" eaLnBrk="1" hangingPunct="1"/>
              <a:t>88</a:t>
            </a:fld>
            <a:endParaRPr lang="en-US" altLang="ja-JP" sz="1200">
              <a:latin typeface="Arial" charset="0"/>
              <a:ea typeface="ＭＳ Ｐゴシック" charset="0"/>
              <a:cs typeface="ＭＳ Ｐゴシック" charset="0"/>
            </a:endParaRPr>
          </a:p>
        </p:txBody>
      </p:sp>
      <p:sp>
        <p:nvSpPr>
          <p:cNvPr id="75784" name="スライド イメージ プレースホルダ 1"/>
          <p:cNvSpPr>
            <a:spLocks noGrp="1" noRot="1" noChangeAspect="1" noTextEdit="1"/>
          </p:cNvSpPr>
          <p:nvPr>
            <p:ph type="sldImg"/>
          </p:nvPr>
        </p:nvSpPr>
        <p:spPr>
          <a:ln/>
        </p:spPr>
      </p:sp>
      <p:sp>
        <p:nvSpPr>
          <p:cNvPr id="7578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latin typeface="Times New Roman" charset="0"/>
                <a:ea typeface="ＭＳ ゴシック" charset="0"/>
                <a:cs typeface="ＭＳ ゴシック" charset="0"/>
              </a:rPr>
              <a:t>薬物治療と並行して可能なケアを行うことが重要である。</a:t>
            </a:r>
          </a:p>
          <a:p>
            <a:pPr eaLnBrk="1" hangingPunct="1">
              <a:spcBef>
                <a:spcPct val="0"/>
              </a:spcBef>
            </a:pPr>
            <a:r>
              <a:rPr lang="ja-JP" altLang="en-US" dirty="0">
                <a:latin typeface="Times New Roman" charset="0"/>
                <a:ea typeface="ＭＳ ゴシック" charset="0"/>
                <a:cs typeface="ＭＳ ゴシック" charset="0"/>
              </a:rPr>
              <a:t>・悪心・嘔吐の原因などについて説明し、気持ちや受け止め方を聞いて、治療や食事についての目標を話し合う。</a:t>
            </a:r>
            <a:endParaRPr lang="en-US" altLang="ja-JP" dirty="0">
              <a:latin typeface="Times New Roman" charset="0"/>
              <a:ea typeface="ＭＳ ゴシック" charset="0"/>
              <a:cs typeface="ＭＳ ゴシック" charset="0"/>
            </a:endParaRPr>
          </a:p>
          <a:p>
            <a:pPr eaLnBrk="1" hangingPunct="1">
              <a:spcBef>
                <a:spcPct val="0"/>
              </a:spcBef>
            </a:pPr>
            <a:r>
              <a:rPr lang="ja-JP" altLang="en-US" dirty="0">
                <a:latin typeface="Times New Roman" charset="0"/>
                <a:ea typeface="ＭＳ ゴシック" charset="0"/>
                <a:cs typeface="ＭＳ ゴシック" charset="0"/>
              </a:rPr>
              <a:t>・悪心・嘔吐のあるときには、吐物の臭気を部屋にとどめないこと、食事や香水などのにおいを避けること、特に温かい食物はにおいが強くなるので注意する。</a:t>
            </a:r>
            <a:endParaRPr lang="en-US" altLang="ja-JP" dirty="0">
              <a:latin typeface="Times New Roman" charset="0"/>
              <a:ea typeface="ＭＳ ゴシック" charset="0"/>
              <a:cs typeface="ＭＳ ゴシック" charset="0"/>
            </a:endParaRPr>
          </a:p>
          <a:p>
            <a:pPr eaLnBrk="1" hangingPunct="1">
              <a:spcBef>
                <a:spcPct val="0"/>
              </a:spcBef>
            </a:pPr>
            <a:r>
              <a:rPr lang="ja-JP" altLang="en-US" dirty="0">
                <a:latin typeface="Times New Roman" charset="0"/>
                <a:ea typeface="ＭＳ ゴシック" charset="0"/>
                <a:cs typeface="ＭＳ ゴシック" charset="0"/>
              </a:rPr>
              <a:t>・嘔吐するのではないかという不安を抱えている患者のために、常にガーグルベースンやティッシュペーパーを手元に置き、ナースコールを準備する。</a:t>
            </a:r>
            <a:endParaRPr lang="en-US" altLang="ja-JP" dirty="0">
              <a:latin typeface="Times New Roman" charset="0"/>
              <a:ea typeface="ＭＳ ゴシック" charset="0"/>
              <a:cs typeface="ＭＳ ゴシック" charset="0"/>
            </a:endParaRPr>
          </a:p>
          <a:p>
            <a:pPr marL="0" indent="0">
              <a:buNone/>
            </a:pPr>
            <a:r>
              <a:rPr lang="ja-JP" altLang="en-US" dirty="0"/>
              <a:t>・上半身を挙上するなど、無理のない楽な姿勢を工夫する。</a:t>
            </a:r>
            <a:endParaRPr lang="en-US" altLang="ja-JP" dirty="0"/>
          </a:p>
          <a:p>
            <a:pPr marL="0" indent="0">
              <a:buNone/>
            </a:pPr>
            <a:r>
              <a:rPr lang="ja-JP" altLang="en-US" dirty="0"/>
              <a:t>・背中をさする、マッサージするなどは、安心感を与える。</a:t>
            </a:r>
            <a:endParaRPr lang="en-US" altLang="ja-JP" dirty="0"/>
          </a:p>
          <a:p>
            <a:pPr marL="0" indent="0">
              <a:lnSpc>
                <a:spcPct val="100000"/>
              </a:lnSpc>
              <a:buNone/>
            </a:pPr>
            <a:r>
              <a:rPr lang="ja-JP" altLang="en-US" dirty="0"/>
              <a:t>・症状に意識が集中してしまうと、苦痛症状が増強してしまうため上手に気分転換し、他に集中できること、リラックスにつながることを話し合う。</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t>・栄養サポートチームや栄養士と協働して食事量や種類の工夫を行う。</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t>・毎日口腔内を観察して、口内炎、口腔内汚染の有無を確認し、水分や氷片を用意し口渇への対処するなど口腔ケアを行う。</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t>・便秘により悪心・嘔吐が悪化するため、積極的に排便管理を行う。</a:t>
            </a:r>
          </a:p>
          <a:p>
            <a:pPr marL="0" indent="0">
              <a:buNone/>
            </a:pPr>
            <a:endParaRPr lang="ja-JP" altLang="en-US" dirty="0"/>
          </a:p>
          <a:p>
            <a:pPr eaLnBrk="1" hangingPunct="1">
              <a:spcBef>
                <a:spcPct val="0"/>
              </a:spcBef>
            </a:pPr>
            <a:endParaRPr lang="en-US" altLang="ja-JP" dirty="0">
              <a:latin typeface="Times New Roman" charset="0"/>
              <a:ea typeface="ＭＳ ゴシック" charset="0"/>
              <a:cs typeface="ＭＳ ゴシック" charset="0"/>
            </a:endParaRPr>
          </a:p>
        </p:txBody>
      </p:sp>
      <p:sp>
        <p:nvSpPr>
          <p:cNvPr id="75786" name="スライド番号プレースホルダ 3"/>
          <p:cNvSpPr txBox="1">
            <a:spLocks noGrp="1"/>
          </p:cNvSpPr>
          <p:nvPr/>
        </p:nvSpPr>
        <p:spPr bwMode="auto">
          <a:xfrm>
            <a:off x="3815227" y="10193681"/>
            <a:ext cx="2919031" cy="5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4000">
                <a:solidFill>
                  <a:schemeClr val="tx1"/>
                </a:solidFill>
                <a:latin typeface="Times New Roman" charset="0"/>
                <a:ea typeface="HGP創英角ｺﾞｼｯｸUB" charset="0"/>
                <a:cs typeface="HGP創英角ｺﾞｼｯｸUB" charset="0"/>
              </a:defRPr>
            </a:lvl1pPr>
            <a:lvl2pPr marL="742950" indent="-285750" eaLnBrk="0" hangingPunct="0">
              <a:defRPr sz="4000">
                <a:solidFill>
                  <a:schemeClr val="tx1"/>
                </a:solidFill>
                <a:latin typeface="Times New Roman" charset="0"/>
                <a:ea typeface="HGP創英角ｺﾞｼｯｸUB" charset="0"/>
                <a:cs typeface="HGP創英角ｺﾞｼｯｸUB" charset="0"/>
              </a:defRPr>
            </a:lvl2pPr>
            <a:lvl3pPr marL="1143000" indent="-228600" eaLnBrk="0" hangingPunct="0">
              <a:defRPr sz="4000">
                <a:solidFill>
                  <a:schemeClr val="tx1"/>
                </a:solidFill>
                <a:latin typeface="Times New Roman" charset="0"/>
                <a:ea typeface="HGP創英角ｺﾞｼｯｸUB" charset="0"/>
                <a:cs typeface="HGP創英角ｺﾞｼｯｸUB" charset="0"/>
              </a:defRPr>
            </a:lvl3pPr>
            <a:lvl4pPr marL="1600200" indent="-228600" eaLnBrk="0" hangingPunct="0">
              <a:defRPr sz="4000">
                <a:solidFill>
                  <a:schemeClr val="tx1"/>
                </a:solidFill>
                <a:latin typeface="Times New Roman" charset="0"/>
                <a:ea typeface="HGP創英角ｺﾞｼｯｸUB" charset="0"/>
                <a:cs typeface="HGP創英角ｺﾞｼｯｸUB" charset="0"/>
              </a:defRPr>
            </a:lvl4pPr>
            <a:lvl5pPr marL="2057400" indent="-228600" eaLnBrk="0" hangingPunct="0">
              <a:defRPr sz="40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9pPr>
          </a:lstStyle>
          <a:p>
            <a:pPr algn="r" eaLnBrk="1" hangingPunct="1"/>
            <a:fld id="{A0745B19-439F-8E49-84C7-95C2F274CE05}" type="slidenum">
              <a:rPr lang="en-US" altLang="ja-JP" sz="1200">
                <a:latin typeface="Arial" charset="0"/>
                <a:ea typeface="ＭＳ Ｐゴシック" charset="0"/>
                <a:cs typeface="ＭＳ Ｐゴシック" charset="0"/>
              </a:rPr>
              <a:pPr algn="r" eaLnBrk="1" hangingPunct="1"/>
              <a:t>88</a:t>
            </a:fld>
            <a:endParaRPr lang="en-US" altLang="ja-JP" sz="1200">
              <a:latin typeface="Arial" charset="0"/>
              <a:ea typeface="ＭＳ Ｐゴシック" charset="0"/>
              <a:cs typeface="ＭＳ Ｐゴシック" charset="0"/>
            </a:endParaRPr>
          </a:p>
        </p:txBody>
      </p:sp>
    </p:spTree>
    <p:extLst>
      <p:ext uri="{BB962C8B-B14F-4D97-AF65-F5344CB8AC3E}">
        <p14:creationId xmlns:p14="http://schemas.microsoft.com/office/powerpoint/2010/main" val="9776896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89</a:t>
            </a:fld>
            <a:endParaRPr kumimoji="1" lang="ja-JP" altLang="en-US"/>
          </a:p>
        </p:txBody>
      </p:sp>
    </p:spTree>
    <p:extLst>
      <p:ext uri="{BB962C8B-B14F-4D97-AF65-F5344CB8AC3E}">
        <p14:creationId xmlns:p14="http://schemas.microsoft.com/office/powerpoint/2010/main" val="42364056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a:ln/>
        </p:spPr>
      </p:sp>
      <p:sp>
        <p:nvSpPr>
          <p:cNvPr id="839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charset="0"/>
                <a:ea typeface="ＭＳ Ｐ明朝" charset="0"/>
              </a:rPr>
              <a:t>消化管閉塞のマネジメントとしては、まず全身状態や予後を把握した上で、手術、ステント、内視鏡治療などにより閉塞の解除が可能かを判断する。</a:t>
            </a:r>
            <a:endParaRPr lang="en-US" altLang="ja-JP" dirty="0">
              <a:latin typeface="Times New Roman" charset="0"/>
              <a:ea typeface="ＭＳ Ｐ明朝" charset="0"/>
            </a:endParaRPr>
          </a:p>
          <a:p>
            <a:r>
              <a:rPr lang="ja-JP" altLang="en-US" dirty="0">
                <a:latin typeface="Times New Roman" charset="0"/>
                <a:ea typeface="ＭＳ Ｐ明朝" charset="0"/>
              </a:rPr>
              <a:t>経鼻胃管は効果と留置に伴う苦痛を考慮して使用する。</a:t>
            </a:r>
            <a:endParaRPr lang="en-US" altLang="ja-JP" dirty="0">
              <a:latin typeface="Times New Roman" charset="0"/>
              <a:ea typeface="ＭＳ Ｐ明朝" charset="0"/>
            </a:endParaRPr>
          </a:p>
          <a:p>
            <a:r>
              <a:rPr lang="ja-JP" altLang="en-US" dirty="0">
                <a:latin typeface="Times New Roman" charset="0"/>
                <a:ea typeface="ＭＳ Ｐ明朝" charset="0"/>
              </a:rPr>
              <a:t>薬物療法と輸液量を適切に調整することが症状緩和のために重要である。</a:t>
            </a:r>
            <a:endParaRPr lang="en-US" altLang="ja-JP" dirty="0">
              <a:latin typeface="Times New Roman" charset="0"/>
              <a:ea typeface="ＭＳ Ｐ明朝" charset="0"/>
            </a:endParaRPr>
          </a:p>
          <a:p>
            <a:endParaRPr lang="en-US" altLang="ja-JP" dirty="0">
              <a:latin typeface="Times New Roman" charset="0"/>
              <a:ea typeface="ＭＳ Ｐ明朝" charset="0"/>
            </a:endParaRPr>
          </a:p>
        </p:txBody>
      </p:sp>
      <p:sp>
        <p:nvSpPr>
          <p:cNvPr id="83972" name="フッター プレースホルダ 3"/>
          <p:cNvSpPr>
            <a:spLocks noGrp="1"/>
          </p:cNvSpPr>
          <p:nvPr>
            <p:ph type="ftr" sz="quarter" idx="4"/>
          </p:nvPr>
        </p:nvSpPr>
        <p:spPr bwMode="auto">
          <a:xfrm>
            <a:off x="0" y="10193681"/>
            <a:ext cx="6091106" cy="5359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700">
                <a:solidFill>
                  <a:schemeClr val="tx1"/>
                </a:solidFill>
                <a:latin typeface="Times New Roman" charset="0"/>
                <a:ea typeface="HGP創英角ｺﾞｼｯｸUB" charset="0"/>
                <a:cs typeface="HGP創英角ｺﾞｼｯｸUB" charset="0"/>
              </a:defRPr>
            </a:lvl1pPr>
            <a:lvl2pPr marL="685817" indent="-263776" eaLnBrk="0" hangingPunct="0">
              <a:defRPr sz="3700">
                <a:solidFill>
                  <a:schemeClr val="tx1"/>
                </a:solidFill>
                <a:latin typeface="Times New Roman" charset="0"/>
                <a:ea typeface="HGP創英角ｺﾞｼｯｸUB" charset="0"/>
                <a:cs typeface="HGP創英角ｺﾞｼｯｸUB" charset="0"/>
              </a:defRPr>
            </a:lvl2pPr>
            <a:lvl3pPr marL="1055103" indent="-211021" eaLnBrk="0" hangingPunct="0">
              <a:defRPr sz="3700">
                <a:solidFill>
                  <a:schemeClr val="tx1"/>
                </a:solidFill>
                <a:latin typeface="Times New Roman" charset="0"/>
                <a:ea typeface="HGP創英角ｺﾞｼｯｸUB" charset="0"/>
                <a:cs typeface="HGP創英角ｺﾞｼｯｸUB" charset="0"/>
              </a:defRPr>
            </a:lvl3pPr>
            <a:lvl4pPr marL="1477145" indent="-211021" eaLnBrk="0" hangingPunct="0">
              <a:defRPr sz="3700">
                <a:solidFill>
                  <a:schemeClr val="tx1"/>
                </a:solidFill>
                <a:latin typeface="Times New Roman" charset="0"/>
                <a:ea typeface="HGP創英角ｺﾞｼｯｸUB" charset="0"/>
                <a:cs typeface="HGP創英角ｺﾞｼｯｸUB" charset="0"/>
              </a:defRPr>
            </a:lvl4pPr>
            <a:lvl5pPr marL="1899186" indent="-211021" eaLnBrk="0" hangingPunct="0">
              <a:defRPr sz="37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9pPr>
          </a:lstStyle>
          <a:p>
            <a:pPr eaLnBrk="1" hangingPunct="1"/>
            <a:r>
              <a:rPr lang="en-US" altLang="ja-JP" sz="800"/>
              <a:t>PEACE Module6                             消化器症状PEACE M6</a:t>
            </a:r>
            <a:r>
              <a:rPr lang="ja-JP" altLang="en-US" sz="800"/>
              <a:t>：　消化器症状</a:t>
            </a:r>
            <a:endParaRPr lang="en-US" altLang="ja-JP" sz="800"/>
          </a:p>
        </p:txBody>
      </p:sp>
      <p:sp>
        <p:nvSpPr>
          <p:cNvPr id="83973" name="スライド番号プレースホルダ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Times New Roman" charset="0"/>
                <a:ea typeface="HGP創英角ｺﾞｼｯｸUB" charset="0"/>
                <a:cs typeface="HGP創英角ｺﾞｼｯｸUB" charset="0"/>
              </a:defRPr>
            </a:lvl1pPr>
            <a:lvl2pPr marL="685817" indent="-263776" eaLnBrk="0" hangingPunct="0">
              <a:defRPr sz="3700">
                <a:solidFill>
                  <a:schemeClr val="tx1"/>
                </a:solidFill>
                <a:latin typeface="Times New Roman" charset="0"/>
                <a:ea typeface="HGP創英角ｺﾞｼｯｸUB" charset="0"/>
                <a:cs typeface="HGP創英角ｺﾞｼｯｸUB" charset="0"/>
              </a:defRPr>
            </a:lvl2pPr>
            <a:lvl3pPr marL="1055103" indent="-211021" eaLnBrk="0" hangingPunct="0">
              <a:defRPr sz="3700">
                <a:solidFill>
                  <a:schemeClr val="tx1"/>
                </a:solidFill>
                <a:latin typeface="Times New Roman" charset="0"/>
                <a:ea typeface="HGP創英角ｺﾞｼｯｸUB" charset="0"/>
                <a:cs typeface="HGP創英角ｺﾞｼｯｸUB" charset="0"/>
              </a:defRPr>
            </a:lvl3pPr>
            <a:lvl4pPr marL="1477145" indent="-211021" eaLnBrk="0" hangingPunct="0">
              <a:defRPr sz="3700">
                <a:solidFill>
                  <a:schemeClr val="tx1"/>
                </a:solidFill>
                <a:latin typeface="Times New Roman" charset="0"/>
                <a:ea typeface="HGP創英角ｺﾞｼｯｸUB" charset="0"/>
                <a:cs typeface="HGP創英角ｺﾞｼｯｸUB" charset="0"/>
              </a:defRPr>
            </a:lvl4pPr>
            <a:lvl5pPr marL="1899186" indent="-211021" eaLnBrk="0" hangingPunct="0">
              <a:defRPr sz="3700">
                <a:solidFill>
                  <a:schemeClr val="tx1"/>
                </a:solidFill>
                <a:latin typeface="Times New Roman" charset="0"/>
                <a:ea typeface="HGP創英角ｺﾞｼｯｸUB" charset="0"/>
                <a:cs typeface="HGP創英角ｺﾞｼｯｸUB" charset="0"/>
              </a:defRPr>
            </a:lvl5pPr>
            <a:lvl6pPr marL="2321227"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6pPr>
            <a:lvl7pPr marL="2743269"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7pPr>
            <a:lvl8pPr marL="3165310"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8pPr>
            <a:lvl9pPr marL="3587351" indent="-211021" eaLnBrk="0" fontAlgn="base" hangingPunct="0">
              <a:spcBef>
                <a:spcPct val="0"/>
              </a:spcBef>
              <a:spcAft>
                <a:spcPct val="0"/>
              </a:spcAft>
              <a:defRPr sz="3700">
                <a:solidFill>
                  <a:schemeClr val="tx1"/>
                </a:solidFill>
                <a:latin typeface="Times New Roman" charset="0"/>
                <a:ea typeface="HGP創英角ｺﾞｼｯｸUB" charset="0"/>
                <a:cs typeface="HGP創英角ｺﾞｼｯｸUB" charset="0"/>
              </a:defRPr>
            </a:lvl9pPr>
          </a:lstStyle>
          <a:p>
            <a:pPr eaLnBrk="1" hangingPunct="1"/>
            <a:fld id="{A8E6A0FD-6D43-AB4E-BDA4-585E07C1C91D}" type="slidenum">
              <a:rPr lang="en-US" altLang="ja-JP" sz="1200"/>
              <a:pPr eaLnBrk="1" hangingPunct="1"/>
              <a:t>90</a:t>
            </a:fld>
            <a:endParaRPr lang="en-US" altLang="ja-JP" sz="1200"/>
          </a:p>
        </p:txBody>
      </p:sp>
    </p:spTree>
    <p:extLst>
      <p:ext uri="{BB962C8B-B14F-4D97-AF65-F5344CB8AC3E}">
        <p14:creationId xmlns:p14="http://schemas.microsoft.com/office/powerpoint/2010/main" val="17114794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原因を探索しないまま、安易に薬物療法を開始してはいけない旨を強調した上で、</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痛みや吐き気などの身体的苦痛が、気持ちのつらさの原因になっている場合、まずその苦痛に対応することを伝える。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r>
              <a:rPr kumimoji="1" lang="ja-JP" altLang="en-US" dirty="0"/>
              <a:t>身体的苦痛の緩和を目的として、鎮痛薬の増量したり、制吐薬を開始。</a:t>
            </a:r>
            <a:endParaRPr kumimoji="1" lang="en-US" altLang="ja-JP" dirty="0"/>
          </a:p>
          <a:p>
            <a:endParaRPr kumimoji="1" lang="en-US" altLang="ja-JP" dirty="0"/>
          </a:p>
          <a:p>
            <a:r>
              <a:rPr lang="ja-JP" altLang="en-US" sz="1200" dirty="0"/>
              <a:t>社会的支援が不十分で、それが気持ちのつらさに繋がっている場合、医療ソーシャルワーカーなどの専門職にも相談して、社会資源の活用などの支援拡充を進める。</a:t>
            </a:r>
            <a:endParaRPr lang="en-US" altLang="ja-JP" sz="1200" dirty="0"/>
          </a:p>
          <a:p>
            <a:r>
              <a:rPr lang="ja-JP" altLang="en-US" sz="1200" dirty="0"/>
              <a:t>具体的には、介護保険、生活保護など社会資源利用に関する援助や、訪問看護師・ヘルパーの依頼などが挙げられる。</a:t>
            </a:r>
            <a:endParaRPr kumimoji="1" lang="en-US" altLang="ja-JP" dirty="0"/>
          </a:p>
          <a:p>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93</a:t>
            </a:fld>
            <a:endParaRPr kumimoji="1" lang="ja-JP" altLang="en-US"/>
          </a:p>
        </p:txBody>
      </p:sp>
    </p:spTree>
    <p:extLst>
      <p:ext uri="{BB962C8B-B14F-4D97-AF65-F5344CB8AC3E}">
        <p14:creationId xmlns:p14="http://schemas.microsoft.com/office/powerpoint/2010/main" val="2549321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気持ちのつらさと鑑別が必要な代表的な疾患として、せん妄とアカシジアがある。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せん妄の意識障害が気持ちのつらさのように見えることがある。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客観的にもイライラして落ち着かない、じっとしていられない、足がむずむずする、といったアカシジアの症状が苦痛につながっている場合もある。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アカシジアの原因として抗精神病薬、抗ﾄﾞﾊﾟﾐﾝ作用をもつ制吐剤などの薬剤がある。</a:t>
            </a:r>
            <a:endParaRPr kumimoji="1" lang="ja-JP" altLang="en-US"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94</a:t>
            </a:fld>
            <a:endParaRPr kumimoji="1" lang="ja-JP" altLang="en-US"/>
          </a:p>
        </p:txBody>
      </p:sp>
    </p:spTree>
    <p:extLst>
      <p:ext uri="{BB962C8B-B14F-4D97-AF65-F5344CB8AC3E}">
        <p14:creationId xmlns:p14="http://schemas.microsoft.com/office/powerpoint/2010/main" val="33160065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気持ちのつらさがもたらす悪影響として、がん患者の場合、死にたいという思いが強まると、最悪の場合自殺につながる場合があり注意が必要であると強調した上で、</a:t>
            </a:r>
            <a:endParaRPr kumimoji="1" lang="en-US" altLang="ja-JP" dirty="0"/>
          </a:p>
          <a:p>
            <a:endParaRPr kumimoji="1" lang="en-US" altLang="ja-JP" dirty="0"/>
          </a:p>
          <a:p>
            <a:r>
              <a:rPr kumimoji="1" lang="ja-JP" altLang="en-US" dirty="0"/>
              <a:t>「自殺率」「好発時期」「危険因子」について説明する。</a:t>
            </a:r>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95</a:t>
            </a:fld>
            <a:endParaRPr kumimoji="1" lang="ja-JP" altLang="en-US"/>
          </a:p>
        </p:txBody>
      </p:sp>
    </p:spTree>
    <p:extLst>
      <p:ext uri="{BB962C8B-B14F-4D97-AF65-F5344CB8AC3E}">
        <p14:creationId xmlns:p14="http://schemas.microsoft.com/office/powerpoint/2010/main" val="35295594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まずは、患者さんのつらさを受け入れて、理解しようとする準備があること、そういった姿勢を伝えることが重要であると強調する。</a:t>
            </a:r>
            <a:endParaRPr kumimoji="1" lang="en-US" altLang="ja-JP" dirty="0"/>
          </a:p>
          <a:p>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例えば、</a:t>
            </a:r>
            <a:r>
              <a:rPr lang="ja-JP" altLang="en-US" sz="1200" dirty="0"/>
              <a:t>「死にたいと思うくらい、つらいことがおありなんでしょうね」という声かけ。</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次に、具体的にどういったことが苦痛に感じているのか聞いていく。</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r>
              <a:rPr lang="ja-JP" altLang="en-US" sz="1200" dirty="0"/>
              <a:t>例えば、「きっと何か気がかりなことや、心配なことがおありなんでしょうね。今一番心配なことをお話いただけますか？」</a:t>
            </a:r>
            <a:endParaRPr lang="en-US" altLang="ja-JP" sz="1200" dirty="0"/>
          </a:p>
          <a:p>
            <a:endParaRPr lang="en-US" altLang="ja-JP" sz="1200" dirty="0"/>
          </a:p>
          <a:p>
            <a:r>
              <a:rPr lang="ja-JP" altLang="en-US" sz="1200" dirty="0"/>
              <a:t>「つらく感じていらっしゃることについて、少し詳しくお聞きしてもよろしいですか？」</a:t>
            </a:r>
            <a:endParaRPr lang="en-US" altLang="ja-JP" sz="1200" dirty="0"/>
          </a:p>
          <a:p>
            <a:endParaRPr lang="en-US" altLang="ja-JP" sz="1200" dirty="0"/>
          </a:p>
          <a:p>
            <a:r>
              <a:rPr lang="ja-JP" altLang="en-US" sz="1200" dirty="0"/>
              <a:t>といった声かけを行って、患者さんに負担にならないように配慮しながら話を聞いていくことが大切である。</a:t>
            </a:r>
            <a:endParaRPr lang="en-US" altLang="ja-JP" sz="1200" dirty="0"/>
          </a:p>
          <a:p>
            <a:endParaRPr lang="en-US" altLang="ja-JP" sz="1200" dirty="0"/>
          </a:p>
          <a:p>
            <a:endParaRPr lang="en-US" altLang="ja-JP" sz="1200" dirty="0"/>
          </a:p>
          <a:p>
            <a:r>
              <a:rPr lang="ja-JP" altLang="en-US" sz="1200" dirty="0"/>
              <a:t>具体的な苦痛の内容を把握し、精神科や心療内科の医師に対するコンサルテーションを考慮する。</a:t>
            </a:r>
            <a:endParaRPr lang="en-US" altLang="ja-JP" sz="1200"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97</a:t>
            </a:fld>
            <a:endParaRPr kumimoji="1" lang="ja-JP" altLang="en-US"/>
          </a:p>
        </p:txBody>
      </p:sp>
    </p:spTree>
    <p:extLst>
      <p:ext uri="{BB962C8B-B14F-4D97-AF65-F5344CB8AC3E}">
        <p14:creationId xmlns:p14="http://schemas.microsoft.com/office/powerpoint/2010/main" val="107876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患者さんは</a:t>
            </a:r>
            <a:r>
              <a:rPr kumimoji="1" lang="ja-JP" altLang="en-US" b="0" u="none" dirty="0"/>
              <a:t>さまざまな身体症状を経験している</a:t>
            </a:r>
            <a:r>
              <a:rPr kumimoji="1" lang="ja-JP" altLang="en-US" dirty="0"/>
              <a:t>ことを共有する。</a:t>
            </a:r>
            <a:endParaRPr kumimoji="1" lang="en-US" altLang="ja-JP" dirty="0"/>
          </a:p>
          <a:p>
            <a:r>
              <a:rPr kumimoji="1" lang="ja-JP" altLang="en-US" dirty="0"/>
              <a:t>「がん患者の</a:t>
            </a:r>
            <a:r>
              <a:rPr kumimoji="1" lang="en-US" altLang="ja-JP" dirty="0"/>
              <a:t>70%</a:t>
            </a:r>
            <a:r>
              <a:rPr kumimoji="1" lang="ja-JP" altLang="en-US" dirty="0"/>
              <a:t>が痛みを経験しているといわれていますし、そのほかにもこのような苦痛症状を経験していると報告されています」</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FB55A20-DC82-4237-8A71-91EBBA3DF85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8878627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まずは、気持ちのつらさの原因を探索し、解決できる問題であればそこから対応を開始することが重要。</a:t>
            </a:r>
            <a:endParaRPr kumimoji="1" lang="en-US" altLang="ja-JP" dirty="0"/>
          </a:p>
          <a:p>
            <a:endParaRPr kumimoji="1" lang="en-US" altLang="ja-JP" dirty="0"/>
          </a:p>
          <a:p>
            <a:r>
              <a:rPr kumimoji="1" lang="ja-JP" altLang="en-US" dirty="0"/>
              <a:t>自殺のリスクも念頭に置いた上で、患者さんを理解しようという姿勢で、支持的・共感的な態度で関わることが大切。</a:t>
            </a:r>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98</a:t>
            </a:fld>
            <a:endParaRPr kumimoji="1" lang="ja-JP" altLang="en-US"/>
          </a:p>
        </p:txBody>
      </p:sp>
    </p:spTree>
    <p:extLst>
      <p:ext uri="{BB962C8B-B14F-4D97-AF65-F5344CB8AC3E}">
        <p14:creationId xmlns:p14="http://schemas.microsoft.com/office/powerpoint/2010/main" val="33872716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せん妄発症の経過と、下線のような各因子の関連に気づき、治療に結び付けることが重要です。</a:t>
            </a:r>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100</a:t>
            </a:fld>
            <a:endParaRPr kumimoji="1" lang="ja-JP" altLang="en-US"/>
          </a:p>
        </p:txBody>
      </p:sp>
    </p:spTree>
    <p:extLst>
      <p:ext uri="{BB962C8B-B14F-4D97-AF65-F5344CB8AC3E}">
        <p14:creationId xmlns:p14="http://schemas.microsoft.com/office/powerpoint/2010/main" val="37134186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1" dirty="0">
                <a:latin typeface="ＭＳ Ｐゴシック" pitchFamily="50" charset="-128"/>
                <a:ea typeface="ＭＳ Ｐ明朝" pitchFamily="18" charset="-128"/>
              </a:rPr>
              <a:t>せん妄の原因を</a:t>
            </a:r>
            <a:r>
              <a:rPr lang="en-US" altLang="ja-JP" b="1" dirty="0">
                <a:latin typeface="ＭＳ Ｐゴシック" pitchFamily="50" charset="-128"/>
                <a:ea typeface="ＭＳ Ｐ明朝" pitchFamily="18" charset="-128"/>
              </a:rPr>
              <a:t>3</a:t>
            </a:r>
            <a:r>
              <a:rPr lang="ja-JP" altLang="en-US" b="1" dirty="0" err="1">
                <a:latin typeface="ＭＳ Ｐゴシック" pitchFamily="50" charset="-128"/>
                <a:ea typeface="ＭＳ Ｐ明朝" pitchFamily="18" charset="-128"/>
              </a:rPr>
              <a:t>つの</a:t>
            </a:r>
            <a:r>
              <a:rPr lang="ja-JP" altLang="en-US" b="1" dirty="0">
                <a:latin typeface="ＭＳ Ｐゴシック" pitchFamily="50" charset="-128"/>
                <a:ea typeface="ＭＳ Ｐ明朝" pitchFamily="18" charset="-128"/>
              </a:rPr>
              <a:t>要因に分けて説明する。</a:t>
            </a:r>
            <a:endParaRPr lang="en-US" altLang="ja-JP" b="1" dirty="0">
              <a:latin typeface="ＭＳ Ｐゴシック" pitchFamily="50" charset="-128"/>
              <a:ea typeface="ＭＳ Ｐ明朝" pitchFamily="18" charset="-128"/>
            </a:endParaRPr>
          </a:p>
          <a:p>
            <a:endParaRPr lang="en-US" altLang="ja-JP" dirty="0">
              <a:latin typeface="ＭＳ Ｐゴシック" pitchFamily="50" charset="-128"/>
              <a:ea typeface="ＭＳ Ｐ明朝" pitchFamily="18" charset="-128"/>
            </a:endParaRPr>
          </a:p>
          <a:p>
            <a:r>
              <a:rPr lang="ja-JP" altLang="en-US" dirty="0">
                <a:latin typeface="ＭＳ Ｐゴシック" pitchFamily="50" charset="-128"/>
                <a:ea typeface="ＭＳ Ｐ明朝" pitchFamily="18" charset="-128"/>
              </a:rPr>
              <a:t>「せん妄を評価する上では３つの要因に分けて考えることが提唱されています。すなわち、準備因子と促進因子と直接因子すなわち原因です。</a:t>
            </a:r>
          </a:p>
          <a:p>
            <a:r>
              <a:rPr lang="ja-JP" altLang="en-US" dirty="0">
                <a:latin typeface="ＭＳ Ｐゴシック" pitchFamily="50" charset="-128"/>
                <a:ea typeface="ＭＳ Ｐ明朝" pitchFamily="18" charset="-128"/>
              </a:rPr>
              <a:t>準備因子は、そのひとの持つ背景で、せん妄になりやすい素地、脳機能の脆弱性があるという要因です。</a:t>
            </a:r>
            <a:endParaRPr lang="en-US" altLang="ja-JP" dirty="0">
              <a:latin typeface="ＭＳ Ｐゴシック" pitchFamily="50" charset="-128"/>
              <a:ea typeface="ＭＳ Ｐ明朝" pitchFamily="18" charset="-128"/>
            </a:endParaRPr>
          </a:p>
          <a:p>
            <a:r>
              <a:rPr lang="ja-JP" altLang="en-US" dirty="0">
                <a:latin typeface="ＭＳ Ｐゴシック" pitchFamily="50" charset="-128"/>
                <a:ea typeface="ＭＳ Ｐ明朝" pitchFamily="18" charset="-128"/>
              </a:rPr>
              <a:t>促進因子はせん妄自体を引き起こすわけではないのですが、せん妄を悪化させたり改善を遅延させうる要因とされています。</a:t>
            </a:r>
            <a:endParaRPr lang="en-US" altLang="ja-JP" dirty="0">
              <a:latin typeface="ＭＳ Ｐゴシック" pitchFamily="50" charset="-128"/>
              <a:ea typeface="ＭＳ Ｐ明朝" pitchFamily="18" charset="-128"/>
            </a:endParaRPr>
          </a:p>
          <a:p>
            <a:r>
              <a:rPr lang="ja-JP" altLang="en-US" dirty="0">
                <a:latin typeface="ＭＳ Ｐゴシック" pitchFamily="50" charset="-128"/>
                <a:ea typeface="ＭＳ Ｐ明朝" pitchFamily="18" charset="-128"/>
              </a:rPr>
              <a:t>直接因子は、せん妄の原因とされているものです。」</a:t>
            </a:r>
            <a:endParaRPr lang="en-US" altLang="ja-JP" dirty="0">
              <a:latin typeface="ＭＳ Ｐゴシック" pitchFamily="50" charset="-128"/>
              <a:ea typeface="ＭＳ Ｐ明朝" pitchFamily="18" charset="-128"/>
            </a:endParaRPr>
          </a:p>
        </p:txBody>
      </p:sp>
    </p:spTree>
    <p:extLst>
      <p:ext uri="{BB962C8B-B14F-4D97-AF65-F5344CB8AC3E}">
        <p14:creationId xmlns:p14="http://schemas.microsoft.com/office/powerpoint/2010/main" val="15820902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①入院時など</a:t>
            </a:r>
          </a:p>
          <a:p>
            <a:r>
              <a:rPr kumimoji="1" lang="ja-JP" altLang="en-US" dirty="0"/>
              <a:t>・入院した際に、準備因子として、①高齢　②認知症　③脳梗塞の既往　またせん妄の既往や睡眠剤・抗不安薬の使用についても確認します。これらが確認された場合は、せん妄のハイリスクとして、促進因子に対するケアや環境調整を開始します。また、定時・頓用の睡眠剤の指示についても妥当かを検討します。</a:t>
            </a:r>
            <a:endParaRPr kumimoji="1" lang="en-US" altLang="ja-JP" dirty="0"/>
          </a:p>
          <a:p>
            <a:endParaRPr kumimoji="1" lang="en-US" altLang="ja-JP" dirty="0"/>
          </a:p>
          <a:p>
            <a:r>
              <a:rPr kumimoji="1" lang="ja-JP" altLang="en-US" dirty="0"/>
              <a:t>　②（直接因子の発生</a:t>
            </a:r>
            <a:r>
              <a:rPr kumimoji="1" lang="en-US" altLang="ja-JP" dirty="0"/>
              <a:t>〜</a:t>
            </a:r>
            <a:r>
              <a:rPr kumimoji="1" lang="ja-JP" altLang="en-US" dirty="0"/>
              <a:t>）せん妄の発症</a:t>
            </a:r>
          </a:p>
          <a:p>
            <a:r>
              <a:rPr kumimoji="1" lang="ja-JP" altLang="en-US" dirty="0"/>
              <a:t>・準備因子を有する患者に直接因子が発生した時点でせん妄のハイリスクと考えられるため、せん妄予防のためにも速やかに直接因子の検索のうえ、その治療を開始します。①の時点で行った促進因子へのケアを見直し、（発熱など）不快な症状の緩和、環境調整を積極的に行います。</a:t>
            </a:r>
            <a:endParaRPr kumimoji="1" lang="en-US" altLang="ja-JP" dirty="0"/>
          </a:p>
          <a:p>
            <a:r>
              <a:rPr kumimoji="1" lang="ja-JP" altLang="en-US" dirty="0"/>
              <a:t>・さらに①の時点で開始された定時・頓用の睡眠剤（抗不安薬）についても、ベンゾジアゼピン・非ベンゾジアゼピン系の薬剤などせん妄を助長する薬剤の見直しを行います。可能であれば、他の睡眠剤、鎮静効果のある抗うつ薬、あるいは少量の抗精神病　薬への変更などを検討します。また、そのせん妄が可逆的か、非可逆的かの判断も行います。</a:t>
            </a:r>
          </a:p>
          <a:p>
            <a:endParaRPr kumimoji="1" lang="ja-JP" altLang="en-US" dirty="0"/>
          </a:p>
          <a:p>
            <a:r>
              <a:rPr kumimoji="1" lang="ja-JP" altLang="en-US" dirty="0"/>
              <a:t>　③せん妄の治療開始後～回復</a:t>
            </a:r>
            <a:endParaRPr kumimoji="1" lang="en-US" altLang="ja-JP" dirty="0"/>
          </a:p>
          <a:p>
            <a:r>
              <a:rPr kumimoji="1" lang="ja-JP" altLang="en-US" dirty="0"/>
              <a:t>・せん妄の診断が困難である、または向精神薬での薬物療法に反応しない場合は、精神科へのコンサルテーションを検討します。</a:t>
            </a:r>
            <a:endParaRPr kumimoji="1" lang="en-US" altLang="ja-JP" dirty="0"/>
          </a:p>
          <a:p>
            <a:r>
              <a:rPr kumimoji="1" lang="ja-JP" altLang="en-US" dirty="0"/>
              <a:t>・せん妄症状の改善に合わせて向精神薬は減量・中止します（適宜頓用で対応など）</a:t>
            </a:r>
          </a:p>
          <a:p>
            <a:r>
              <a:rPr kumimoji="1" lang="ja-JP" altLang="en-US" dirty="0"/>
              <a:t>・今後のせん妄予防のため、促進因子に対するケアは回復後も継続します。</a:t>
            </a:r>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103</a:t>
            </a:fld>
            <a:endParaRPr kumimoji="1" lang="ja-JP" altLang="en-US"/>
          </a:p>
        </p:txBody>
      </p:sp>
    </p:spTree>
    <p:extLst>
      <p:ext uri="{BB962C8B-B14F-4D97-AF65-F5344CB8AC3E}">
        <p14:creationId xmlns:p14="http://schemas.microsoft.com/office/powerpoint/2010/main" val="31981252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抗精神病薬を選択する際は、① 鎮静・催眠効果、② 半減期、③ 剤型、④ 糖尿病の有無</a:t>
            </a:r>
            <a:r>
              <a:rPr kumimoji="1" lang="ja-JP" altLang="en-US" dirty="0" err="1"/>
              <a:t>などを</a:t>
            </a:r>
            <a:r>
              <a:rPr kumimoji="1" lang="ja-JP" altLang="en-US" dirty="0"/>
              <a:t>考慮します。</a:t>
            </a:r>
          </a:p>
          <a:p>
            <a:r>
              <a:rPr kumimoji="1" lang="ja-JP" altLang="en-US" dirty="0"/>
              <a:t>高齢者・認知症患者</a:t>
            </a:r>
            <a:r>
              <a:rPr kumimoji="1" lang="ja-JP" altLang="en-US" dirty="0" err="1"/>
              <a:t>では</a:t>
            </a:r>
            <a:r>
              <a:rPr kumimoji="1" lang="ja-JP" altLang="en-US" dirty="0"/>
              <a:t>、嚥下障害・パーキンソン症状・アカシジアといった副作用に注意し、少量から投与を開始します。</a:t>
            </a:r>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104</a:t>
            </a:fld>
            <a:endParaRPr kumimoji="1" lang="ja-JP" altLang="en-US"/>
          </a:p>
        </p:txBody>
      </p:sp>
    </p:spTree>
    <p:extLst>
      <p:ext uri="{BB962C8B-B14F-4D97-AF65-F5344CB8AC3E}">
        <p14:creationId xmlns:p14="http://schemas.microsoft.com/office/powerpoint/2010/main" val="29073515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不安がある場合には</a:t>
            </a:r>
            <a:r>
              <a:rPr kumimoji="1" lang="en-US" altLang="ja-JP" dirty="0"/>
              <a:t>e-learning</a:t>
            </a:r>
            <a:r>
              <a:rPr kumimoji="1" lang="ja-JP" altLang="en-US" dirty="0"/>
              <a:t>のビデオを再閲覧できることを紹介</a:t>
            </a:r>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107</a:t>
            </a:fld>
            <a:endParaRPr kumimoji="1" lang="ja-JP" altLang="en-US"/>
          </a:p>
        </p:txBody>
      </p:sp>
    </p:spTree>
    <p:extLst>
      <p:ext uri="{BB962C8B-B14F-4D97-AF65-F5344CB8AC3E}">
        <p14:creationId xmlns:p14="http://schemas.microsoft.com/office/powerpoint/2010/main" val="18093726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108</a:t>
            </a:fld>
            <a:endParaRPr kumimoji="1" lang="ja-JP" altLang="en-US"/>
          </a:p>
        </p:txBody>
      </p:sp>
    </p:spTree>
    <p:extLst>
      <p:ext uri="{BB962C8B-B14F-4D97-AF65-F5344CB8AC3E}">
        <p14:creationId xmlns:p14="http://schemas.microsoft.com/office/powerpoint/2010/main" val="38490224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アドバンス・ケア・プランニングについて、プロセスであることを強調する。</a:t>
            </a:r>
          </a:p>
          <a:p>
            <a:endParaRPr kumimoji="1" lang="ja-JP" altLang="en-US" sz="1200" dirty="0"/>
          </a:p>
          <a:p>
            <a:r>
              <a:rPr kumimoji="1" lang="ja-JP" altLang="en-US" sz="1200" dirty="0"/>
              <a:t>「アドバンス・ケア・プランニングは、延命処置や胃瘻などの医療行為への意向について意思表示をしたり、結論を得るために話し合うことではなく、患者と家族が病状を共有した上で患者が生活や療養で何を大切にし、何を希望するのかを話し合い、それを医療者とも共有していくプロセスであることが重要です。価値観を理解することで患者の意思表示が難しい状態になっても、患者の意向を尊重し、複雑な状況にも対応可能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0580400C-829E-40D5-A77F-1372C1DFCA62}" type="slidenum">
              <a:rPr kumimoji="1" lang="ja-JP" altLang="en-US" smtClean="0"/>
              <a:t>109</a:t>
            </a:fld>
            <a:endParaRPr kumimoji="1" lang="ja-JP" altLang="en-US"/>
          </a:p>
        </p:txBody>
      </p:sp>
    </p:spTree>
    <p:extLst>
      <p:ext uri="{BB962C8B-B14F-4D97-AF65-F5344CB8AC3E}">
        <p14:creationId xmlns:p14="http://schemas.microsoft.com/office/powerpoint/2010/main" val="35579929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アドバンス・ケア・プランニングの効用としていくつかの報告があることを説明する。</a:t>
            </a:r>
            <a:endParaRPr kumimoji="1" lang="en-US" altLang="ja-JP"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110</a:t>
            </a:fld>
            <a:endParaRPr kumimoji="1" lang="ja-JP" altLang="en-US"/>
          </a:p>
        </p:txBody>
      </p:sp>
    </p:spTree>
    <p:extLst>
      <p:ext uri="{BB962C8B-B14F-4D97-AF65-F5344CB8AC3E}">
        <p14:creationId xmlns:p14="http://schemas.microsoft.com/office/powerpoint/2010/main" val="34469692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アドバンス・ケア・プランニングを行うにあたりいくつかの注意点があることを伝える。</a:t>
            </a:r>
            <a:endParaRPr kumimoji="1" lang="en-US" altLang="ja-JP" dirty="0"/>
          </a:p>
          <a:p>
            <a:r>
              <a:rPr kumimoji="1" lang="ja-JP" altLang="en-US" dirty="0"/>
              <a:t>特に、誰でもできるものではなく、</a:t>
            </a:r>
            <a:r>
              <a:rPr kumimoji="1" lang="en-US" altLang="ja-JP" dirty="0"/>
              <a:t>ACP</a:t>
            </a:r>
            <a:r>
              <a:rPr kumimoji="1" lang="ja-JP" altLang="en-US" dirty="0"/>
              <a:t>について理解し、患者との信頼関係が築かれた医療従事者が行うことを共有する。</a:t>
            </a:r>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111</a:t>
            </a:fld>
            <a:endParaRPr kumimoji="1" lang="ja-JP" altLang="en-US"/>
          </a:p>
        </p:txBody>
      </p:sp>
    </p:spTree>
    <p:extLst>
      <p:ext uri="{BB962C8B-B14F-4D97-AF65-F5344CB8AC3E}">
        <p14:creationId xmlns:p14="http://schemas.microsoft.com/office/powerpoint/2010/main" val="119308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患者さんは傷みなど身体的な苦痛のみでなく、精神心理的苦痛、社会的苦痛、スピリチュアルペインなど、様々な苦痛を抱えている。</a:t>
            </a:r>
            <a:endParaRPr kumimoji="1" lang="en-US" altLang="ja-JP" dirty="0"/>
          </a:p>
          <a:p>
            <a:r>
              <a:rPr kumimoji="1" lang="ja-JP" altLang="en-US" dirty="0"/>
              <a:t>それらを全人的苦痛として捉えることが重要</a:t>
            </a:r>
            <a:endParaRPr kumimoji="1" lang="en-US" altLang="ja-JP" dirty="0"/>
          </a:p>
          <a:p>
            <a:endParaRPr kumimoji="1" lang="en-US" altLang="ja-JP" dirty="0"/>
          </a:p>
          <a:p>
            <a:r>
              <a:rPr kumimoji="1" lang="ja-JP" altLang="en-US" dirty="0"/>
              <a:t>それぞれについて詳しく復習していきましょう</a:t>
            </a:r>
            <a:endParaRPr kumimoji="1" lang="en-US" altLang="ja-JP"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17</a:t>
            </a:fld>
            <a:endParaRPr kumimoji="1" lang="ja-JP" altLang="en-US"/>
          </a:p>
        </p:txBody>
      </p:sp>
    </p:spTree>
    <p:extLst>
      <p:ext uri="{BB962C8B-B14F-4D97-AF65-F5344CB8AC3E}">
        <p14:creationId xmlns:p14="http://schemas.microsoft.com/office/powerpoint/2010/main" val="19744485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死が近い時期の対応について説明する</a:t>
            </a:r>
            <a:endParaRPr kumimoji="1" lang="en-US" altLang="ja-JP" dirty="0"/>
          </a:p>
          <a:p>
            <a:r>
              <a:rPr kumimoji="1" lang="ja-JP" altLang="en-US" dirty="0"/>
              <a:t>「死が近づいたときには、多職種チームで総合的に評価して予後の予測を行い、患者・家族と今後のことについて話し合うこと、意識低下や死前喘鳴などの死の自然の過程として現れる徴候についてあらかじめ家族に説明すること、患者や家族の気がかりがないかを評価することが必要です。」</a:t>
            </a:r>
            <a:endParaRPr kumimoji="1" lang="en-US" altLang="ja-JP" dirty="0"/>
          </a:p>
          <a:p>
            <a:r>
              <a:rPr kumimoji="1" lang="ja-JP" altLang="en-US" dirty="0"/>
              <a:t>「医学的適応や家族の意向を踏まえて治療やケアについて方針を確認し、患者の苦痛が少なくなるような薬物療法やケアを提供します。疼痛、呼吸困難、悪心嘔吐、不穏、気道分泌などの今後予測される症状に対する対処方法についての臨時指示についても検討しましょう」。</a:t>
            </a:r>
            <a:endParaRPr kumimoji="1" lang="en-US" altLang="ja-JP" dirty="0"/>
          </a:p>
          <a:p>
            <a:r>
              <a:rPr kumimoji="1" lang="ja-JP" altLang="en-US" dirty="0"/>
              <a:t>「病状認識については患者本人に直接確認する必要は必ずしもありませんが、患者自身が病状説明を望んでいる場合には、知りたいと望むことについて説明しましょう。患者への接し方について家族に説明し、アドバイスすることも重要です」</a:t>
            </a:r>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112</a:t>
            </a:fld>
            <a:endParaRPr kumimoji="1" lang="ja-JP" altLang="en-US"/>
          </a:p>
        </p:txBody>
      </p:sp>
    </p:spTree>
    <p:extLst>
      <p:ext uri="{BB962C8B-B14F-4D97-AF65-F5344CB8AC3E}">
        <p14:creationId xmlns:p14="http://schemas.microsoft.com/office/powerpoint/2010/main" val="12446740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これらの臨終前後の望ましいケアについての項目は、緩和ケア病棟で死別を経験した遺族に対する調査によって明らかとなっていることを説明する</a:t>
            </a:r>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113</a:t>
            </a:fld>
            <a:endParaRPr kumimoji="1" lang="ja-JP" altLang="en-US"/>
          </a:p>
        </p:txBody>
      </p:sp>
    </p:spTree>
    <p:extLst>
      <p:ext uri="{BB962C8B-B14F-4D97-AF65-F5344CB8AC3E}">
        <p14:creationId xmlns:p14="http://schemas.microsoft.com/office/powerpoint/2010/main" val="33667010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死別は人生の最大のストレスであり、遺族に対するグリーフケアも重要であることを強調する</a:t>
            </a:r>
            <a:endParaRPr kumimoji="1" lang="en-US" altLang="ja-JP" dirty="0"/>
          </a:p>
          <a:p>
            <a:r>
              <a:rPr kumimoji="1" lang="ja-JP" altLang="en-US" dirty="0"/>
              <a:t>遺族ケアを直接提供できない場合には、地域の遺族ケアサポートの資源を知り、必要に応じて紹介できるようにすることも大切であることを伝える</a:t>
            </a:r>
          </a:p>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114</a:t>
            </a:fld>
            <a:endParaRPr kumimoji="1" lang="ja-JP" altLang="en-US"/>
          </a:p>
        </p:txBody>
      </p:sp>
    </p:spTree>
    <p:extLst>
      <p:ext uri="{BB962C8B-B14F-4D97-AF65-F5344CB8AC3E}">
        <p14:creationId xmlns:p14="http://schemas.microsoft.com/office/powerpoint/2010/main" val="412263903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通常の悲嘆反応は一過性の反応であるが、複雑性悲嘆は心理的苦痛が遷延し、心理・社会的機能の低下を招く。複雑性悲嘆を見分けることは困難だが、日常生活に影響を及ぼすと考えられる場合には専門家に意見を求めることを伝える。</a:t>
            </a:r>
          </a:p>
          <a:p>
            <a:pPr algn="ct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がん診療に携わる医師に対する緩和ケア研修</a:t>
            </a:r>
          </a:p>
        </p:txBody>
      </p:sp>
      <p:sp>
        <p:nvSpPr>
          <p:cNvPr id="5" name="フッター プレースホルダー 4"/>
          <p:cNvSpPr>
            <a:spLocks noGrp="1"/>
          </p:cNvSpPr>
          <p:nvPr>
            <p:ph type="ftr" sz="quarter" idx="11"/>
          </p:nvPr>
        </p:nvSpPr>
        <p:spPr/>
        <p:txBody>
          <a:bodyPr/>
          <a:lstStyle/>
          <a:p>
            <a:r>
              <a:rPr kumimoji="1" lang="en-US" altLang="ja-JP"/>
              <a:t>PEACE Project </a:t>
            </a:r>
            <a:r>
              <a:rPr kumimoji="1" lang="ja-JP" altLang="en-US"/>
              <a:t>日本緩和医療学会 </a:t>
            </a:r>
            <a:r>
              <a:rPr kumimoji="1" lang="en-US" altLang="ja-JP"/>
              <a:t>JSPM/</a:t>
            </a:r>
            <a:r>
              <a:rPr kumimoji="1" lang="ja-JP" altLang="en-US"/>
              <a:t>日本サイコオンコロジー学会 </a:t>
            </a:r>
            <a:r>
              <a:rPr kumimoji="1" lang="en-US" altLang="ja-JP"/>
              <a:t>JPOS</a:t>
            </a:r>
            <a:endParaRPr kumimoji="1" lang="ja-JP" altLang="en-US"/>
          </a:p>
        </p:txBody>
      </p:sp>
      <p:sp>
        <p:nvSpPr>
          <p:cNvPr id="6" name="スライド番号プレースホルダー 5"/>
          <p:cNvSpPr>
            <a:spLocks noGrp="1"/>
          </p:cNvSpPr>
          <p:nvPr>
            <p:ph type="sldNum" sz="quarter" idx="12"/>
          </p:nvPr>
        </p:nvSpPr>
        <p:spPr/>
        <p:txBody>
          <a:bodyPr/>
          <a:lstStyle/>
          <a:p>
            <a:fld id="{0BB51D9E-DFDA-1F46-BA83-0515706A90A3}" type="slidenum">
              <a:rPr kumimoji="1" lang="ja-JP" altLang="en-US" smtClean="0"/>
              <a:t>115</a:t>
            </a:fld>
            <a:endParaRPr kumimoji="1" lang="ja-JP" altLang="en-US"/>
          </a:p>
        </p:txBody>
      </p:sp>
    </p:spTree>
    <p:extLst>
      <p:ext uri="{BB962C8B-B14F-4D97-AF65-F5344CB8AC3E}">
        <p14:creationId xmlns:p14="http://schemas.microsoft.com/office/powerpoint/2010/main" val="2028638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バナー">
    <p:spTree>
      <p:nvGrpSpPr>
        <p:cNvPr id="1" name=""/>
        <p:cNvGrpSpPr/>
        <p:nvPr/>
      </p:nvGrpSpPr>
      <p:grpSpPr>
        <a:xfrm>
          <a:off x="0" y="0"/>
          <a:ext cx="0" cy="0"/>
          <a:chOff x="0" y="0"/>
          <a:chExt cx="0" cy="0"/>
        </a:xfrm>
      </p:grpSpPr>
      <p:pic>
        <p:nvPicPr>
          <p:cNvPr id="4" name="図 3" descr="PEACEバナー.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238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1739315"/>
            <a:ext cx="9144000" cy="2572002"/>
          </a:xfrm>
          <a:prstGeom prst="rect">
            <a:avLst/>
          </a:prstGeom>
          <a:solidFill>
            <a:srgbClr val="604A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p>
        </p:txBody>
      </p:sp>
      <p:sp>
        <p:nvSpPr>
          <p:cNvPr id="2" name="タイトル 1"/>
          <p:cNvSpPr>
            <a:spLocks noGrp="1"/>
          </p:cNvSpPr>
          <p:nvPr>
            <p:ph type="ctrTitle"/>
          </p:nvPr>
        </p:nvSpPr>
        <p:spPr>
          <a:xfrm>
            <a:off x="351693" y="2130424"/>
            <a:ext cx="8440614" cy="1952627"/>
          </a:xfrm>
        </p:spPr>
        <p:txBody>
          <a:bodyPr/>
          <a:lstStyle>
            <a:lvl1pPr>
              <a:defRPr sz="4800" b="1">
                <a:solidFill>
                  <a:schemeClr val="bg1"/>
                </a:solidFill>
              </a:defRPr>
            </a:lvl1pPr>
          </a:lstStyle>
          <a:p>
            <a:r>
              <a:rPr lang="ja-JP" altLang="en-US" dirty="0"/>
              <a:t>マスター タイトルの書式設定</a:t>
            </a:r>
          </a:p>
        </p:txBody>
      </p:sp>
      <p:cxnSp>
        <p:nvCxnSpPr>
          <p:cNvPr id="4" name="直線コネクタ 3"/>
          <p:cNvCxnSpPr/>
          <p:nvPr userDrawn="1"/>
        </p:nvCxnSpPr>
        <p:spPr>
          <a:xfrm>
            <a:off x="0" y="1868443"/>
            <a:ext cx="9144000"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 name="直線コネクタ 4"/>
          <p:cNvCxnSpPr/>
          <p:nvPr userDrawn="1"/>
        </p:nvCxnSpPr>
        <p:spPr>
          <a:xfrm>
            <a:off x="0" y="4182189"/>
            <a:ext cx="9144000"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274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accent4">
                  <a:lumMod val="75000"/>
                </a:schemeClr>
              </a:solidFill>
            </a:endParaRPr>
          </a:p>
        </p:txBody>
      </p:sp>
      <p:sp>
        <p:nvSpPr>
          <p:cNvPr id="2" name="タイトル 1"/>
          <p:cNvSpPr>
            <a:spLocks noGrp="1"/>
          </p:cNvSpPr>
          <p:nvPr>
            <p:ph type="title"/>
          </p:nvPr>
        </p:nvSpPr>
        <p:spPr>
          <a:xfrm>
            <a:off x="108000" y="146038"/>
            <a:ext cx="8928000" cy="868362"/>
          </a:xfrm>
        </p:spPr>
        <p:txBody>
          <a:bodyPr/>
          <a:lstStyle>
            <a:lvl1pPr>
              <a:defRPr b="1">
                <a:solidFill>
                  <a:srgbClr val="FFFFFF"/>
                </a:solidFill>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cxnSp>
        <p:nvCxnSpPr>
          <p:cNvPr id="5" name="直線コネクタ 4"/>
          <p:cNvCxnSpPr/>
          <p:nvPr userDrawn="1"/>
        </p:nvCxnSpPr>
        <p:spPr>
          <a:xfrm>
            <a:off x="0" y="1038095"/>
            <a:ext cx="9144000"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457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rgbClr val="604A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a:xfrm>
            <a:off x="108001" y="146038"/>
            <a:ext cx="8927999" cy="868362"/>
          </a:xfrm>
        </p:spPr>
        <p:txBody>
          <a:bodyPr/>
          <a:lstStyle>
            <a:lvl1pPr>
              <a:defRPr b="1">
                <a:solidFill>
                  <a:srgbClr val="FFFFFF"/>
                </a:solidFill>
              </a:defRPr>
            </a:lvl1pPr>
          </a:lstStyle>
          <a:p>
            <a:r>
              <a:rPr lang="ja-JP" altLang="en-US" dirty="0"/>
              <a:t>マスター タイトルの書式設定</a:t>
            </a:r>
          </a:p>
        </p:txBody>
      </p:sp>
      <p:cxnSp>
        <p:nvCxnSpPr>
          <p:cNvPr id="5" name="直線コネクタ 4"/>
          <p:cNvCxnSpPr/>
          <p:nvPr userDrawn="1"/>
        </p:nvCxnSpPr>
        <p:spPr>
          <a:xfrm>
            <a:off x="0" y="1038095"/>
            <a:ext cx="9144000"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0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二段組み">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rgbClr val="604A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a:xfrm>
            <a:off x="108001" y="146038"/>
            <a:ext cx="8927999" cy="868362"/>
          </a:xfrm>
        </p:spPr>
        <p:txBody>
          <a:bodyPr/>
          <a:lstStyle>
            <a:lvl1pPr>
              <a:defRPr b="1">
                <a:solidFill>
                  <a:srgbClr val="FFFFFF"/>
                </a:solidFill>
              </a:defRPr>
            </a:lvl1pPr>
          </a:lstStyle>
          <a:p>
            <a:r>
              <a:rPr lang="ja-JP" altLang="en-US" dirty="0"/>
              <a:t>マスター タイトルの書式設定</a:t>
            </a:r>
          </a:p>
        </p:txBody>
      </p:sp>
      <p:sp>
        <p:nvSpPr>
          <p:cNvPr id="4" name="コンテンツ プレースホルダー 3"/>
          <p:cNvSpPr>
            <a:spLocks noGrp="1"/>
          </p:cNvSpPr>
          <p:nvPr>
            <p:ph sz="quarter" idx="10"/>
          </p:nvPr>
        </p:nvSpPr>
        <p:spPr>
          <a:xfrm>
            <a:off x="158372"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コンテンツ プレースホルダー 5"/>
          <p:cNvSpPr>
            <a:spLocks noGrp="1"/>
          </p:cNvSpPr>
          <p:nvPr>
            <p:ph sz="quarter" idx="11"/>
          </p:nvPr>
        </p:nvSpPr>
        <p:spPr>
          <a:xfrm>
            <a:off x="4681254"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8" name="直線コネクタ 7"/>
          <p:cNvCxnSpPr/>
          <p:nvPr userDrawn="1"/>
        </p:nvCxnSpPr>
        <p:spPr>
          <a:xfrm>
            <a:off x="0" y="1038095"/>
            <a:ext cx="9144000"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5550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1736100"/>
            <a:ext cx="9144000" cy="2572002"/>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p>
        </p:txBody>
      </p:sp>
      <p:sp>
        <p:nvSpPr>
          <p:cNvPr id="2" name="タイトル 1"/>
          <p:cNvSpPr>
            <a:spLocks noGrp="1"/>
          </p:cNvSpPr>
          <p:nvPr>
            <p:ph type="ctrTitle"/>
          </p:nvPr>
        </p:nvSpPr>
        <p:spPr>
          <a:xfrm>
            <a:off x="450164" y="2130424"/>
            <a:ext cx="8440614" cy="1952627"/>
          </a:xfrm>
        </p:spPr>
        <p:txBody>
          <a:bodyPr/>
          <a:lstStyle>
            <a:lvl1pPr>
              <a:defRPr sz="4800" b="1">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1348464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rgbClr val="4F62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p:txBody>
          <a:bodyPr/>
          <a:lstStyle>
            <a:lvl1pPr>
              <a:defRPr b="1">
                <a:solidFill>
                  <a:srgbClr val="FFFFFF"/>
                </a:solidFill>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524440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p:txBody>
          <a:bodyPr/>
          <a:lstStyle>
            <a:lvl1pPr>
              <a:defRPr b="1">
                <a:solidFill>
                  <a:srgbClr val="FFFFFF"/>
                </a:solidFill>
              </a:defRPr>
            </a:lvl1pPr>
          </a:lstStyle>
          <a:p>
            <a:r>
              <a:rPr lang="ja-JP" altLang="en-US" dirty="0"/>
              <a:t>マスター タイトルの書式設定</a:t>
            </a:r>
          </a:p>
        </p:txBody>
      </p:sp>
    </p:spTree>
    <p:extLst>
      <p:ext uri="{BB962C8B-B14F-4D97-AF65-F5344CB8AC3E}">
        <p14:creationId xmlns:p14="http://schemas.microsoft.com/office/powerpoint/2010/main" val="1233512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二段組み">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rgbClr val="4F62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p:txBody>
          <a:bodyPr/>
          <a:lstStyle>
            <a:lvl1pPr>
              <a:defRPr b="1">
                <a:solidFill>
                  <a:srgbClr val="FFFFFF"/>
                </a:solidFill>
              </a:defRPr>
            </a:lvl1pPr>
          </a:lstStyle>
          <a:p>
            <a:r>
              <a:rPr lang="ja-JP" altLang="en-US" dirty="0"/>
              <a:t>マスター タイトルの書式設定</a:t>
            </a:r>
          </a:p>
        </p:txBody>
      </p:sp>
      <p:sp>
        <p:nvSpPr>
          <p:cNvPr id="4" name="コンテンツ プレースホルダー 3"/>
          <p:cNvSpPr>
            <a:spLocks noGrp="1"/>
          </p:cNvSpPr>
          <p:nvPr>
            <p:ph sz="quarter" idx="10"/>
          </p:nvPr>
        </p:nvSpPr>
        <p:spPr>
          <a:xfrm>
            <a:off x="158372"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コンテンツ プレースホルダー 5"/>
          <p:cNvSpPr>
            <a:spLocks noGrp="1"/>
          </p:cNvSpPr>
          <p:nvPr>
            <p:ph sz="quarter" idx="11"/>
          </p:nvPr>
        </p:nvSpPr>
        <p:spPr>
          <a:xfrm>
            <a:off x="4681254"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634416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891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JPOSアイキャッチ">
    <p:spTree>
      <p:nvGrpSpPr>
        <p:cNvPr id="1" name=""/>
        <p:cNvGrpSpPr/>
        <p:nvPr/>
      </p:nvGrpSpPr>
      <p:grpSpPr>
        <a:xfrm>
          <a:off x="0" y="0"/>
          <a:ext cx="0" cy="0"/>
          <a:chOff x="0" y="0"/>
          <a:chExt cx="0" cy="0"/>
        </a:xfrm>
      </p:grpSpPr>
      <p:sp>
        <p:nvSpPr>
          <p:cNvPr id="2" name="正方形/長方形 1"/>
          <p:cNvSpPr/>
          <p:nvPr userDrawn="1"/>
        </p:nvSpPr>
        <p:spPr>
          <a:xfrm>
            <a:off x="481947" y="4495869"/>
            <a:ext cx="8180105" cy="1200328"/>
          </a:xfrm>
          <a:prstGeom prst="rect">
            <a:avLst/>
          </a:prstGeom>
        </p:spPr>
        <p:txBody>
          <a:bodyPr wrap="square">
            <a:spAutoFit/>
          </a:bodyPr>
          <a:lstStyle/>
          <a:p>
            <a:pPr algn="ctr" fontAlgn="auto">
              <a:spcBef>
                <a:spcPts val="0"/>
              </a:spcBef>
              <a:spcAft>
                <a:spcPts val="0"/>
              </a:spcAft>
              <a:defRPr/>
            </a:pPr>
            <a:r>
              <a:rPr lang="en-US" altLang="ja-JP" sz="2400" b="1" i="0" dirty="0">
                <a:solidFill>
                  <a:schemeClr val="tx2"/>
                </a:solidFill>
                <a:latin typeface="Calibri"/>
                <a:ea typeface="HGP創英角ｺﾞｼｯｸUB" charset="0"/>
                <a:cs typeface="Calibri"/>
              </a:rPr>
              <a:t>P</a:t>
            </a:r>
            <a:r>
              <a:rPr lang="en-US" altLang="ja-JP" sz="2400" b="1" i="0" dirty="0">
                <a:solidFill>
                  <a:srgbClr val="000000"/>
                </a:solidFill>
                <a:latin typeface="Calibri"/>
                <a:ea typeface="HGP創英角ｺﾞｼｯｸUB" charset="0"/>
                <a:cs typeface="Calibri"/>
              </a:rPr>
              <a:t>alliative care </a:t>
            </a:r>
            <a:r>
              <a:rPr lang="en-US" altLang="ja-JP" sz="2400" b="1" i="0" dirty="0">
                <a:solidFill>
                  <a:srgbClr val="1F497D"/>
                </a:solidFill>
                <a:latin typeface="Calibri"/>
                <a:ea typeface="HGP創英角ｺﾞｼｯｸUB" charset="0"/>
                <a:cs typeface="Calibri"/>
              </a:rPr>
              <a:t>E</a:t>
            </a:r>
            <a:r>
              <a:rPr lang="en-US" altLang="ja-JP" sz="2400" b="1" i="0" dirty="0">
                <a:solidFill>
                  <a:srgbClr val="000000"/>
                </a:solidFill>
                <a:latin typeface="Calibri"/>
                <a:ea typeface="HGP創英角ｺﾞｼｯｸUB" charset="0"/>
                <a:cs typeface="Calibri"/>
              </a:rPr>
              <a:t>mphasis program on symptom  management and </a:t>
            </a:r>
            <a:r>
              <a:rPr lang="en-US" altLang="ja-JP" sz="2400" b="1" i="0" dirty="0">
                <a:solidFill>
                  <a:srgbClr val="1F497D"/>
                </a:solidFill>
                <a:latin typeface="Calibri"/>
                <a:ea typeface="HGP創英角ｺﾞｼｯｸUB" charset="0"/>
                <a:cs typeface="Calibri"/>
              </a:rPr>
              <a:t>A</a:t>
            </a:r>
            <a:r>
              <a:rPr lang="en-US" altLang="ja-JP" sz="2400" b="1" i="0" dirty="0">
                <a:solidFill>
                  <a:srgbClr val="000000"/>
                </a:solidFill>
                <a:latin typeface="Calibri"/>
                <a:ea typeface="HGP創英角ｺﾞｼｯｸUB" charset="0"/>
                <a:cs typeface="Calibri"/>
              </a:rPr>
              <a:t>ssessment for </a:t>
            </a:r>
            <a:r>
              <a:rPr lang="en-US" altLang="ja-JP" sz="2400" b="1" i="0" dirty="0">
                <a:solidFill>
                  <a:srgbClr val="1F497D"/>
                </a:solidFill>
                <a:latin typeface="Calibri"/>
                <a:ea typeface="HGP創英角ｺﾞｼｯｸUB" charset="0"/>
                <a:cs typeface="Calibri"/>
              </a:rPr>
              <a:t>C</a:t>
            </a:r>
            <a:r>
              <a:rPr lang="en-US" altLang="ja-JP" sz="2400" b="1" i="0" dirty="0">
                <a:solidFill>
                  <a:srgbClr val="000000"/>
                </a:solidFill>
                <a:latin typeface="Calibri"/>
                <a:ea typeface="HGP創英角ｺﾞｼｯｸUB" charset="0"/>
                <a:cs typeface="Calibri"/>
              </a:rPr>
              <a:t>ontinuous medical </a:t>
            </a:r>
            <a:r>
              <a:rPr lang="en-US" altLang="ja-JP" sz="2400" b="1" i="0" dirty="0">
                <a:solidFill>
                  <a:srgbClr val="1F497D"/>
                </a:solidFill>
                <a:latin typeface="Calibri"/>
                <a:ea typeface="HGP創英角ｺﾞｼｯｸUB" charset="0"/>
                <a:cs typeface="Calibri"/>
              </a:rPr>
              <a:t>E</a:t>
            </a:r>
            <a:r>
              <a:rPr lang="en-US" altLang="ja-JP" sz="2400" b="1" i="0" dirty="0">
                <a:solidFill>
                  <a:srgbClr val="000000"/>
                </a:solidFill>
                <a:latin typeface="Calibri"/>
                <a:ea typeface="HGP創英角ｺﾞｼｯｸUB" charset="0"/>
                <a:cs typeface="Calibri"/>
              </a:rPr>
              <a:t>ducation</a:t>
            </a:r>
            <a:endParaRPr lang="ja-JP" altLang="en-US" sz="2400" b="1" i="0" dirty="0">
              <a:solidFill>
                <a:srgbClr val="000000"/>
              </a:solidFill>
              <a:latin typeface="Calibri"/>
              <a:cs typeface="Calibri"/>
            </a:endParaRPr>
          </a:p>
          <a:p>
            <a:pPr algn="ctr" fontAlgn="auto">
              <a:spcBef>
                <a:spcPts val="0"/>
              </a:spcBef>
              <a:spcAft>
                <a:spcPts val="0"/>
              </a:spcAft>
              <a:buFont typeface="Wingdings" charset="0"/>
              <a:buNone/>
              <a:defRPr/>
            </a:pPr>
            <a:endParaRPr lang="en-US" altLang="ja-JP" sz="2400" b="1" i="0" dirty="0">
              <a:solidFill>
                <a:srgbClr val="000000"/>
              </a:solidFill>
              <a:latin typeface="Calibri"/>
              <a:ea typeface="HGP創英角ｺﾞｼｯｸUB" charset="0"/>
              <a:cs typeface="Calibri"/>
            </a:endParaRPr>
          </a:p>
        </p:txBody>
      </p:sp>
      <p:cxnSp>
        <p:nvCxnSpPr>
          <p:cNvPr id="3" name="直線コネクタ 2"/>
          <p:cNvCxnSpPr/>
          <p:nvPr userDrawn="1"/>
        </p:nvCxnSpPr>
        <p:spPr>
          <a:xfrm>
            <a:off x="0" y="4214626"/>
            <a:ext cx="9144000" cy="0"/>
          </a:xfrm>
          <a:prstGeom prst="line">
            <a:avLst/>
          </a:prstGeom>
          <a:ln w="57150" cmpd="sng">
            <a:solidFill>
              <a:schemeClr val="tx2"/>
            </a:solidFill>
            <a:headEnd type="none"/>
            <a:tailEnd type="none"/>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4" name="図 3" descr="PEACEロゴ.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399" y="2369924"/>
            <a:ext cx="5791200" cy="1562100"/>
          </a:xfrm>
          <a:prstGeom prst="rect">
            <a:avLst/>
          </a:prstGeom>
        </p:spPr>
      </p:pic>
    </p:spTree>
    <p:extLst>
      <p:ext uri="{BB962C8B-B14F-4D97-AF65-F5344CB8AC3E}">
        <p14:creationId xmlns:p14="http://schemas.microsoft.com/office/powerpoint/2010/main" val="51545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1736100"/>
            <a:ext cx="9144000" cy="2572002"/>
          </a:xfrm>
          <a:prstGeom prst="rect">
            <a:avLst/>
          </a:prstGeom>
          <a:solidFill>
            <a:srgbClr val="604A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p>
        </p:txBody>
      </p:sp>
      <p:sp>
        <p:nvSpPr>
          <p:cNvPr id="2" name="タイトル 1"/>
          <p:cNvSpPr>
            <a:spLocks noGrp="1"/>
          </p:cNvSpPr>
          <p:nvPr>
            <p:ph type="ctrTitle"/>
          </p:nvPr>
        </p:nvSpPr>
        <p:spPr>
          <a:xfrm>
            <a:off x="450164" y="2130424"/>
            <a:ext cx="8440614" cy="1952627"/>
          </a:xfrm>
        </p:spPr>
        <p:txBody>
          <a:bodyPr/>
          <a:lstStyle>
            <a:lvl1pPr>
              <a:defRPr sz="4800" b="1">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2231245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POSタイトル スライド">
    <p:spTree>
      <p:nvGrpSpPr>
        <p:cNvPr id="1" name=""/>
        <p:cNvGrpSpPr/>
        <p:nvPr/>
      </p:nvGrpSpPr>
      <p:grpSpPr>
        <a:xfrm>
          <a:off x="0" y="0"/>
          <a:ext cx="0" cy="0"/>
          <a:chOff x="0" y="0"/>
          <a:chExt cx="0" cy="0"/>
        </a:xfrm>
      </p:grpSpPr>
      <p:sp>
        <p:nvSpPr>
          <p:cNvPr id="7" name="正方形/長方形 6"/>
          <p:cNvSpPr/>
          <p:nvPr userDrawn="1"/>
        </p:nvSpPr>
        <p:spPr>
          <a:xfrm>
            <a:off x="0" y="1736100"/>
            <a:ext cx="9144000" cy="2572002"/>
          </a:xfrm>
          <a:prstGeom prst="rect">
            <a:avLst/>
          </a:prstGeom>
          <a:solidFill>
            <a:srgbClr val="604A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p>
        </p:txBody>
      </p:sp>
      <p:sp>
        <p:nvSpPr>
          <p:cNvPr id="2" name="タイトル 1"/>
          <p:cNvSpPr>
            <a:spLocks noGrp="1"/>
          </p:cNvSpPr>
          <p:nvPr>
            <p:ph type="ctrTitle"/>
          </p:nvPr>
        </p:nvSpPr>
        <p:spPr>
          <a:xfrm>
            <a:off x="450164" y="2130424"/>
            <a:ext cx="8440614" cy="1952627"/>
          </a:xfrm>
        </p:spPr>
        <p:txBody>
          <a:bodyPr/>
          <a:lstStyle>
            <a:lvl1pPr>
              <a:defRPr sz="4800" b="1">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2080988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POS小見出し">
    <p:spTree>
      <p:nvGrpSpPr>
        <p:cNvPr id="1" name=""/>
        <p:cNvGrpSpPr/>
        <p:nvPr/>
      </p:nvGrpSpPr>
      <p:grpSpPr>
        <a:xfrm>
          <a:off x="0" y="0"/>
          <a:ext cx="0" cy="0"/>
          <a:chOff x="0" y="0"/>
          <a:chExt cx="0" cy="0"/>
        </a:xfrm>
      </p:grpSpPr>
      <p:sp>
        <p:nvSpPr>
          <p:cNvPr id="4" name="正方形/長方形 3"/>
          <p:cNvSpPr/>
          <p:nvPr userDrawn="1"/>
        </p:nvSpPr>
        <p:spPr>
          <a:xfrm>
            <a:off x="0" y="4083050"/>
            <a:ext cx="9144000" cy="225051"/>
          </a:xfrm>
          <a:prstGeom prst="rect">
            <a:avLst/>
          </a:prstGeom>
          <a:solidFill>
            <a:srgbClr val="604A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5" name="タイトル 1"/>
          <p:cNvSpPr>
            <a:spLocks noGrp="1"/>
          </p:cNvSpPr>
          <p:nvPr>
            <p:ph type="ctrTitle"/>
          </p:nvPr>
        </p:nvSpPr>
        <p:spPr>
          <a:xfrm>
            <a:off x="450164" y="2340241"/>
            <a:ext cx="8440614" cy="1952627"/>
          </a:xfrm>
          <a:noFill/>
        </p:spPr>
        <p:txBody>
          <a:bodyPr/>
          <a:lstStyle>
            <a:lvl1pPr>
              <a:defRPr sz="4800" b="1">
                <a:solidFill>
                  <a:schemeClr val="accent4">
                    <a:lumMod val="50000"/>
                  </a:schemeClr>
                </a:solidFill>
              </a:defRPr>
            </a:lvl1pPr>
          </a:lstStyle>
          <a:p>
            <a:r>
              <a:rPr lang="ja-JP" altLang="en-US" dirty="0"/>
              <a:t>マスター タイトルの書式設定</a:t>
            </a:r>
          </a:p>
        </p:txBody>
      </p:sp>
    </p:spTree>
    <p:extLst>
      <p:ext uri="{BB962C8B-B14F-4D97-AF65-F5344CB8AC3E}">
        <p14:creationId xmlns:p14="http://schemas.microsoft.com/office/powerpoint/2010/main" val="2766299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JPOS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p:txBody>
          <a:bodyPr/>
          <a:lstStyle>
            <a:lvl1pPr>
              <a:defRPr b="1">
                <a:solidFill>
                  <a:srgbClr val="FFFFFF"/>
                </a:solidFill>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187562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POS二段組み">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p:txBody>
          <a:bodyPr/>
          <a:lstStyle>
            <a:lvl1pPr>
              <a:defRPr b="1">
                <a:solidFill>
                  <a:srgbClr val="FFFFFF"/>
                </a:solidFill>
              </a:defRPr>
            </a:lvl1pPr>
          </a:lstStyle>
          <a:p>
            <a:r>
              <a:rPr lang="ja-JP" altLang="en-US" dirty="0"/>
              <a:t>マスター タイトルの書式設定</a:t>
            </a:r>
          </a:p>
        </p:txBody>
      </p:sp>
      <p:sp>
        <p:nvSpPr>
          <p:cNvPr id="4" name="コンテンツ プレースホルダー 3"/>
          <p:cNvSpPr>
            <a:spLocks noGrp="1"/>
          </p:cNvSpPr>
          <p:nvPr>
            <p:ph sz="quarter" idx="10"/>
          </p:nvPr>
        </p:nvSpPr>
        <p:spPr>
          <a:xfrm>
            <a:off x="158372"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コンテンツ プレースホルダー 5"/>
          <p:cNvSpPr>
            <a:spLocks noGrp="1"/>
          </p:cNvSpPr>
          <p:nvPr>
            <p:ph sz="quarter" idx="11"/>
          </p:nvPr>
        </p:nvSpPr>
        <p:spPr>
          <a:xfrm>
            <a:off x="4681254"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122653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JPOSタイトルのみ">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p:txBody>
          <a:bodyPr/>
          <a:lstStyle>
            <a:lvl1pPr>
              <a:defRPr b="1">
                <a:solidFill>
                  <a:srgbClr val="FFFFFF"/>
                </a:solidFill>
              </a:defRPr>
            </a:lvl1pPr>
          </a:lstStyle>
          <a:p>
            <a:r>
              <a:rPr lang="ja-JP" altLang="en-US" dirty="0"/>
              <a:t>マスター タイトルの書式設定</a:t>
            </a:r>
          </a:p>
        </p:txBody>
      </p:sp>
    </p:spTree>
    <p:extLst>
      <p:ext uri="{BB962C8B-B14F-4D97-AF65-F5344CB8AC3E}">
        <p14:creationId xmlns:p14="http://schemas.microsoft.com/office/powerpoint/2010/main" val="3962563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JPOS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337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JPOSコンテンツ（ADVANCE）">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p:txBody>
          <a:bodyPr/>
          <a:lstStyle>
            <a:lvl1pPr>
              <a:defRPr b="1">
                <a:solidFill>
                  <a:srgbClr val="FFFFFF"/>
                </a:solidFill>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cxnSp>
        <p:nvCxnSpPr>
          <p:cNvPr id="5" name="直線コネクタ 4"/>
          <p:cNvCxnSpPr/>
          <p:nvPr userDrawn="1"/>
        </p:nvCxnSpPr>
        <p:spPr>
          <a:xfrm>
            <a:off x="0" y="1038095"/>
            <a:ext cx="9144000"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3791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JPOS二段組み（ADVANCE）">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p:txBody>
          <a:bodyPr/>
          <a:lstStyle>
            <a:lvl1pPr>
              <a:defRPr b="1">
                <a:solidFill>
                  <a:srgbClr val="FFFFFF"/>
                </a:solidFill>
              </a:defRPr>
            </a:lvl1pPr>
          </a:lstStyle>
          <a:p>
            <a:r>
              <a:rPr lang="ja-JP" altLang="en-US" dirty="0"/>
              <a:t>マスター タイトルの書式設定</a:t>
            </a:r>
          </a:p>
        </p:txBody>
      </p:sp>
      <p:sp>
        <p:nvSpPr>
          <p:cNvPr id="4" name="コンテンツ プレースホルダー 3"/>
          <p:cNvSpPr>
            <a:spLocks noGrp="1"/>
          </p:cNvSpPr>
          <p:nvPr>
            <p:ph sz="quarter" idx="10"/>
          </p:nvPr>
        </p:nvSpPr>
        <p:spPr>
          <a:xfrm>
            <a:off x="158372"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コンテンツ プレースホルダー 5"/>
          <p:cNvSpPr>
            <a:spLocks noGrp="1"/>
          </p:cNvSpPr>
          <p:nvPr>
            <p:ph sz="quarter" idx="11"/>
          </p:nvPr>
        </p:nvSpPr>
        <p:spPr>
          <a:xfrm>
            <a:off x="4681254"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8" name="直線コネクタ 7"/>
          <p:cNvCxnSpPr/>
          <p:nvPr userDrawn="1"/>
        </p:nvCxnSpPr>
        <p:spPr>
          <a:xfrm>
            <a:off x="0" y="1038095"/>
            <a:ext cx="9144000"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0347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JPOSタイトルのみ（ADVANCE）">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p:txBody>
          <a:bodyPr/>
          <a:lstStyle>
            <a:lvl1pPr>
              <a:defRPr b="1">
                <a:solidFill>
                  <a:srgbClr val="FFFFFF"/>
                </a:solidFill>
              </a:defRPr>
            </a:lvl1pPr>
          </a:lstStyle>
          <a:p>
            <a:r>
              <a:rPr lang="ja-JP" altLang="en-US" dirty="0"/>
              <a:t>マスター タイトルの書式設定</a:t>
            </a:r>
          </a:p>
        </p:txBody>
      </p:sp>
      <p:cxnSp>
        <p:nvCxnSpPr>
          <p:cNvPr id="4" name="直線コネクタ 3"/>
          <p:cNvCxnSpPr/>
          <p:nvPr userDrawn="1"/>
        </p:nvCxnSpPr>
        <p:spPr>
          <a:xfrm>
            <a:off x="0" y="1038095"/>
            <a:ext cx="9144000"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3852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縦書きタイトルと縦書きテキスト">
    <p:spTree>
      <p:nvGrpSpPr>
        <p:cNvPr id="1" name=""/>
        <p:cNvGrpSpPr/>
        <p:nvPr/>
      </p:nvGrpSpPr>
      <p:grpSpPr>
        <a:xfrm>
          <a:off x="0" y="0"/>
          <a:ext cx="0" cy="0"/>
          <a:chOff x="0" y="0"/>
          <a:chExt cx="0" cy="0"/>
        </a:xfrm>
      </p:grpSpPr>
      <p:sp>
        <p:nvSpPr>
          <p:cNvPr id="7" name="正方形/長方形 6"/>
          <p:cNvSpPr/>
          <p:nvPr userDrawn="1"/>
        </p:nvSpPr>
        <p:spPr>
          <a:xfrm>
            <a:off x="481947" y="4495869"/>
            <a:ext cx="8180105" cy="1200328"/>
          </a:xfrm>
          <a:prstGeom prst="rect">
            <a:avLst/>
          </a:prstGeom>
        </p:spPr>
        <p:txBody>
          <a:bodyPr wrap="square">
            <a:spAutoFit/>
          </a:bodyPr>
          <a:lstStyle/>
          <a:p>
            <a:pPr algn="ctr" fontAlgn="auto">
              <a:spcBef>
                <a:spcPts val="0"/>
              </a:spcBef>
              <a:spcAft>
                <a:spcPts val="0"/>
              </a:spcAft>
              <a:defRPr/>
            </a:pPr>
            <a:r>
              <a:rPr lang="en-US" altLang="ja-JP" sz="2400" b="1" i="0" dirty="0">
                <a:solidFill>
                  <a:schemeClr val="tx2"/>
                </a:solidFill>
                <a:latin typeface="Calibri"/>
                <a:ea typeface="HGP創英角ｺﾞｼｯｸUB" charset="0"/>
                <a:cs typeface="Calibri"/>
              </a:rPr>
              <a:t>P</a:t>
            </a:r>
            <a:r>
              <a:rPr lang="en-US" altLang="ja-JP" sz="2400" b="1" i="0" dirty="0">
                <a:solidFill>
                  <a:srgbClr val="000000"/>
                </a:solidFill>
                <a:latin typeface="Calibri"/>
                <a:ea typeface="HGP創英角ｺﾞｼｯｸUB" charset="0"/>
                <a:cs typeface="Calibri"/>
              </a:rPr>
              <a:t>alliative care </a:t>
            </a:r>
            <a:r>
              <a:rPr lang="en-US" altLang="ja-JP" sz="2400" b="1" i="0" dirty="0">
                <a:solidFill>
                  <a:srgbClr val="1F497D"/>
                </a:solidFill>
                <a:latin typeface="Calibri"/>
                <a:ea typeface="HGP創英角ｺﾞｼｯｸUB" charset="0"/>
                <a:cs typeface="Calibri"/>
              </a:rPr>
              <a:t>E</a:t>
            </a:r>
            <a:r>
              <a:rPr lang="en-US" altLang="ja-JP" sz="2400" b="1" i="0" dirty="0">
                <a:solidFill>
                  <a:srgbClr val="000000"/>
                </a:solidFill>
                <a:latin typeface="Calibri"/>
                <a:ea typeface="HGP創英角ｺﾞｼｯｸUB" charset="0"/>
                <a:cs typeface="Calibri"/>
              </a:rPr>
              <a:t>mphasis program on symptom  management and </a:t>
            </a:r>
            <a:r>
              <a:rPr lang="en-US" altLang="ja-JP" sz="2400" b="1" i="0" dirty="0">
                <a:solidFill>
                  <a:srgbClr val="1F497D"/>
                </a:solidFill>
                <a:latin typeface="Calibri"/>
                <a:ea typeface="HGP創英角ｺﾞｼｯｸUB" charset="0"/>
                <a:cs typeface="Calibri"/>
              </a:rPr>
              <a:t>A</a:t>
            </a:r>
            <a:r>
              <a:rPr lang="en-US" altLang="ja-JP" sz="2400" b="1" i="0" dirty="0">
                <a:solidFill>
                  <a:srgbClr val="000000"/>
                </a:solidFill>
                <a:latin typeface="Calibri"/>
                <a:ea typeface="HGP創英角ｺﾞｼｯｸUB" charset="0"/>
                <a:cs typeface="Calibri"/>
              </a:rPr>
              <a:t>ssessment for </a:t>
            </a:r>
            <a:r>
              <a:rPr lang="en-US" altLang="ja-JP" sz="2400" b="1" i="0" dirty="0">
                <a:solidFill>
                  <a:srgbClr val="1F497D"/>
                </a:solidFill>
                <a:latin typeface="Calibri"/>
                <a:ea typeface="HGP創英角ｺﾞｼｯｸUB" charset="0"/>
                <a:cs typeface="Calibri"/>
              </a:rPr>
              <a:t>C</a:t>
            </a:r>
            <a:r>
              <a:rPr lang="en-US" altLang="ja-JP" sz="2400" b="1" i="0" dirty="0">
                <a:solidFill>
                  <a:srgbClr val="000000"/>
                </a:solidFill>
                <a:latin typeface="Calibri"/>
                <a:ea typeface="HGP創英角ｺﾞｼｯｸUB" charset="0"/>
                <a:cs typeface="Calibri"/>
              </a:rPr>
              <a:t>ontinuous medical </a:t>
            </a:r>
            <a:r>
              <a:rPr lang="en-US" altLang="ja-JP" sz="2400" b="1" i="0" dirty="0">
                <a:solidFill>
                  <a:srgbClr val="1F497D"/>
                </a:solidFill>
                <a:latin typeface="Calibri"/>
                <a:ea typeface="HGP創英角ｺﾞｼｯｸUB" charset="0"/>
                <a:cs typeface="Calibri"/>
              </a:rPr>
              <a:t>E</a:t>
            </a:r>
            <a:r>
              <a:rPr lang="en-US" altLang="ja-JP" sz="2400" b="1" i="0" dirty="0">
                <a:solidFill>
                  <a:srgbClr val="000000"/>
                </a:solidFill>
                <a:latin typeface="Calibri"/>
                <a:ea typeface="HGP創英角ｺﾞｼｯｸUB" charset="0"/>
                <a:cs typeface="Calibri"/>
              </a:rPr>
              <a:t>ducation</a:t>
            </a:r>
            <a:endParaRPr lang="ja-JP" altLang="en-US" sz="2400" b="1" i="0" dirty="0">
              <a:solidFill>
                <a:srgbClr val="000000"/>
              </a:solidFill>
              <a:latin typeface="Calibri"/>
              <a:cs typeface="Calibri"/>
            </a:endParaRPr>
          </a:p>
          <a:p>
            <a:pPr algn="ctr" fontAlgn="auto">
              <a:spcBef>
                <a:spcPts val="0"/>
              </a:spcBef>
              <a:spcAft>
                <a:spcPts val="0"/>
              </a:spcAft>
              <a:buFont typeface="Wingdings" charset="0"/>
              <a:buNone/>
              <a:defRPr/>
            </a:pPr>
            <a:endParaRPr lang="en-US" altLang="ja-JP" sz="2400" b="1" i="0" dirty="0">
              <a:solidFill>
                <a:srgbClr val="000000"/>
              </a:solidFill>
              <a:latin typeface="Calibri"/>
              <a:ea typeface="HGP創英角ｺﾞｼｯｸUB" charset="0"/>
              <a:cs typeface="Calibri"/>
            </a:endParaRPr>
          </a:p>
        </p:txBody>
      </p:sp>
      <p:cxnSp>
        <p:nvCxnSpPr>
          <p:cNvPr id="8" name="直線コネクタ 7"/>
          <p:cNvCxnSpPr/>
          <p:nvPr userDrawn="1"/>
        </p:nvCxnSpPr>
        <p:spPr>
          <a:xfrm>
            <a:off x="0" y="4214626"/>
            <a:ext cx="9144000" cy="0"/>
          </a:xfrm>
          <a:prstGeom prst="line">
            <a:avLst/>
          </a:prstGeom>
          <a:ln w="57150" cmpd="sng">
            <a:solidFill>
              <a:schemeClr val="tx2"/>
            </a:solidFill>
            <a:headEnd type="none"/>
            <a:tailEnd type="none"/>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2" name="図 1" descr="PEACEロゴ.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399" y="2369924"/>
            <a:ext cx="5791200" cy="1562100"/>
          </a:xfrm>
          <a:prstGeom prst="rect">
            <a:avLst/>
          </a:prstGeom>
        </p:spPr>
      </p:pic>
    </p:spTree>
    <p:extLst>
      <p:ext uri="{BB962C8B-B14F-4D97-AF65-F5344CB8AC3E}">
        <p14:creationId xmlns:p14="http://schemas.microsoft.com/office/powerpoint/2010/main" val="22751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a:xfrm>
            <a:off x="109911" y="146038"/>
            <a:ext cx="8928000" cy="868362"/>
          </a:xfrm>
        </p:spPr>
        <p:txBody>
          <a:bodyPr/>
          <a:lstStyle>
            <a:lvl1pPr>
              <a:defRPr b="1">
                <a:solidFill>
                  <a:srgbClr val="FFFFFF"/>
                </a:solidFill>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022696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JSPMモジュールタイトル">
    <p:spTree>
      <p:nvGrpSpPr>
        <p:cNvPr id="1" name=""/>
        <p:cNvGrpSpPr/>
        <p:nvPr/>
      </p:nvGrpSpPr>
      <p:grpSpPr>
        <a:xfrm>
          <a:off x="0" y="0"/>
          <a:ext cx="0" cy="0"/>
          <a:chOff x="0" y="0"/>
          <a:chExt cx="0" cy="0"/>
        </a:xfrm>
      </p:grpSpPr>
      <p:sp>
        <p:nvSpPr>
          <p:cNvPr id="7" name="正方形/長方形 6"/>
          <p:cNvSpPr/>
          <p:nvPr userDrawn="1"/>
        </p:nvSpPr>
        <p:spPr>
          <a:xfrm>
            <a:off x="0" y="1736100"/>
            <a:ext cx="9144000" cy="2572002"/>
          </a:xfrm>
          <a:prstGeom prst="rect">
            <a:avLst/>
          </a:prstGeom>
          <a:solidFill>
            <a:srgbClr val="604A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ctrTitle"/>
          </p:nvPr>
        </p:nvSpPr>
        <p:spPr>
          <a:xfrm>
            <a:off x="450164" y="2130424"/>
            <a:ext cx="8440614" cy="1952627"/>
          </a:xfrm>
        </p:spPr>
        <p:txBody>
          <a:bodyPr/>
          <a:lstStyle>
            <a:lvl1pPr>
              <a:defRPr sz="4800" b="1">
                <a:solidFill>
                  <a:schemeClr val="bg1"/>
                </a:solidFill>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929225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JSPM小見出し">
    <p:spTree>
      <p:nvGrpSpPr>
        <p:cNvPr id="1" name=""/>
        <p:cNvGrpSpPr/>
        <p:nvPr/>
      </p:nvGrpSpPr>
      <p:grpSpPr>
        <a:xfrm>
          <a:off x="0" y="0"/>
          <a:ext cx="0" cy="0"/>
          <a:chOff x="0" y="0"/>
          <a:chExt cx="0" cy="0"/>
        </a:xfrm>
      </p:grpSpPr>
      <p:sp>
        <p:nvSpPr>
          <p:cNvPr id="7" name="正方形/長方形 6"/>
          <p:cNvSpPr/>
          <p:nvPr userDrawn="1"/>
        </p:nvSpPr>
        <p:spPr>
          <a:xfrm>
            <a:off x="0" y="4083050"/>
            <a:ext cx="9144000" cy="225051"/>
          </a:xfrm>
          <a:prstGeom prst="rect">
            <a:avLst/>
          </a:prstGeom>
          <a:solidFill>
            <a:srgbClr val="604A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ctrTitle"/>
          </p:nvPr>
        </p:nvSpPr>
        <p:spPr>
          <a:xfrm>
            <a:off x="450164" y="2340241"/>
            <a:ext cx="8440614" cy="1952627"/>
          </a:xfrm>
          <a:noFill/>
        </p:spPr>
        <p:txBody>
          <a:bodyPr/>
          <a:lstStyle>
            <a:lvl1pPr>
              <a:defRPr sz="4800" b="1">
                <a:solidFill>
                  <a:schemeClr val="accent4">
                    <a:lumMod val="50000"/>
                  </a:schemeClr>
                </a:solidFill>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2247621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JSPM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2863458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JSPM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3104643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JSPMタイトルのみ">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249094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JSPM二段組み">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a:t>マスター タイトルの書式設定</a:t>
            </a:r>
            <a:endParaRPr lang="ja-JP" altLang="en-US" dirty="0"/>
          </a:p>
        </p:txBody>
      </p:sp>
      <p:sp>
        <p:nvSpPr>
          <p:cNvPr id="4" name="コンテンツ プレースホルダー 3"/>
          <p:cNvSpPr>
            <a:spLocks noGrp="1"/>
          </p:cNvSpPr>
          <p:nvPr>
            <p:ph sz="quarter" idx="10"/>
          </p:nvPr>
        </p:nvSpPr>
        <p:spPr>
          <a:xfrm>
            <a:off x="158372"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4681254"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78249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JSPM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619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JSPMコンテンツ(ADVANCE)">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cxnSp>
        <p:nvCxnSpPr>
          <p:cNvPr id="5" name="直線コネクタ 4"/>
          <p:cNvCxnSpPr/>
          <p:nvPr userDrawn="1"/>
        </p:nvCxnSpPr>
        <p:spPr>
          <a:xfrm>
            <a:off x="0" y="1014400"/>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377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SPM二段組み(ADVANCE)">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a:t>マスター タイトルの書式設定</a:t>
            </a:r>
            <a:endParaRPr lang="ja-JP" altLang="en-US" dirty="0"/>
          </a:p>
        </p:txBody>
      </p:sp>
      <p:sp>
        <p:nvSpPr>
          <p:cNvPr id="4" name="コンテンツ プレースホルダー 3"/>
          <p:cNvSpPr>
            <a:spLocks noGrp="1"/>
          </p:cNvSpPr>
          <p:nvPr>
            <p:ph sz="quarter" idx="10"/>
          </p:nvPr>
        </p:nvSpPr>
        <p:spPr>
          <a:xfrm>
            <a:off x="158372"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4681254"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8" name="直線コネクタ 7"/>
          <p:cNvCxnSpPr/>
          <p:nvPr userDrawn="1"/>
        </p:nvCxnSpPr>
        <p:spPr>
          <a:xfrm>
            <a:off x="0" y="1014400"/>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47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JSPMタイトルのみ(ADVANCE)">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a:t>マスター タイトルの書式設定</a:t>
            </a:r>
            <a:endParaRPr lang="ja-JP" altLang="en-US" dirty="0"/>
          </a:p>
        </p:txBody>
      </p:sp>
      <p:cxnSp>
        <p:nvCxnSpPr>
          <p:cNvPr id="4" name="直線コネクタ 3"/>
          <p:cNvCxnSpPr/>
          <p:nvPr userDrawn="1"/>
        </p:nvCxnSpPr>
        <p:spPr>
          <a:xfrm>
            <a:off x="0" y="1014400"/>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06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a:xfrm>
            <a:off x="109911" y="146038"/>
            <a:ext cx="8928000" cy="868362"/>
          </a:xfrm>
        </p:spPr>
        <p:txBody>
          <a:bodyPr/>
          <a:lstStyle>
            <a:lvl1pPr>
              <a:defRPr b="1">
                <a:solidFill>
                  <a:srgbClr val="FFFFFF"/>
                </a:solidFill>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57200" y="2244436"/>
            <a:ext cx="8229600" cy="28346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962381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JSPMアイキャッチ">
    <p:spTree>
      <p:nvGrpSpPr>
        <p:cNvPr id="1" name=""/>
        <p:cNvGrpSpPr/>
        <p:nvPr/>
      </p:nvGrpSpPr>
      <p:grpSpPr>
        <a:xfrm>
          <a:off x="0" y="0"/>
          <a:ext cx="0" cy="0"/>
          <a:chOff x="0" y="0"/>
          <a:chExt cx="0" cy="0"/>
        </a:xfrm>
      </p:grpSpPr>
      <p:sp>
        <p:nvSpPr>
          <p:cNvPr id="7" name="正方形/長方形 6"/>
          <p:cNvSpPr/>
          <p:nvPr userDrawn="1"/>
        </p:nvSpPr>
        <p:spPr>
          <a:xfrm>
            <a:off x="481947" y="4495869"/>
            <a:ext cx="8180105" cy="1200328"/>
          </a:xfrm>
          <a:prstGeom prst="rect">
            <a:avLst/>
          </a:prstGeom>
        </p:spPr>
        <p:txBody>
          <a:bodyPr wrap="square">
            <a:spAutoFit/>
          </a:bodyPr>
          <a:lstStyle/>
          <a:p>
            <a:pPr algn="ctr" fontAlgn="auto">
              <a:spcBef>
                <a:spcPts val="0"/>
              </a:spcBef>
              <a:spcAft>
                <a:spcPts val="0"/>
              </a:spcAft>
              <a:defRPr/>
            </a:pPr>
            <a:r>
              <a:rPr lang="en-US" altLang="ja-JP" sz="2400" b="1" i="0" dirty="0">
                <a:solidFill>
                  <a:schemeClr val="tx2"/>
                </a:solidFill>
                <a:latin typeface="Calibri"/>
                <a:ea typeface="HGP創英角ｺﾞｼｯｸUB" charset="0"/>
                <a:cs typeface="Calibri"/>
              </a:rPr>
              <a:t>P</a:t>
            </a:r>
            <a:r>
              <a:rPr lang="en-US" altLang="ja-JP" sz="2400" b="1" i="0" dirty="0">
                <a:solidFill>
                  <a:srgbClr val="000000"/>
                </a:solidFill>
                <a:latin typeface="Calibri"/>
                <a:ea typeface="HGP創英角ｺﾞｼｯｸUB" charset="0"/>
                <a:cs typeface="Calibri"/>
              </a:rPr>
              <a:t>alliative care </a:t>
            </a:r>
            <a:r>
              <a:rPr lang="en-US" altLang="ja-JP" sz="2400" b="1" i="0" dirty="0">
                <a:solidFill>
                  <a:srgbClr val="1F497D"/>
                </a:solidFill>
                <a:latin typeface="Calibri"/>
                <a:ea typeface="HGP創英角ｺﾞｼｯｸUB" charset="0"/>
                <a:cs typeface="Calibri"/>
              </a:rPr>
              <a:t>E</a:t>
            </a:r>
            <a:r>
              <a:rPr lang="en-US" altLang="ja-JP" sz="2400" b="1" i="0" dirty="0">
                <a:solidFill>
                  <a:srgbClr val="000000"/>
                </a:solidFill>
                <a:latin typeface="Calibri"/>
                <a:ea typeface="HGP創英角ｺﾞｼｯｸUB" charset="0"/>
                <a:cs typeface="Calibri"/>
              </a:rPr>
              <a:t>mphasis program on symptom  management and </a:t>
            </a:r>
            <a:r>
              <a:rPr lang="en-US" altLang="ja-JP" sz="2400" b="1" i="0" dirty="0">
                <a:solidFill>
                  <a:srgbClr val="1F497D"/>
                </a:solidFill>
                <a:latin typeface="Calibri"/>
                <a:ea typeface="HGP創英角ｺﾞｼｯｸUB" charset="0"/>
                <a:cs typeface="Calibri"/>
              </a:rPr>
              <a:t>A</a:t>
            </a:r>
            <a:r>
              <a:rPr lang="en-US" altLang="ja-JP" sz="2400" b="1" i="0" dirty="0">
                <a:solidFill>
                  <a:srgbClr val="000000"/>
                </a:solidFill>
                <a:latin typeface="Calibri"/>
                <a:ea typeface="HGP創英角ｺﾞｼｯｸUB" charset="0"/>
                <a:cs typeface="Calibri"/>
              </a:rPr>
              <a:t>ssessment for </a:t>
            </a:r>
            <a:r>
              <a:rPr lang="en-US" altLang="ja-JP" sz="2400" b="1" i="0" dirty="0">
                <a:solidFill>
                  <a:srgbClr val="1F497D"/>
                </a:solidFill>
                <a:latin typeface="Calibri"/>
                <a:ea typeface="HGP創英角ｺﾞｼｯｸUB" charset="0"/>
                <a:cs typeface="Calibri"/>
              </a:rPr>
              <a:t>C</a:t>
            </a:r>
            <a:r>
              <a:rPr lang="en-US" altLang="ja-JP" sz="2400" b="1" i="0" dirty="0">
                <a:solidFill>
                  <a:srgbClr val="000000"/>
                </a:solidFill>
                <a:latin typeface="Calibri"/>
                <a:ea typeface="HGP創英角ｺﾞｼｯｸUB" charset="0"/>
                <a:cs typeface="Calibri"/>
              </a:rPr>
              <a:t>ontinuous medical </a:t>
            </a:r>
            <a:r>
              <a:rPr lang="en-US" altLang="ja-JP" sz="2400" b="1" i="0" dirty="0">
                <a:solidFill>
                  <a:srgbClr val="1F497D"/>
                </a:solidFill>
                <a:latin typeface="Calibri"/>
                <a:ea typeface="HGP創英角ｺﾞｼｯｸUB" charset="0"/>
                <a:cs typeface="Calibri"/>
              </a:rPr>
              <a:t>E</a:t>
            </a:r>
            <a:r>
              <a:rPr lang="en-US" altLang="ja-JP" sz="2400" b="1" i="0" dirty="0">
                <a:solidFill>
                  <a:srgbClr val="000000"/>
                </a:solidFill>
                <a:latin typeface="Calibri"/>
                <a:ea typeface="HGP創英角ｺﾞｼｯｸUB" charset="0"/>
                <a:cs typeface="Calibri"/>
              </a:rPr>
              <a:t>ducation</a:t>
            </a:r>
            <a:endParaRPr lang="ja-JP" altLang="en-US" sz="2400" b="1" i="0" dirty="0">
              <a:solidFill>
                <a:srgbClr val="000000"/>
              </a:solidFill>
              <a:latin typeface="Calibri"/>
              <a:cs typeface="Calibri"/>
            </a:endParaRPr>
          </a:p>
          <a:p>
            <a:pPr algn="ctr" fontAlgn="auto">
              <a:spcBef>
                <a:spcPts val="0"/>
              </a:spcBef>
              <a:spcAft>
                <a:spcPts val="0"/>
              </a:spcAft>
              <a:buFont typeface="Wingdings" charset="0"/>
              <a:buNone/>
              <a:defRPr/>
            </a:pPr>
            <a:endParaRPr lang="en-US" altLang="ja-JP" sz="2400" b="1" i="0" dirty="0">
              <a:solidFill>
                <a:srgbClr val="000000"/>
              </a:solidFill>
              <a:latin typeface="Calibri"/>
              <a:ea typeface="HGP創英角ｺﾞｼｯｸUB" charset="0"/>
              <a:cs typeface="Calibri"/>
            </a:endParaRPr>
          </a:p>
        </p:txBody>
      </p:sp>
      <p:cxnSp>
        <p:nvCxnSpPr>
          <p:cNvPr id="8" name="直線コネクタ 7"/>
          <p:cNvCxnSpPr/>
          <p:nvPr userDrawn="1"/>
        </p:nvCxnSpPr>
        <p:spPr>
          <a:xfrm>
            <a:off x="0" y="4214626"/>
            <a:ext cx="9144000" cy="0"/>
          </a:xfrm>
          <a:prstGeom prst="line">
            <a:avLst/>
          </a:prstGeom>
          <a:ln w="57150" cmpd="sng">
            <a:solidFill>
              <a:schemeClr val="tx2"/>
            </a:solidFill>
            <a:headEnd type="none"/>
            <a:tailEnd type="none"/>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2" name="図 1" descr="PEACEロゴ.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399" y="2369924"/>
            <a:ext cx="5791200" cy="1562100"/>
          </a:xfrm>
          <a:prstGeom prst="rect">
            <a:avLst/>
          </a:prstGeom>
        </p:spPr>
      </p:pic>
    </p:spTree>
    <p:extLst>
      <p:ext uri="{BB962C8B-B14F-4D97-AF65-F5344CB8AC3E}">
        <p14:creationId xmlns:p14="http://schemas.microsoft.com/office/powerpoint/2010/main" val="40480377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タイトル">
    <p:spTree>
      <p:nvGrpSpPr>
        <p:cNvPr id="1" name=""/>
        <p:cNvGrpSpPr/>
        <p:nvPr/>
      </p:nvGrpSpPr>
      <p:grpSpPr>
        <a:xfrm>
          <a:off x="0" y="0"/>
          <a:ext cx="0" cy="0"/>
          <a:chOff x="0" y="0"/>
          <a:chExt cx="0" cy="0"/>
        </a:xfrm>
      </p:grpSpPr>
      <p:sp>
        <p:nvSpPr>
          <p:cNvPr id="7" name="正方形/長方形 6"/>
          <p:cNvSpPr/>
          <p:nvPr userDrawn="1"/>
        </p:nvSpPr>
        <p:spPr>
          <a:xfrm>
            <a:off x="0" y="1736100"/>
            <a:ext cx="9144000" cy="257200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3" name="正方形/長方形 2"/>
          <p:cNvSpPr/>
          <p:nvPr userDrawn="1"/>
        </p:nvSpPr>
        <p:spPr>
          <a:xfrm>
            <a:off x="1124909" y="4475003"/>
            <a:ext cx="6894182" cy="1809726"/>
          </a:xfrm>
          <a:prstGeom prst="rect">
            <a:avLst/>
          </a:prstGeom>
        </p:spPr>
        <p:txBody>
          <a:bodyPr wrap="square">
            <a:spAutoFit/>
          </a:bodyPr>
          <a:lstStyle/>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rPr>
              <a:t>ここからのスライドは、ファシリテーターの方を対象として、このモジュールを通じて参加者になにを学んでいただくかを説明したものです</a:t>
            </a:r>
            <a:endParaRPr kumimoji="1" lang="en-US" altLang="ja-JP" sz="1800" b="0" i="0" u="none" strike="noStrike" kern="1200" cap="none" spc="0" normalizeH="0" baseline="0" noProof="0" dirty="0">
              <a:ln>
                <a:noFill/>
              </a:ln>
              <a:solidFill>
                <a:prstClr val="black"/>
              </a:solidFill>
              <a:effectLst/>
              <a:uLnTx/>
              <a:uFillTx/>
              <a:latin typeface="メイリオ"/>
              <a:ea typeface="メイリオ"/>
            </a:endParaRPr>
          </a:p>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rPr>
              <a:t>参加者に配付するハンドブックに印刷する必要はありません</a:t>
            </a:r>
          </a:p>
        </p:txBody>
      </p:sp>
      <p:sp>
        <p:nvSpPr>
          <p:cNvPr id="5" name="正方形/長方形 4"/>
          <p:cNvSpPr/>
          <p:nvPr userDrawn="1"/>
        </p:nvSpPr>
        <p:spPr>
          <a:xfrm>
            <a:off x="947292" y="2705725"/>
            <a:ext cx="7249416" cy="769441"/>
          </a:xfrm>
          <a:prstGeom prst="rect">
            <a:avLst/>
          </a:prstGeom>
        </p:spPr>
        <p:txBody>
          <a:bodyPr wrap="square">
            <a:spAutoFit/>
          </a:bodyPr>
          <a:lstStyle/>
          <a:p>
            <a:pPr algn="ctr"/>
            <a:r>
              <a:rPr kumimoji="1" lang="ja-JP" altLang="en-US" sz="4400" b="1" i="0" u="none" strike="noStrike" kern="1200" cap="none" spc="0" normalizeH="0" baseline="0" noProof="0" dirty="0">
                <a:ln>
                  <a:noFill/>
                </a:ln>
                <a:solidFill>
                  <a:schemeClr val="bg1"/>
                </a:solidFill>
                <a:effectLst/>
                <a:uLnTx/>
                <a:uFillTx/>
                <a:latin typeface="メイリオ"/>
                <a:ea typeface="メイリオ"/>
              </a:rPr>
              <a:t>このモジュールのねらい</a:t>
            </a:r>
            <a:endParaRPr lang="ja-JP" altLang="en-US" b="1" dirty="0">
              <a:solidFill>
                <a:schemeClr val="bg1"/>
              </a:solidFill>
            </a:endParaRPr>
          </a:p>
        </p:txBody>
      </p:sp>
    </p:spTree>
    <p:extLst>
      <p:ext uri="{BB962C8B-B14F-4D97-AF65-F5344CB8AC3E}">
        <p14:creationId xmlns:p14="http://schemas.microsoft.com/office/powerpoint/2010/main" val="2839474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モジュールの学習目標">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schemeClr val="bg1"/>
              </a:solidFill>
            </a:endParaRP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正方形/長方形 4"/>
          <p:cNvSpPr/>
          <p:nvPr userDrawn="1"/>
        </p:nvSpPr>
        <p:spPr>
          <a:xfrm>
            <a:off x="1613357" y="186780"/>
            <a:ext cx="5917287" cy="769441"/>
          </a:xfrm>
          <a:prstGeom prst="rect">
            <a:avLst/>
          </a:prstGeom>
        </p:spPr>
        <p:txBody>
          <a:bodyPr wrap="square" anchor="ctr">
            <a:spAutoFit/>
          </a:bodyPr>
          <a:lstStyle/>
          <a:p>
            <a:pPr algn="ctr"/>
            <a:r>
              <a:rPr kumimoji="1" lang="ja-JP" altLang="en-US" sz="4400" b="1" i="0" u="none" strike="noStrike" kern="1200" cap="none" spc="0" normalizeH="0" baseline="0" noProof="0" dirty="0">
                <a:ln>
                  <a:noFill/>
                </a:ln>
                <a:solidFill>
                  <a:schemeClr val="bg1"/>
                </a:solidFill>
                <a:effectLst/>
                <a:uLnTx/>
                <a:uFillTx/>
                <a:latin typeface="メイリオ"/>
                <a:ea typeface="メイリオ"/>
              </a:rPr>
              <a:t>モジュールの学習目標</a:t>
            </a:r>
            <a:endParaRPr lang="ja-JP" altLang="en-US" b="1" dirty="0">
              <a:solidFill>
                <a:schemeClr val="bg1"/>
              </a:solidFill>
            </a:endParaRPr>
          </a:p>
        </p:txBody>
      </p:sp>
    </p:spTree>
    <p:extLst>
      <p:ext uri="{BB962C8B-B14F-4D97-AF65-F5344CB8AC3E}">
        <p14:creationId xmlns:p14="http://schemas.microsoft.com/office/powerpoint/2010/main" val="359405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モジュール運営上の留意点">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schemeClr val="bg1"/>
              </a:solidFill>
            </a:endParaRP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正方形/長方形 4"/>
          <p:cNvSpPr/>
          <p:nvPr userDrawn="1"/>
        </p:nvSpPr>
        <p:spPr>
          <a:xfrm>
            <a:off x="457201" y="186780"/>
            <a:ext cx="8229600" cy="769441"/>
          </a:xfrm>
          <a:prstGeom prst="rect">
            <a:avLst/>
          </a:prstGeom>
        </p:spPr>
        <p:txBody>
          <a:bodyPr wrap="square" anchor="ctr">
            <a:spAutoFit/>
          </a:bodyPr>
          <a:lstStyle/>
          <a:p>
            <a:pPr algn="ctr"/>
            <a:r>
              <a:rPr kumimoji="1" lang="ja-JP" altLang="en-US" sz="4400" b="1" i="0" u="none" strike="noStrike" kern="1200" cap="none" spc="0" normalizeH="0" baseline="0" noProof="0" dirty="0">
                <a:ln>
                  <a:noFill/>
                </a:ln>
                <a:solidFill>
                  <a:schemeClr val="bg1"/>
                </a:solidFill>
                <a:effectLst/>
                <a:uLnTx/>
                <a:uFillTx/>
                <a:latin typeface="メイリオ"/>
                <a:ea typeface="メイリオ"/>
              </a:rPr>
              <a:t>モジュール運営上の留意点</a:t>
            </a:r>
            <a:endParaRPr lang="ja-JP" altLang="en-US" b="1" dirty="0">
              <a:solidFill>
                <a:schemeClr val="bg1"/>
              </a:solidFill>
            </a:endParaRPr>
          </a:p>
        </p:txBody>
      </p:sp>
    </p:spTree>
    <p:extLst>
      <p:ext uri="{BB962C8B-B14F-4D97-AF65-F5344CB8AC3E}">
        <p14:creationId xmlns:p14="http://schemas.microsoft.com/office/powerpoint/2010/main" val="3921285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全てのモジュールに共通する留意点">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schemeClr val="bg1"/>
              </a:solidFill>
            </a:endParaRP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 name="正方形/長方形 5"/>
          <p:cNvSpPr/>
          <p:nvPr userDrawn="1"/>
        </p:nvSpPr>
        <p:spPr>
          <a:xfrm>
            <a:off x="85521" y="217557"/>
            <a:ext cx="8972960" cy="707886"/>
          </a:xfrm>
          <a:prstGeom prst="rect">
            <a:avLst/>
          </a:prstGeom>
        </p:spPr>
        <p:txBody>
          <a:bodyPr wrap="square" anchor="ctr">
            <a:spAutoFit/>
          </a:bodyPr>
          <a:lstStyle/>
          <a:p>
            <a:pPr algn="ctr" defTabSz="914400" fontAlgn="auto">
              <a:spcBef>
                <a:spcPts val="0"/>
              </a:spcBef>
              <a:spcAft>
                <a:spcPts val="0"/>
              </a:spcAft>
            </a:pPr>
            <a:r>
              <a:rPr kumimoji="1" lang="ja-JP" altLang="en-US" sz="4000" b="1" kern="1200" dirty="0">
                <a:solidFill>
                  <a:prstClr val="white"/>
                </a:solidFill>
                <a:latin typeface="メイリオ"/>
                <a:ea typeface="メイリオ"/>
                <a:cs typeface="ＭＳ Ｐゴシック" charset="0"/>
              </a:rPr>
              <a:t>すべてのモジュールに共通する留意点</a:t>
            </a:r>
            <a:endParaRPr kumimoji="1" lang="ja-JP" altLang="en-US" sz="4000" b="1" kern="1200" dirty="0">
              <a:solidFill>
                <a:prstClr val="white"/>
              </a:solidFill>
              <a:latin typeface="Calibri" panose="020F0502020204030204"/>
              <a:ea typeface="ＭＳ Ｐゴシック"/>
              <a:cs typeface="ＭＳ Ｐゴシック" charset="0"/>
            </a:endParaRPr>
          </a:p>
        </p:txBody>
      </p:sp>
    </p:spTree>
    <p:extLst>
      <p:ext uri="{BB962C8B-B14F-4D97-AF65-F5344CB8AC3E}">
        <p14:creationId xmlns:p14="http://schemas.microsoft.com/office/powerpoint/2010/main" val="3466733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全てのモジュールに共通する留意点">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schemeClr val="bg1"/>
              </a:solidFill>
            </a:endParaRP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 name="タイトル 1">
            <a:extLst>
              <a:ext uri="{FF2B5EF4-FFF2-40B4-BE49-F238E27FC236}">
                <a16:creationId xmlns:a16="http://schemas.microsoft.com/office/drawing/2014/main" id="{A6C852FD-4D7A-47B2-ABDF-7BDEDCE18813}"/>
              </a:ext>
            </a:extLst>
          </p:cNvPr>
          <p:cNvSpPr>
            <a:spLocks noGrp="1"/>
          </p:cNvSpPr>
          <p:nvPr>
            <p:ph type="title"/>
          </p:nvPr>
        </p:nvSpPr>
        <p:spPr/>
        <p:txBody>
          <a:bodyPr/>
          <a:lstStyle>
            <a:lvl1pPr>
              <a:defRPr b="1">
                <a:solidFill>
                  <a:schemeClr val="bg1"/>
                </a:solidFill>
              </a:defRPr>
            </a:lvl1pPr>
          </a:lstStyle>
          <a:p>
            <a:r>
              <a:rPr kumimoji="1" lang="ja-JP" altLang="en-US"/>
              <a:t>マスター タイトルの書式設定</a:t>
            </a:r>
          </a:p>
        </p:txBody>
      </p:sp>
    </p:spTree>
    <p:extLst>
      <p:ext uri="{BB962C8B-B14F-4D97-AF65-F5344CB8AC3E}">
        <p14:creationId xmlns:p14="http://schemas.microsoft.com/office/powerpoint/2010/main" val="2280340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JSPMモジュールタイトル">
    <p:spTree>
      <p:nvGrpSpPr>
        <p:cNvPr id="1" name=""/>
        <p:cNvGrpSpPr/>
        <p:nvPr/>
      </p:nvGrpSpPr>
      <p:grpSpPr>
        <a:xfrm>
          <a:off x="0" y="0"/>
          <a:ext cx="0" cy="0"/>
          <a:chOff x="0" y="0"/>
          <a:chExt cx="0" cy="0"/>
        </a:xfrm>
      </p:grpSpPr>
      <p:sp>
        <p:nvSpPr>
          <p:cNvPr id="7" name="正方形/長方形 6"/>
          <p:cNvSpPr/>
          <p:nvPr userDrawn="1"/>
        </p:nvSpPr>
        <p:spPr>
          <a:xfrm>
            <a:off x="0" y="1736100"/>
            <a:ext cx="9144000" cy="2572002"/>
          </a:xfrm>
          <a:prstGeom prst="rect">
            <a:avLst/>
          </a:prstGeom>
          <a:solidFill>
            <a:srgbClr val="604A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ctrTitle"/>
          </p:nvPr>
        </p:nvSpPr>
        <p:spPr>
          <a:xfrm>
            <a:off x="450164" y="2130424"/>
            <a:ext cx="8440614" cy="1952627"/>
          </a:xfrm>
        </p:spPr>
        <p:txBody>
          <a:bodyPr/>
          <a:lstStyle>
            <a:lvl1pPr>
              <a:defRPr sz="4800" b="1">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1909791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SPM小見出し">
    <p:spTree>
      <p:nvGrpSpPr>
        <p:cNvPr id="1" name=""/>
        <p:cNvGrpSpPr/>
        <p:nvPr/>
      </p:nvGrpSpPr>
      <p:grpSpPr>
        <a:xfrm>
          <a:off x="0" y="0"/>
          <a:ext cx="0" cy="0"/>
          <a:chOff x="0" y="0"/>
          <a:chExt cx="0" cy="0"/>
        </a:xfrm>
      </p:grpSpPr>
      <p:sp>
        <p:nvSpPr>
          <p:cNvPr id="7" name="正方形/長方形 6"/>
          <p:cNvSpPr/>
          <p:nvPr userDrawn="1"/>
        </p:nvSpPr>
        <p:spPr>
          <a:xfrm>
            <a:off x="0" y="4083050"/>
            <a:ext cx="9144000" cy="225051"/>
          </a:xfrm>
          <a:prstGeom prst="rect">
            <a:avLst/>
          </a:prstGeom>
          <a:solidFill>
            <a:srgbClr val="604A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ctrTitle"/>
          </p:nvPr>
        </p:nvSpPr>
        <p:spPr>
          <a:xfrm>
            <a:off x="450164" y="2340241"/>
            <a:ext cx="8440614" cy="1952627"/>
          </a:xfrm>
          <a:noFill/>
        </p:spPr>
        <p:txBody>
          <a:bodyPr/>
          <a:lstStyle>
            <a:lvl1pPr>
              <a:defRPr sz="4800" b="1">
                <a:solidFill>
                  <a:schemeClr val="accent4">
                    <a:lumMod val="50000"/>
                  </a:schemeClr>
                </a:solidFill>
              </a:defRPr>
            </a:lvl1pPr>
          </a:lstStyle>
          <a:p>
            <a:r>
              <a:rPr lang="ja-JP" altLang="en-US" dirty="0"/>
              <a:t>マスター タイトルの書式設定</a:t>
            </a:r>
          </a:p>
        </p:txBody>
      </p:sp>
    </p:spTree>
    <p:extLst>
      <p:ext uri="{BB962C8B-B14F-4D97-AF65-F5344CB8AC3E}">
        <p14:creationId xmlns:p14="http://schemas.microsoft.com/office/powerpoint/2010/main" val="6956803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JSPM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047143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JSPMタイトルのみ">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dirty="0"/>
              <a:t>マスター タイトルの書式設定</a:t>
            </a:r>
          </a:p>
        </p:txBody>
      </p:sp>
    </p:spTree>
    <p:extLst>
      <p:ext uri="{BB962C8B-B14F-4D97-AF65-F5344CB8AC3E}">
        <p14:creationId xmlns:p14="http://schemas.microsoft.com/office/powerpoint/2010/main" val="1432045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a:xfrm>
            <a:off x="108000" y="146038"/>
            <a:ext cx="8927999" cy="868362"/>
          </a:xfrm>
        </p:spPr>
        <p:txBody>
          <a:bodyPr/>
          <a:lstStyle>
            <a:lvl1pPr>
              <a:defRPr b="1">
                <a:solidFill>
                  <a:srgbClr val="FFFFFF"/>
                </a:solidFill>
              </a:defRPr>
            </a:lvl1pPr>
          </a:lstStyle>
          <a:p>
            <a:r>
              <a:rPr lang="ja-JP" altLang="en-US" dirty="0"/>
              <a:t>マスター タイトルの書式設定</a:t>
            </a:r>
          </a:p>
        </p:txBody>
      </p:sp>
    </p:spTree>
    <p:extLst>
      <p:ext uri="{BB962C8B-B14F-4D97-AF65-F5344CB8AC3E}">
        <p14:creationId xmlns:p14="http://schemas.microsoft.com/office/powerpoint/2010/main" val="33577851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JSPM二段組み">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dirty="0"/>
              <a:t>マスター タイトルの書式設定</a:t>
            </a:r>
          </a:p>
        </p:txBody>
      </p:sp>
      <p:sp>
        <p:nvSpPr>
          <p:cNvPr id="4" name="コンテンツ プレースホルダー 3"/>
          <p:cNvSpPr>
            <a:spLocks noGrp="1"/>
          </p:cNvSpPr>
          <p:nvPr>
            <p:ph sz="quarter" idx="10"/>
          </p:nvPr>
        </p:nvSpPr>
        <p:spPr>
          <a:xfrm>
            <a:off x="158372"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コンテンツ プレースホルダー 5"/>
          <p:cNvSpPr>
            <a:spLocks noGrp="1"/>
          </p:cNvSpPr>
          <p:nvPr>
            <p:ph sz="quarter" idx="11"/>
          </p:nvPr>
        </p:nvSpPr>
        <p:spPr>
          <a:xfrm>
            <a:off x="4681254"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156972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JSPM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057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JSPMコンテンツ(ADVANCE)">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cxnSp>
        <p:nvCxnSpPr>
          <p:cNvPr id="5" name="直線コネクタ 4"/>
          <p:cNvCxnSpPr/>
          <p:nvPr userDrawn="1"/>
        </p:nvCxnSpPr>
        <p:spPr>
          <a:xfrm>
            <a:off x="0" y="1014400"/>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3459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JSPM二段組み(ADVANCE)">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dirty="0"/>
              <a:t>マスター タイトルの書式設定</a:t>
            </a:r>
          </a:p>
        </p:txBody>
      </p:sp>
      <p:sp>
        <p:nvSpPr>
          <p:cNvPr id="4" name="コンテンツ プレースホルダー 3"/>
          <p:cNvSpPr>
            <a:spLocks noGrp="1"/>
          </p:cNvSpPr>
          <p:nvPr>
            <p:ph sz="quarter" idx="10"/>
          </p:nvPr>
        </p:nvSpPr>
        <p:spPr>
          <a:xfrm>
            <a:off x="158372"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コンテンツ プレースホルダー 5"/>
          <p:cNvSpPr>
            <a:spLocks noGrp="1"/>
          </p:cNvSpPr>
          <p:nvPr>
            <p:ph sz="quarter" idx="11"/>
          </p:nvPr>
        </p:nvSpPr>
        <p:spPr>
          <a:xfrm>
            <a:off x="4681254"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8" name="直線コネクタ 7"/>
          <p:cNvCxnSpPr/>
          <p:nvPr userDrawn="1"/>
        </p:nvCxnSpPr>
        <p:spPr>
          <a:xfrm>
            <a:off x="0" y="1014400"/>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3639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JSPMタイトルのみ(ADVANCE)">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dirty="0"/>
              <a:t>マスター タイトルの書式設定</a:t>
            </a:r>
          </a:p>
        </p:txBody>
      </p:sp>
      <p:cxnSp>
        <p:nvCxnSpPr>
          <p:cNvPr id="4" name="直線コネクタ 3"/>
          <p:cNvCxnSpPr/>
          <p:nvPr userDrawn="1"/>
        </p:nvCxnSpPr>
        <p:spPr>
          <a:xfrm>
            <a:off x="0" y="1014400"/>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1564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JSPMアイキャッチ">
    <p:spTree>
      <p:nvGrpSpPr>
        <p:cNvPr id="1" name=""/>
        <p:cNvGrpSpPr/>
        <p:nvPr/>
      </p:nvGrpSpPr>
      <p:grpSpPr>
        <a:xfrm>
          <a:off x="0" y="0"/>
          <a:ext cx="0" cy="0"/>
          <a:chOff x="0" y="0"/>
          <a:chExt cx="0" cy="0"/>
        </a:xfrm>
      </p:grpSpPr>
      <p:sp>
        <p:nvSpPr>
          <p:cNvPr id="7" name="正方形/長方形 6"/>
          <p:cNvSpPr/>
          <p:nvPr userDrawn="1"/>
        </p:nvSpPr>
        <p:spPr>
          <a:xfrm>
            <a:off x="481947" y="4495869"/>
            <a:ext cx="8180105" cy="1200328"/>
          </a:xfrm>
          <a:prstGeom prst="rect">
            <a:avLst/>
          </a:prstGeom>
        </p:spPr>
        <p:txBody>
          <a:bodyPr wrap="square">
            <a:spAutoFit/>
          </a:bodyPr>
          <a:lstStyle/>
          <a:p>
            <a:pPr algn="ctr" fontAlgn="auto">
              <a:spcBef>
                <a:spcPts val="0"/>
              </a:spcBef>
              <a:spcAft>
                <a:spcPts val="0"/>
              </a:spcAft>
              <a:defRPr/>
            </a:pPr>
            <a:r>
              <a:rPr lang="en-US" altLang="ja-JP" sz="2400" b="1" i="0" dirty="0">
                <a:solidFill>
                  <a:schemeClr val="tx2"/>
                </a:solidFill>
                <a:latin typeface="Calibri"/>
                <a:ea typeface="HGP創英角ｺﾞｼｯｸUB" charset="0"/>
                <a:cs typeface="Calibri"/>
              </a:rPr>
              <a:t>P</a:t>
            </a:r>
            <a:r>
              <a:rPr lang="en-US" altLang="ja-JP" sz="2400" b="1" i="0" dirty="0">
                <a:solidFill>
                  <a:srgbClr val="000000"/>
                </a:solidFill>
                <a:latin typeface="Calibri"/>
                <a:ea typeface="HGP創英角ｺﾞｼｯｸUB" charset="0"/>
                <a:cs typeface="Calibri"/>
              </a:rPr>
              <a:t>alliative care </a:t>
            </a:r>
            <a:r>
              <a:rPr lang="en-US" altLang="ja-JP" sz="2400" b="1" i="0" dirty="0">
                <a:solidFill>
                  <a:srgbClr val="1F497D"/>
                </a:solidFill>
                <a:latin typeface="Calibri"/>
                <a:ea typeface="HGP創英角ｺﾞｼｯｸUB" charset="0"/>
                <a:cs typeface="Calibri"/>
              </a:rPr>
              <a:t>E</a:t>
            </a:r>
            <a:r>
              <a:rPr lang="en-US" altLang="ja-JP" sz="2400" b="1" i="0" dirty="0">
                <a:solidFill>
                  <a:srgbClr val="000000"/>
                </a:solidFill>
                <a:latin typeface="Calibri"/>
                <a:ea typeface="HGP創英角ｺﾞｼｯｸUB" charset="0"/>
                <a:cs typeface="Calibri"/>
              </a:rPr>
              <a:t>mphasis program on symptom  management and </a:t>
            </a:r>
            <a:r>
              <a:rPr lang="en-US" altLang="ja-JP" sz="2400" b="1" i="0" dirty="0">
                <a:solidFill>
                  <a:srgbClr val="1F497D"/>
                </a:solidFill>
                <a:latin typeface="Calibri"/>
                <a:ea typeface="HGP創英角ｺﾞｼｯｸUB" charset="0"/>
                <a:cs typeface="Calibri"/>
              </a:rPr>
              <a:t>A</a:t>
            </a:r>
            <a:r>
              <a:rPr lang="en-US" altLang="ja-JP" sz="2400" b="1" i="0" dirty="0">
                <a:solidFill>
                  <a:srgbClr val="000000"/>
                </a:solidFill>
                <a:latin typeface="Calibri"/>
                <a:ea typeface="HGP創英角ｺﾞｼｯｸUB" charset="0"/>
                <a:cs typeface="Calibri"/>
              </a:rPr>
              <a:t>ssessment for </a:t>
            </a:r>
            <a:r>
              <a:rPr lang="en-US" altLang="ja-JP" sz="2400" b="1" i="0" dirty="0">
                <a:solidFill>
                  <a:srgbClr val="1F497D"/>
                </a:solidFill>
                <a:latin typeface="Calibri"/>
                <a:ea typeface="HGP創英角ｺﾞｼｯｸUB" charset="0"/>
                <a:cs typeface="Calibri"/>
              </a:rPr>
              <a:t>C</a:t>
            </a:r>
            <a:r>
              <a:rPr lang="en-US" altLang="ja-JP" sz="2400" b="1" i="0" dirty="0">
                <a:solidFill>
                  <a:srgbClr val="000000"/>
                </a:solidFill>
                <a:latin typeface="Calibri"/>
                <a:ea typeface="HGP創英角ｺﾞｼｯｸUB" charset="0"/>
                <a:cs typeface="Calibri"/>
              </a:rPr>
              <a:t>ontinuous medical </a:t>
            </a:r>
            <a:r>
              <a:rPr lang="en-US" altLang="ja-JP" sz="2400" b="1" i="0" dirty="0">
                <a:solidFill>
                  <a:srgbClr val="1F497D"/>
                </a:solidFill>
                <a:latin typeface="Calibri"/>
                <a:ea typeface="HGP創英角ｺﾞｼｯｸUB" charset="0"/>
                <a:cs typeface="Calibri"/>
              </a:rPr>
              <a:t>E</a:t>
            </a:r>
            <a:r>
              <a:rPr lang="en-US" altLang="ja-JP" sz="2400" b="1" i="0" dirty="0">
                <a:solidFill>
                  <a:srgbClr val="000000"/>
                </a:solidFill>
                <a:latin typeface="Calibri"/>
                <a:ea typeface="HGP創英角ｺﾞｼｯｸUB" charset="0"/>
                <a:cs typeface="Calibri"/>
              </a:rPr>
              <a:t>ducation</a:t>
            </a:r>
            <a:endParaRPr lang="ja-JP" altLang="en-US" sz="2400" b="1" i="0" dirty="0">
              <a:solidFill>
                <a:srgbClr val="000000"/>
              </a:solidFill>
              <a:latin typeface="Calibri"/>
              <a:cs typeface="Calibri"/>
            </a:endParaRPr>
          </a:p>
          <a:p>
            <a:pPr algn="ctr" fontAlgn="auto">
              <a:spcBef>
                <a:spcPts val="0"/>
              </a:spcBef>
              <a:spcAft>
                <a:spcPts val="0"/>
              </a:spcAft>
              <a:buFont typeface="Wingdings" charset="0"/>
              <a:buNone/>
              <a:defRPr/>
            </a:pPr>
            <a:endParaRPr lang="en-US" altLang="ja-JP" sz="2400" b="1" i="0" dirty="0">
              <a:solidFill>
                <a:srgbClr val="000000"/>
              </a:solidFill>
              <a:latin typeface="Calibri"/>
              <a:ea typeface="HGP創英角ｺﾞｼｯｸUB" charset="0"/>
              <a:cs typeface="Calibri"/>
            </a:endParaRPr>
          </a:p>
        </p:txBody>
      </p:sp>
      <p:cxnSp>
        <p:nvCxnSpPr>
          <p:cNvPr id="8" name="直線コネクタ 7"/>
          <p:cNvCxnSpPr/>
          <p:nvPr userDrawn="1"/>
        </p:nvCxnSpPr>
        <p:spPr>
          <a:xfrm>
            <a:off x="0" y="4214626"/>
            <a:ext cx="9144000" cy="0"/>
          </a:xfrm>
          <a:prstGeom prst="line">
            <a:avLst/>
          </a:prstGeom>
          <a:ln w="57150" cmpd="sng">
            <a:solidFill>
              <a:schemeClr val="tx2"/>
            </a:solidFill>
            <a:headEnd type="none"/>
            <a:tailEnd type="none"/>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2" name="図 1" descr="PEACEロゴ.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399" y="2369924"/>
            <a:ext cx="5791200" cy="1562100"/>
          </a:xfrm>
          <a:prstGeom prst="rect">
            <a:avLst/>
          </a:prstGeom>
        </p:spPr>
      </p:pic>
    </p:spTree>
    <p:extLst>
      <p:ext uri="{BB962C8B-B14F-4D97-AF65-F5344CB8AC3E}">
        <p14:creationId xmlns:p14="http://schemas.microsoft.com/office/powerpoint/2010/main" val="3007780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タイトル">
    <p:spTree>
      <p:nvGrpSpPr>
        <p:cNvPr id="1" name=""/>
        <p:cNvGrpSpPr/>
        <p:nvPr/>
      </p:nvGrpSpPr>
      <p:grpSpPr>
        <a:xfrm>
          <a:off x="0" y="0"/>
          <a:ext cx="0" cy="0"/>
          <a:chOff x="0" y="0"/>
          <a:chExt cx="0" cy="0"/>
        </a:xfrm>
      </p:grpSpPr>
      <p:sp>
        <p:nvSpPr>
          <p:cNvPr id="7" name="正方形/長方形 6"/>
          <p:cNvSpPr/>
          <p:nvPr userDrawn="1"/>
        </p:nvSpPr>
        <p:spPr>
          <a:xfrm>
            <a:off x="0" y="1736100"/>
            <a:ext cx="9144000" cy="257200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3" name="正方形/長方形 2"/>
          <p:cNvSpPr/>
          <p:nvPr userDrawn="1"/>
        </p:nvSpPr>
        <p:spPr>
          <a:xfrm>
            <a:off x="1124909" y="4475003"/>
            <a:ext cx="6894182" cy="1809726"/>
          </a:xfrm>
          <a:prstGeom prst="rect">
            <a:avLst/>
          </a:prstGeom>
        </p:spPr>
        <p:txBody>
          <a:bodyPr wrap="square">
            <a:spAutoFit/>
          </a:bodyPr>
          <a:lstStyle/>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rPr>
              <a:t>ここからのスライドは、ファシリテーターの方を対象として、このモジュールを通じて参加者になにを学んでいただくかを説明したものです</a:t>
            </a:r>
            <a:endParaRPr kumimoji="1" lang="en-US" altLang="ja-JP" sz="1800" b="0" i="0" u="none" strike="noStrike" kern="1200" cap="none" spc="0" normalizeH="0" baseline="0" noProof="0" dirty="0">
              <a:ln>
                <a:noFill/>
              </a:ln>
              <a:solidFill>
                <a:prstClr val="black"/>
              </a:solidFill>
              <a:effectLst/>
              <a:uLnTx/>
              <a:uFillTx/>
              <a:latin typeface="メイリオ"/>
              <a:ea typeface="メイリオ"/>
            </a:endParaRPr>
          </a:p>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rPr>
              <a:t>参加者に配付するハンドブックに印刷する必要はありません</a:t>
            </a:r>
          </a:p>
        </p:txBody>
      </p:sp>
      <p:sp>
        <p:nvSpPr>
          <p:cNvPr id="5" name="正方形/長方形 4"/>
          <p:cNvSpPr/>
          <p:nvPr userDrawn="1"/>
        </p:nvSpPr>
        <p:spPr>
          <a:xfrm>
            <a:off x="947292" y="2705725"/>
            <a:ext cx="7249416" cy="769441"/>
          </a:xfrm>
          <a:prstGeom prst="rect">
            <a:avLst/>
          </a:prstGeom>
        </p:spPr>
        <p:txBody>
          <a:bodyPr wrap="square">
            <a:spAutoFit/>
          </a:bodyPr>
          <a:lstStyle/>
          <a:p>
            <a:pPr algn="ctr"/>
            <a:r>
              <a:rPr kumimoji="1" lang="ja-JP" altLang="en-US" sz="4400" b="1" i="0" u="none" strike="noStrike" kern="1200" cap="none" spc="0" normalizeH="0" baseline="0" noProof="0" dirty="0">
                <a:ln>
                  <a:noFill/>
                </a:ln>
                <a:solidFill>
                  <a:schemeClr val="bg1"/>
                </a:solidFill>
                <a:effectLst/>
                <a:uLnTx/>
                <a:uFillTx/>
                <a:latin typeface="メイリオ"/>
                <a:ea typeface="メイリオ"/>
              </a:rPr>
              <a:t>このモジュールのねらい</a:t>
            </a:r>
            <a:endParaRPr lang="ja-JP" altLang="en-US" b="1" dirty="0">
              <a:solidFill>
                <a:schemeClr val="bg1"/>
              </a:solidFill>
            </a:endParaRPr>
          </a:p>
        </p:txBody>
      </p:sp>
    </p:spTree>
    <p:extLst>
      <p:ext uri="{BB962C8B-B14F-4D97-AF65-F5344CB8AC3E}">
        <p14:creationId xmlns:p14="http://schemas.microsoft.com/office/powerpoint/2010/main" val="35720992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モジュールの学習目標">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schemeClr val="bg1"/>
              </a:solidFill>
            </a:endParaRP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正方形/長方形 4"/>
          <p:cNvSpPr/>
          <p:nvPr userDrawn="1"/>
        </p:nvSpPr>
        <p:spPr>
          <a:xfrm>
            <a:off x="1613357" y="186780"/>
            <a:ext cx="5917287" cy="769441"/>
          </a:xfrm>
          <a:prstGeom prst="rect">
            <a:avLst/>
          </a:prstGeom>
        </p:spPr>
        <p:txBody>
          <a:bodyPr wrap="square" anchor="ctr">
            <a:spAutoFit/>
          </a:bodyPr>
          <a:lstStyle/>
          <a:p>
            <a:pPr algn="ctr"/>
            <a:r>
              <a:rPr kumimoji="1" lang="ja-JP" altLang="en-US" sz="4400" b="1" i="0" u="none" strike="noStrike" kern="1200" cap="none" spc="0" normalizeH="0" baseline="0" noProof="0" dirty="0">
                <a:ln>
                  <a:noFill/>
                </a:ln>
                <a:solidFill>
                  <a:schemeClr val="bg1"/>
                </a:solidFill>
                <a:effectLst/>
                <a:uLnTx/>
                <a:uFillTx/>
                <a:latin typeface="メイリオ"/>
                <a:ea typeface="メイリオ"/>
              </a:rPr>
              <a:t>モジュールの学習目標</a:t>
            </a:r>
            <a:endParaRPr lang="ja-JP" altLang="en-US" b="1" dirty="0">
              <a:solidFill>
                <a:schemeClr val="bg1"/>
              </a:solidFill>
            </a:endParaRPr>
          </a:p>
        </p:txBody>
      </p:sp>
    </p:spTree>
    <p:extLst>
      <p:ext uri="{BB962C8B-B14F-4D97-AF65-F5344CB8AC3E}">
        <p14:creationId xmlns:p14="http://schemas.microsoft.com/office/powerpoint/2010/main" val="3340441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モジュール運営上の留意点">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schemeClr val="bg1"/>
              </a:solidFill>
            </a:endParaRP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正方形/長方形 4"/>
          <p:cNvSpPr/>
          <p:nvPr userDrawn="1"/>
        </p:nvSpPr>
        <p:spPr>
          <a:xfrm>
            <a:off x="457201" y="186780"/>
            <a:ext cx="8229600" cy="769441"/>
          </a:xfrm>
          <a:prstGeom prst="rect">
            <a:avLst/>
          </a:prstGeom>
        </p:spPr>
        <p:txBody>
          <a:bodyPr wrap="square" anchor="ctr">
            <a:spAutoFit/>
          </a:bodyPr>
          <a:lstStyle/>
          <a:p>
            <a:pPr algn="ctr"/>
            <a:r>
              <a:rPr kumimoji="1" lang="ja-JP" altLang="en-US" sz="4400" b="1" i="0" u="none" strike="noStrike" kern="1200" cap="none" spc="0" normalizeH="0" baseline="0" noProof="0" dirty="0">
                <a:ln>
                  <a:noFill/>
                </a:ln>
                <a:solidFill>
                  <a:schemeClr val="bg1"/>
                </a:solidFill>
                <a:effectLst/>
                <a:uLnTx/>
                <a:uFillTx/>
                <a:latin typeface="メイリオ"/>
                <a:ea typeface="メイリオ"/>
              </a:rPr>
              <a:t>モジュール運営上の留意点</a:t>
            </a:r>
            <a:endParaRPr lang="ja-JP" altLang="en-US" b="1" dirty="0">
              <a:solidFill>
                <a:schemeClr val="bg1"/>
              </a:solidFill>
            </a:endParaRPr>
          </a:p>
        </p:txBody>
      </p:sp>
    </p:spTree>
    <p:extLst>
      <p:ext uri="{BB962C8B-B14F-4D97-AF65-F5344CB8AC3E}">
        <p14:creationId xmlns:p14="http://schemas.microsoft.com/office/powerpoint/2010/main" val="3752285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全てのモジュールに共通する留意点">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schemeClr val="bg1"/>
              </a:solidFill>
            </a:endParaRP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 name="正方形/長方形 5"/>
          <p:cNvSpPr/>
          <p:nvPr userDrawn="1"/>
        </p:nvSpPr>
        <p:spPr>
          <a:xfrm>
            <a:off x="85521" y="217557"/>
            <a:ext cx="8972960" cy="707886"/>
          </a:xfrm>
          <a:prstGeom prst="rect">
            <a:avLst/>
          </a:prstGeom>
        </p:spPr>
        <p:txBody>
          <a:bodyPr wrap="square" anchor="ctr">
            <a:spAutoFit/>
          </a:bodyPr>
          <a:lstStyle/>
          <a:p>
            <a:pPr algn="ctr" defTabSz="914400" fontAlgn="auto">
              <a:spcBef>
                <a:spcPts val="0"/>
              </a:spcBef>
              <a:spcAft>
                <a:spcPts val="0"/>
              </a:spcAft>
            </a:pPr>
            <a:r>
              <a:rPr kumimoji="1" lang="ja-JP" altLang="en-US" sz="4000" b="1" kern="1200" dirty="0">
                <a:solidFill>
                  <a:prstClr val="white"/>
                </a:solidFill>
                <a:latin typeface="メイリオ"/>
                <a:ea typeface="メイリオ"/>
                <a:cs typeface="ＭＳ Ｐゴシック" charset="0"/>
              </a:rPr>
              <a:t>すべてのモジュールに共通する留意点</a:t>
            </a:r>
            <a:endParaRPr kumimoji="1" lang="ja-JP" altLang="en-US" sz="4000" b="1" kern="1200" dirty="0">
              <a:solidFill>
                <a:prstClr val="white"/>
              </a:solidFill>
              <a:latin typeface="Calibri" panose="020F0502020204030204"/>
              <a:ea typeface="ＭＳ Ｐゴシック"/>
              <a:cs typeface="ＭＳ Ｐゴシック" charset="0"/>
            </a:endParaRPr>
          </a:p>
        </p:txBody>
      </p:sp>
    </p:spTree>
    <p:extLst>
      <p:ext uri="{BB962C8B-B14F-4D97-AF65-F5344CB8AC3E}">
        <p14:creationId xmlns:p14="http://schemas.microsoft.com/office/powerpoint/2010/main" val="48145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二段組み">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a:xfrm>
            <a:off x="108000" y="146038"/>
            <a:ext cx="8928000" cy="868362"/>
          </a:xfrm>
        </p:spPr>
        <p:txBody>
          <a:bodyPr/>
          <a:lstStyle>
            <a:lvl1pPr>
              <a:defRPr b="1">
                <a:solidFill>
                  <a:srgbClr val="FFFFFF"/>
                </a:solidFill>
              </a:defRPr>
            </a:lvl1pPr>
          </a:lstStyle>
          <a:p>
            <a:r>
              <a:rPr lang="ja-JP" altLang="en-US" dirty="0"/>
              <a:t>マスター タイトルの書式設定</a:t>
            </a:r>
          </a:p>
        </p:txBody>
      </p:sp>
      <p:sp>
        <p:nvSpPr>
          <p:cNvPr id="4" name="コンテンツ プレースホルダー 3"/>
          <p:cNvSpPr>
            <a:spLocks noGrp="1"/>
          </p:cNvSpPr>
          <p:nvPr>
            <p:ph sz="quarter" idx="10"/>
          </p:nvPr>
        </p:nvSpPr>
        <p:spPr>
          <a:xfrm>
            <a:off x="158372"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コンテンツ プレースホルダー 5"/>
          <p:cNvSpPr>
            <a:spLocks noGrp="1"/>
          </p:cNvSpPr>
          <p:nvPr>
            <p:ph sz="quarter" idx="11"/>
          </p:nvPr>
        </p:nvSpPr>
        <p:spPr>
          <a:xfrm>
            <a:off x="4681254"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22513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404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JSPMタイトルのみ">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dirty="0"/>
              <a:t>マスター タイトルの書式設定</a:t>
            </a:r>
          </a:p>
        </p:txBody>
      </p:sp>
    </p:spTree>
    <p:extLst>
      <p:ext uri="{BB962C8B-B14F-4D97-AF65-F5344CB8AC3E}">
        <p14:creationId xmlns:p14="http://schemas.microsoft.com/office/powerpoint/2010/main" val="110217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JSPMタイトルのみ(ADVANCE)">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dirty="0"/>
              <a:t>マスター タイトルの書式設定</a:t>
            </a:r>
          </a:p>
        </p:txBody>
      </p:sp>
      <p:cxnSp>
        <p:nvCxnSpPr>
          <p:cNvPr id="4" name="直線コネクタ 3"/>
          <p:cNvCxnSpPr/>
          <p:nvPr userDrawn="1"/>
        </p:nvCxnSpPr>
        <p:spPr>
          <a:xfrm>
            <a:off x="0" y="1014400"/>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55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5.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4.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2.jpg"/><Relationship Id="rId2" Type="http://schemas.openxmlformats.org/officeDocument/2006/relationships/slideLayout" Target="../slideLayouts/slideLayout47.xml"/><Relationship Id="rId16" Type="http://schemas.openxmlformats.org/officeDocument/2006/relationships/image" Target="../media/image1.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6.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108000" y="146038"/>
            <a:ext cx="8928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457200" y="1376064"/>
            <a:ext cx="8229600" cy="49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sz="2600" b="0" i="0" dirty="0">
                <a:solidFill>
                  <a:srgbClr val="000000"/>
                </a:solidFill>
                <a:latin typeface="ヒラギノ角ゴ ProN"/>
                <a:ea typeface="ヒラギノ角ゴ ProN"/>
                <a:cs typeface="ヒラギノ角ゴ ProN"/>
              </a:rPr>
              <a:t>メインスライド</a:t>
            </a:r>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pic>
        <p:nvPicPr>
          <p:cNvPr id="10" name="図 6" descr="JSPM(png32).png"/>
          <p:cNvPicPr>
            <a:picLocks noChangeAspect="1"/>
          </p:cNvPicPr>
          <p:nvPr userDrawn="1"/>
        </p:nvPicPr>
        <p:blipFill rotWithShape="1">
          <a:blip r:embed="rId11">
            <a:extLst>
              <a:ext uri="{28A0092B-C50C-407E-A947-70E740481C1C}">
                <a14:useLocalDpi xmlns:a14="http://schemas.microsoft.com/office/drawing/2010/main" val="0"/>
              </a:ext>
            </a:extLst>
          </a:blip>
          <a:srcRect b="22144"/>
          <a:stretch/>
        </p:blipFill>
        <p:spPr bwMode="auto">
          <a:xfrm>
            <a:off x="8517471" y="6681892"/>
            <a:ext cx="448730" cy="15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descr="PEACEロゴ.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200" y="6620256"/>
            <a:ext cx="9070848" cy="246888"/>
          </a:xfrm>
          <a:prstGeom prst="rect">
            <a:avLst/>
          </a:prstGeom>
        </p:spPr>
      </p:pic>
    </p:spTree>
    <p:extLst>
      <p:ext uri="{BB962C8B-B14F-4D97-AF65-F5344CB8AC3E}">
        <p14:creationId xmlns:p14="http://schemas.microsoft.com/office/powerpoint/2010/main" val="1026029883"/>
      </p:ext>
    </p:extLst>
  </p:cSld>
  <p:clrMap bg1="lt1" tx1="dk1" bg2="lt2" tx2="dk2" accent1="accent1" accent2="accent2" accent3="accent3" accent4="accent4" accent5="accent5" accent6="accent6" hlink="hlink" folHlink="folHlink"/>
  <p:sldLayoutIdLst>
    <p:sldLayoutId id="2147483680" r:id="rId1"/>
    <p:sldLayoutId id="2147483664" r:id="rId2"/>
    <p:sldLayoutId id="2147483665" r:id="rId3"/>
    <p:sldLayoutId id="2147483730" r:id="rId4"/>
    <p:sldLayoutId id="2147483666" r:id="rId5"/>
    <p:sldLayoutId id="2147483668" r:id="rId6"/>
    <p:sldLayoutId id="2147483667" r:id="rId7"/>
    <p:sldLayoutId id="2147483684" r:id="rId8"/>
    <p:sldLayoutId id="2147483747" r:id="rId9"/>
  </p:sldLayoutIdLst>
  <p:hf sldNum="0" hdr="0" ftr="0" dt="0"/>
  <p:txStyles>
    <p:titleStyle>
      <a:lvl1pPr algn="ctr" defTabSz="457200" rtl="0" eaLnBrk="1" fontAlgn="base" hangingPunct="1">
        <a:spcBef>
          <a:spcPct val="0"/>
        </a:spcBef>
        <a:spcAft>
          <a:spcPct val="0"/>
        </a:spcAft>
        <a:defRPr kumimoji="1" sz="4400" kern="1200">
          <a:solidFill>
            <a:schemeClr val="tx1"/>
          </a:solidFill>
          <a:latin typeface="Tahoma"/>
          <a:ea typeface="メイリオ"/>
          <a:cs typeface="メイリオ"/>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lnSpc>
          <a:spcPct val="120000"/>
        </a:lnSpc>
        <a:spcBef>
          <a:spcPct val="20000"/>
        </a:spcBef>
        <a:spcAft>
          <a:spcPct val="0"/>
        </a:spcAft>
        <a:buFont typeface="Arial" charset="0"/>
        <a:buChar char="•"/>
        <a:defRPr kumimoji="1" sz="3200" kern="1200">
          <a:solidFill>
            <a:schemeClr val="tx1"/>
          </a:solidFill>
          <a:latin typeface="Tahoma"/>
          <a:ea typeface="メイリオ"/>
          <a:cs typeface="メイリオ"/>
        </a:defRPr>
      </a:lvl1pPr>
      <a:lvl2pPr marL="742950" indent="-285750" algn="l" defTabSz="457200" rtl="0" eaLnBrk="1" fontAlgn="base" hangingPunct="1">
        <a:lnSpc>
          <a:spcPct val="120000"/>
        </a:lnSpc>
        <a:spcBef>
          <a:spcPct val="20000"/>
        </a:spcBef>
        <a:spcAft>
          <a:spcPct val="0"/>
        </a:spcAft>
        <a:buFont typeface="Arial" charset="0"/>
        <a:buChar char="–"/>
        <a:defRPr kumimoji="1" sz="2800" kern="1200">
          <a:solidFill>
            <a:schemeClr val="tx1"/>
          </a:solidFill>
          <a:latin typeface="Tahoma"/>
          <a:ea typeface="メイリオ"/>
          <a:cs typeface="メイリオ"/>
        </a:defRPr>
      </a:lvl2pPr>
      <a:lvl3pPr marL="11430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Tahoma"/>
          <a:ea typeface="メイリオ"/>
          <a:cs typeface="メイリオ"/>
        </a:defRPr>
      </a:lvl3pPr>
      <a:lvl4pPr marL="16002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Tahoma"/>
          <a:ea typeface="メイリオ"/>
          <a:cs typeface="メイリオ"/>
        </a:defRPr>
      </a:lvl4pPr>
      <a:lvl5pPr marL="2057400" indent="-228600" algn="l" defTabSz="457200" rtl="0" eaLnBrk="1" fontAlgn="base" hangingPunct="1">
        <a:lnSpc>
          <a:spcPct val="120000"/>
        </a:lnSpc>
        <a:spcBef>
          <a:spcPct val="20000"/>
        </a:spcBef>
        <a:spcAft>
          <a:spcPct val="0"/>
        </a:spcAft>
        <a:buClr>
          <a:schemeClr val="accent4">
            <a:lumMod val="50000"/>
          </a:schemeClr>
        </a:buClr>
        <a:buSzPct val="125000"/>
        <a:buFont typeface="Arial" charset="0"/>
        <a:buChar char="»"/>
        <a:defRPr kumimoji="1" sz="2000" kern="1200">
          <a:solidFill>
            <a:schemeClr val="tx1"/>
          </a:solidFill>
          <a:latin typeface="Tahoma"/>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108000" y="146038"/>
            <a:ext cx="8928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457200" y="1376064"/>
            <a:ext cx="8229600" cy="49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pic>
        <p:nvPicPr>
          <p:cNvPr id="10" name="図 6" descr="JSPM(png32).png"/>
          <p:cNvPicPr>
            <a:picLocks noChangeAspect="1"/>
          </p:cNvPicPr>
          <p:nvPr userDrawn="1"/>
        </p:nvPicPr>
        <p:blipFill rotWithShape="1">
          <a:blip r:embed="rId6">
            <a:extLst>
              <a:ext uri="{28A0092B-C50C-407E-A947-70E740481C1C}">
                <a14:useLocalDpi xmlns:a14="http://schemas.microsoft.com/office/drawing/2010/main" val="0"/>
              </a:ext>
            </a:extLst>
          </a:blip>
          <a:srcRect b="22144"/>
          <a:stretch/>
        </p:blipFill>
        <p:spPr bwMode="auto">
          <a:xfrm>
            <a:off x="8517471" y="6681892"/>
            <a:ext cx="448730" cy="15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descr="PEACEロゴ.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200" y="6620256"/>
            <a:ext cx="9070848" cy="246888"/>
          </a:xfrm>
          <a:prstGeom prst="rect">
            <a:avLst/>
          </a:prstGeom>
        </p:spPr>
      </p:pic>
    </p:spTree>
    <p:extLst>
      <p:ext uri="{BB962C8B-B14F-4D97-AF65-F5344CB8AC3E}">
        <p14:creationId xmlns:p14="http://schemas.microsoft.com/office/powerpoint/2010/main" val="1166657946"/>
      </p:ext>
    </p:extLst>
  </p:cSld>
  <p:clrMap bg1="lt1" tx1="dk1" bg2="lt2" tx2="dk2" accent1="accent1" accent2="accent2" accent3="accent3" accent4="accent4" accent5="accent5" accent6="accent6" hlink="hlink" folHlink="folHlink"/>
  <p:sldLayoutIdLst>
    <p:sldLayoutId id="2147483683" r:id="rId1"/>
    <p:sldLayoutId id="2147483671" r:id="rId2"/>
    <p:sldLayoutId id="2147483672" r:id="rId3"/>
    <p:sldLayoutId id="2147483673" r:id="rId4"/>
  </p:sldLayoutIdLst>
  <p:hf sldNum="0" hdr="0" ftr="0" dt="0"/>
  <p:txStyles>
    <p:titleStyle>
      <a:lvl1pPr algn="ctr" defTabSz="457200" rtl="0" eaLnBrk="1" fontAlgn="base" hangingPunct="1">
        <a:spcBef>
          <a:spcPct val="0"/>
        </a:spcBef>
        <a:spcAft>
          <a:spcPct val="0"/>
        </a:spcAft>
        <a:defRPr kumimoji="1" sz="4400" kern="1200" baseline="0">
          <a:solidFill>
            <a:schemeClr val="tx1"/>
          </a:solidFill>
          <a:latin typeface="Tahoma"/>
          <a:ea typeface="メイリオ"/>
          <a:cs typeface="メイリオ"/>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lnSpc>
          <a:spcPct val="120000"/>
        </a:lnSpc>
        <a:spcBef>
          <a:spcPct val="20000"/>
        </a:spcBef>
        <a:spcAft>
          <a:spcPct val="0"/>
        </a:spcAft>
        <a:buFont typeface="Arial" charset="0"/>
        <a:buChar char="•"/>
        <a:defRPr kumimoji="1" sz="3200" kern="1200" baseline="0">
          <a:solidFill>
            <a:schemeClr val="tx1"/>
          </a:solidFill>
          <a:latin typeface="Tahoma"/>
          <a:ea typeface="メイリオ"/>
          <a:cs typeface="メイリオ"/>
        </a:defRPr>
      </a:lvl1pPr>
      <a:lvl2pPr marL="742950" indent="-285750" algn="l" defTabSz="457200" rtl="0" eaLnBrk="1" fontAlgn="base" hangingPunct="1">
        <a:lnSpc>
          <a:spcPct val="120000"/>
        </a:lnSpc>
        <a:spcBef>
          <a:spcPct val="20000"/>
        </a:spcBef>
        <a:spcAft>
          <a:spcPct val="0"/>
        </a:spcAft>
        <a:buFont typeface="Arial" charset="0"/>
        <a:buChar char="–"/>
        <a:defRPr kumimoji="1" sz="2800" kern="1200" baseline="0">
          <a:solidFill>
            <a:schemeClr val="tx1"/>
          </a:solidFill>
          <a:latin typeface="Tahoma"/>
          <a:ea typeface="メイリオ"/>
          <a:cs typeface="メイリオ"/>
        </a:defRPr>
      </a:lvl2pPr>
      <a:lvl3pPr marL="1143000" indent="-228600" algn="l" defTabSz="457200" rtl="0" eaLnBrk="1" fontAlgn="base" hangingPunct="1">
        <a:lnSpc>
          <a:spcPct val="120000"/>
        </a:lnSpc>
        <a:spcBef>
          <a:spcPct val="20000"/>
        </a:spcBef>
        <a:spcAft>
          <a:spcPct val="0"/>
        </a:spcAft>
        <a:buFont typeface="Arial" charset="0"/>
        <a:buChar char="•"/>
        <a:defRPr kumimoji="1" sz="2000" kern="1200" baseline="0">
          <a:solidFill>
            <a:schemeClr val="tx1"/>
          </a:solidFill>
          <a:latin typeface="Tahoma"/>
          <a:ea typeface="メイリオ"/>
          <a:cs typeface="メイリオ"/>
        </a:defRPr>
      </a:lvl3pPr>
      <a:lvl4pPr marL="1600200" indent="-228600" algn="l" defTabSz="457200" rtl="0" eaLnBrk="1" fontAlgn="base" hangingPunct="1">
        <a:lnSpc>
          <a:spcPct val="120000"/>
        </a:lnSpc>
        <a:spcBef>
          <a:spcPct val="20000"/>
        </a:spcBef>
        <a:spcAft>
          <a:spcPct val="0"/>
        </a:spcAft>
        <a:buFont typeface="Arial" charset="0"/>
        <a:buChar char="–"/>
        <a:defRPr kumimoji="1" sz="2000" kern="1200" baseline="0">
          <a:solidFill>
            <a:schemeClr val="tx1"/>
          </a:solidFill>
          <a:latin typeface="Tahoma"/>
          <a:ea typeface="メイリオ"/>
          <a:cs typeface="メイリオ"/>
        </a:defRPr>
      </a:lvl4pPr>
      <a:lvl5pPr marL="2057400" indent="-228600" algn="l" defTabSz="457200" rtl="0" eaLnBrk="1" fontAlgn="base" hangingPunct="1">
        <a:lnSpc>
          <a:spcPct val="120000"/>
        </a:lnSpc>
        <a:spcBef>
          <a:spcPct val="20000"/>
        </a:spcBef>
        <a:spcAft>
          <a:spcPct val="0"/>
        </a:spcAft>
        <a:buClr>
          <a:schemeClr val="accent4">
            <a:lumMod val="50000"/>
          </a:schemeClr>
        </a:buClr>
        <a:buSzPct val="125000"/>
        <a:buFont typeface="Arial" charset="0"/>
        <a:buChar char="»"/>
        <a:defRPr kumimoji="1" sz="2000" kern="1200" baseline="0">
          <a:solidFill>
            <a:schemeClr val="tx1"/>
          </a:solidFill>
          <a:latin typeface="Tahoma"/>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108000" y="146038"/>
            <a:ext cx="8928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457200" y="1376064"/>
            <a:ext cx="8229600" cy="49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924283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sldNum="0" hdr="0" ftr="0" dt="0"/>
  <p:txStyles>
    <p:titleStyle>
      <a:lvl1pPr algn="ctr" defTabSz="457200" rtl="0" eaLnBrk="1" fontAlgn="base" hangingPunct="1">
        <a:spcBef>
          <a:spcPct val="0"/>
        </a:spcBef>
        <a:spcAft>
          <a:spcPct val="0"/>
        </a:spcAft>
        <a:defRPr kumimoji="1" sz="4400" kern="1200">
          <a:solidFill>
            <a:schemeClr val="tx1"/>
          </a:solidFill>
          <a:latin typeface="Tahoma"/>
          <a:ea typeface="メイリオ"/>
          <a:cs typeface="メイリオ"/>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lnSpc>
          <a:spcPct val="120000"/>
        </a:lnSpc>
        <a:spcBef>
          <a:spcPct val="20000"/>
        </a:spcBef>
        <a:spcAft>
          <a:spcPct val="0"/>
        </a:spcAft>
        <a:buFont typeface="Arial" charset="0"/>
        <a:buChar char="•"/>
        <a:defRPr kumimoji="1" sz="3200" kern="1200">
          <a:solidFill>
            <a:schemeClr val="tx1"/>
          </a:solidFill>
          <a:latin typeface="Tahoma"/>
          <a:ea typeface="メイリオ"/>
          <a:cs typeface="メイリオ"/>
        </a:defRPr>
      </a:lvl1pPr>
      <a:lvl2pPr marL="742950" indent="-285750" algn="l" defTabSz="457200" rtl="0" eaLnBrk="1" fontAlgn="base" hangingPunct="1">
        <a:lnSpc>
          <a:spcPct val="120000"/>
        </a:lnSpc>
        <a:spcBef>
          <a:spcPct val="20000"/>
        </a:spcBef>
        <a:spcAft>
          <a:spcPct val="0"/>
        </a:spcAft>
        <a:buFont typeface="Arial" charset="0"/>
        <a:buChar char="–"/>
        <a:defRPr kumimoji="1" sz="2800" kern="1200">
          <a:solidFill>
            <a:schemeClr val="tx1"/>
          </a:solidFill>
          <a:latin typeface="Tahoma"/>
          <a:ea typeface="メイリオ"/>
          <a:cs typeface="メイリオ"/>
        </a:defRPr>
      </a:lvl2pPr>
      <a:lvl3pPr marL="11430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Tahoma"/>
          <a:ea typeface="メイリオ"/>
          <a:cs typeface="メイリオ"/>
        </a:defRPr>
      </a:lvl3pPr>
      <a:lvl4pPr marL="16002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Tahoma"/>
          <a:ea typeface="メイリオ"/>
          <a:cs typeface="メイリオ"/>
        </a:defRPr>
      </a:lvl4pPr>
      <a:lvl5pPr marL="2057400" indent="-228600" algn="l" defTabSz="457200" rtl="0" eaLnBrk="1" fontAlgn="base" hangingPunct="1">
        <a:lnSpc>
          <a:spcPct val="120000"/>
        </a:lnSpc>
        <a:spcBef>
          <a:spcPct val="20000"/>
        </a:spcBef>
        <a:spcAft>
          <a:spcPct val="0"/>
        </a:spcAft>
        <a:buClr>
          <a:schemeClr val="accent4">
            <a:lumMod val="50000"/>
          </a:schemeClr>
        </a:buClr>
        <a:buSzPct val="125000"/>
        <a:buFont typeface="Arial" charset="0"/>
        <a:buChar char="»"/>
        <a:defRPr kumimoji="1" sz="2000" kern="1200">
          <a:solidFill>
            <a:schemeClr val="tx1"/>
          </a:solidFill>
          <a:latin typeface="Tahoma"/>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302025" y="146038"/>
            <a:ext cx="853414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302025" y="1600200"/>
            <a:ext cx="8534142" cy="49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正方形/長方形 6"/>
          <p:cNvSpPr/>
          <p:nvPr userDrawn="1"/>
        </p:nvSpPr>
        <p:spPr>
          <a:xfrm>
            <a:off x="1204913" y="6623052"/>
            <a:ext cx="7939087" cy="24235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p>
        </p:txBody>
      </p:sp>
      <p:pic>
        <p:nvPicPr>
          <p:cNvPr id="11" name="Picture 9" descr="ロゴデータ透明２"/>
          <p:cNvPicPr>
            <a:picLocks noChangeAspect="1" noChangeArrowheads="1"/>
          </p:cNvPicPr>
          <p:nvPr userDrawn="1"/>
        </p:nvPicPr>
        <p:blipFill>
          <a:blip r:embed="rId12" cstate="print"/>
          <a:srcRect/>
          <a:stretch>
            <a:fillRect/>
          </a:stretch>
        </p:blipFill>
        <p:spPr bwMode="auto">
          <a:xfrm>
            <a:off x="8524611" y="6616353"/>
            <a:ext cx="488950" cy="239712"/>
          </a:xfrm>
          <a:prstGeom prst="rect">
            <a:avLst/>
          </a:prstGeom>
          <a:noFill/>
          <a:ln w="9525">
            <a:noFill/>
            <a:miter lim="800000"/>
            <a:headEnd/>
            <a:tailEnd/>
          </a:ln>
        </p:spPr>
      </p:pic>
      <p:sp>
        <p:nvSpPr>
          <p:cNvPr id="12" name="正方形/長方形 11"/>
          <p:cNvSpPr/>
          <p:nvPr userDrawn="1"/>
        </p:nvSpPr>
        <p:spPr>
          <a:xfrm>
            <a:off x="1321334" y="6617154"/>
            <a:ext cx="7196137" cy="430887"/>
          </a:xfrm>
          <a:prstGeom prst="rect">
            <a:avLst/>
          </a:prstGeom>
        </p:spPr>
        <p:txBody>
          <a:bodyPr>
            <a:spAutoFit/>
          </a:bodyPr>
          <a:lstStyle/>
          <a:p>
            <a:pPr fontAlgn="auto">
              <a:spcBef>
                <a:spcPts val="0"/>
              </a:spcBef>
              <a:spcAft>
                <a:spcPts val="0"/>
              </a:spcAft>
              <a:defRPr/>
            </a:pPr>
            <a:r>
              <a:rPr lang="en-US" altLang="ja-JP" sz="1100" b="1" i="1" dirty="0">
                <a:solidFill>
                  <a:schemeClr val="accent1">
                    <a:lumMod val="75000"/>
                  </a:schemeClr>
                </a:solidFill>
                <a:latin typeface="Calibri"/>
                <a:ea typeface="HGP創英角ｺﾞｼｯｸUB" charset="0"/>
                <a:cs typeface="Calibri"/>
              </a:rPr>
              <a:t>P</a:t>
            </a:r>
            <a:r>
              <a:rPr lang="en-US" altLang="ja-JP" sz="1100" b="1" i="1" dirty="0">
                <a:solidFill>
                  <a:srgbClr val="FFFFFF"/>
                </a:solidFill>
                <a:latin typeface="Calibri"/>
                <a:ea typeface="HGP創英角ｺﾞｼｯｸUB" charset="0"/>
                <a:cs typeface="Calibri"/>
              </a:rPr>
              <a:t>alliative care </a:t>
            </a:r>
            <a:r>
              <a:rPr lang="en-US" altLang="ja-JP" sz="1100" b="1" i="1" dirty="0">
                <a:solidFill>
                  <a:srgbClr val="376092"/>
                </a:solidFill>
                <a:latin typeface="Calibri"/>
                <a:ea typeface="HGP創英角ｺﾞｼｯｸUB" charset="0"/>
                <a:cs typeface="Calibri"/>
              </a:rPr>
              <a:t>E</a:t>
            </a:r>
            <a:r>
              <a:rPr lang="en-US" altLang="ja-JP" sz="1100" b="1" i="1" dirty="0">
                <a:solidFill>
                  <a:srgbClr val="FFFFFF"/>
                </a:solidFill>
                <a:latin typeface="Calibri"/>
                <a:ea typeface="HGP創英角ｺﾞｼｯｸUB" charset="0"/>
                <a:cs typeface="Calibri"/>
              </a:rPr>
              <a:t>mphasis program on symptom  management and </a:t>
            </a:r>
            <a:r>
              <a:rPr lang="en-US" altLang="ja-JP" sz="1100" b="1" i="1" dirty="0">
                <a:solidFill>
                  <a:srgbClr val="376092"/>
                </a:solidFill>
                <a:latin typeface="Calibri"/>
                <a:ea typeface="HGP創英角ｺﾞｼｯｸUB" charset="0"/>
                <a:cs typeface="Calibri"/>
              </a:rPr>
              <a:t>A</a:t>
            </a:r>
            <a:r>
              <a:rPr lang="en-US" altLang="ja-JP" sz="1100" b="1" i="1" dirty="0">
                <a:solidFill>
                  <a:srgbClr val="FFFFFF"/>
                </a:solidFill>
                <a:latin typeface="Calibri"/>
                <a:ea typeface="HGP創英角ｺﾞｼｯｸUB" charset="0"/>
                <a:cs typeface="Calibri"/>
              </a:rPr>
              <a:t>ssessment for </a:t>
            </a:r>
            <a:r>
              <a:rPr lang="en-US" altLang="ja-JP" sz="1100" b="1" i="1" dirty="0">
                <a:solidFill>
                  <a:srgbClr val="376092"/>
                </a:solidFill>
                <a:latin typeface="Calibri"/>
                <a:ea typeface="HGP創英角ｺﾞｼｯｸUB" charset="0"/>
                <a:cs typeface="Calibri"/>
              </a:rPr>
              <a:t>C</a:t>
            </a:r>
            <a:r>
              <a:rPr lang="en-US" altLang="ja-JP" sz="1100" b="1" i="1" dirty="0">
                <a:solidFill>
                  <a:srgbClr val="FFFFFF"/>
                </a:solidFill>
                <a:latin typeface="Calibri"/>
                <a:ea typeface="HGP創英角ｺﾞｼｯｸUB" charset="0"/>
                <a:cs typeface="Calibri"/>
              </a:rPr>
              <a:t>ontinuous medical </a:t>
            </a:r>
            <a:r>
              <a:rPr lang="en-US" altLang="ja-JP" sz="1100" b="1" i="1" dirty="0">
                <a:solidFill>
                  <a:srgbClr val="376092"/>
                </a:solidFill>
                <a:latin typeface="Calibri"/>
                <a:ea typeface="HGP創英角ｺﾞｼｯｸUB" charset="0"/>
                <a:cs typeface="Calibri"/>
              </a:rPr>
              <a:t>E</a:t>
            </a:r>
            <a:r>
              <a:rPr lang="en-US" altLang="ja-JP" sz="1100" b="1" i="1" dirty="0">
                <a:solidFill>
                  <a:srgbClr val="FFFFFF"/>
                </a:solidFill>
                <a:latin typeface="Calibri"/>
                <a:ea typeface="HGP創英角ｺﾞｼｯｸUB" charset="0"/>
                <a:cs typeface="Calibri"/>
              </a:rPr>
              <a:t>ducation</a:t>
            </a:r>
            <a:endParaRPr lang="ja-JP" altLang="en-US" sz="1100" b="1" i="1" dirty="0">
              <a:solidFill>
                <a:srgbClr val="FFFFFF"/>
              </a:solidFill>
              <a:latin typeface="Calibri"/>
              <a:ea typeface="+mn-ea"/>
              <a:cs typeface="Calibri"/>
            </a:endParaRPr>
          </a:p>
          <a:p>
            <a:pPr fontAlgn="auto">
              <a:spcBef>
                <a:spcPts val="0"/>
              </a:spcBef>
              <a:spcAft>
                <a:spcPts val="0"/>
              </a:spcAft>
              <a:buFont typeface="Wingdings" charset="0"/>
              <a:buNone/>
              <a:defRPr/>
            </a:pPr>
            <a:endParaRPr lang="en-US" altLang="ja-JP" sz="1100" b="1" i="1" dirty="0">
              <a:solidFill>
                <a:srgbClr val="FFFFFF"/>
              </a:solidFill>
              <a:latin typeface="Calibri"/>
              <a:ea typeface="HGP創英角ｺﾞｼｯｸUB" charset="0"/>
              <a:cs typeface="Calibri"/>
            </a:endParaRPr>
          </a:p>
        </p:txBody>
      </p:sp>
      <p:pic>
        <p:nvPicPr>
          <p:cNvPr id="13" name="図 12" descr="PEACEロゴ.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5566" y="6623154"/>
            <a:ext cx="977452" cy="263655"/>
          </a:xfrm>
          <a:prstGeom prst="rect">
            <a:avLst/>
          </a:prstGeom>
        </p:spPr>
      </p:pic>
    </p:spTree>
    <p:extLst>
      <p:ext uri="{BB962C8B-B14F-4D97-AF65-F5344CB8AC3E}">
        <p14:creationId xmlns:p14="http://schemas.microsoft.com/office/powerpoint/2010/main" val="26241727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txStyles>
    <p:titleStyle>
      <a:lvl1pPr algn="ctr" defTabSz="457200" rtl="0" eaLnBrk="1" fontAlgn="base" hangingPunct="1">
        <a:spcBef>
          <a:spcPct val="0"/>
        </a:spcBef>
        <a:spcAft>
          <a:spcPct val="0"/>
        </a:spcAft>
        <a:defRPr kumimoji="1" sz="4400" kern="1200">
          <a:solidFill>
            <a:schemeClr val="tx1"/>
          </a:solidFill>
          <a:latin typeface="メイリオ"/>
          <a:ea typeface="メイリオ"/>
          <a:cs typeface="メイリオ"/>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20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Clr>
          <a:schemeClr val="accent4">
            <a:lumMod val="50000"/>
          </a:schemeClr>
        </a:buClr>
        <a:buSzPct val="125000"/>
        <a:buFont typeface="Arial" charset="0"/>
        <a:buChar char="»"/>
        <a:defRPr kumimoji="1" sz="20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457200" y="1460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457200" y="1376064"/>
            <a:ext cx="8229600" cy="49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sz="2600" b="0" i="0" dirty="0">
                <a:solidFill>
                  <a:srgbClr val="000000"/>
                </a:solidFill>
                <a:latin typeface="ヒラギノ角ゴ ProN"/>
                <a:ea typeface="ヒラギノ角ゴ ProN"/>
                <a:cs typeface="ヒラギノ角ゴ ProN"/>
              </a:rPr>
              <a:t>メインスライド</a:t>
            </a:r>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pic>
        <p:nvPicPr>
          <p:cNvPr id="10" name="図 6" descr="JSPM(png32).png"/>
          <p:cNvPicPr>
            <a:picLocks noChangeAspect="1"/>
          </p:cNvPicPr>
          <p:nvPr userDrawn="1"/>
        </p:nvPicPr>
        <p:blipFill rotWithShape="1">
          <a:blip r:embed="rId19">
            <a:extLst>
              <a:ext uri="{28A0092B-C50C-407E-A947-70E740481C1C}">
                <a14:useLocalDpi xmlns:a14="http://schemas.microsoft.com/office/drawing/2010/main" val="0"/>
              </a:ext>
            </a:extLst>
          </a:blip>
          <a:srcRect b="22144"/>
          <a:stretch/>
        </p:blipFill>
        <p:spPr bwMode="auto">
          <a:xfrm>
            <a:off x="8517471" y="6681892"/>
            <a:ext cx="448730" cy="15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descr="PEACEロゴ.jp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6200" y="6620256"/>
            <a:ext cx="9070848" cy="246888"/>
          </a:xfrm>
          <a:prstGeom prst="rect">
            <a:avLst/>
          </a:prstGeom>
        </p:spPr>
      </p:pic>
    </p:spTree>
    <p:extLst>
      <p:ext uri="{BB962C8B-B14F-4D97-AF65-F5344CB8AC3E}">
        <p14:creationId xmlns:p14="http://schemas.microsoft.com/office/powerpoint/2010/main" val="160054067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1" r:id="rId17"/>
  </p:sldLayoutIdLst>
  <p:txStyles>
    <p:titleStyle>
      <a:lvl1pPr algn="ctr" defTabSz="457200" rtl="0" eaLnBrk="1" fontAlgn="base" hangingPunct="1">
        <a:spcBef>
          <a:spcPct val="0"/>
        </a:spcBef>
        <a:spcAft>
          <a:spcPct val="0"/>
        </a:spcAft>
        <a:defRPr kumimoji="1" sz="4400" kern="1200">
          <a:solidFill>
            <a:schemeClr val="tx1"/>
          </a:solidFill>
          <a:latin typeface="メイリオ"/>
          <a:ea typeface="メイリオ"/>
          <a:cs typeface="メイリオ"/>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lnSpc>
          <a:spcPct val="120000"/>
        </a:lnSpc>
        <a:spcBef>
          <a:spcPct val="20000"/>
        </a:spcBef>
        <a:spcAft>
          <a:spcPct val="0"/>
        </a:spcAft>
        <a:buFont typeface="Arial" charset="0"/>
        <a:buChar char="•"/>
        <a:defRPr kumimoji="1" sz="3200" kern="1200">
          <a:solidFill>
            <a:schemeClr val="tx1"/>
          </a:solidFill>
          <a:latin typeface="メイリオ"/>
          <a:ea typeface="メイリオ"/>
          <a:cs typeface="メイリオ"/>
        </a:defRPr>
      </a:lvl1pPr>
      <a:lvl2pPr marL="742950" indent="-285750" algn="l" defTabSz="457200" rtl="0" eaLnBrk="1" fontAlgn="base" hangingPunct="1">
        <a:lnSpc>
          <a:spcPct val="120000"/>
        </a:lnSpc>
        <a:spcBef>
          <a:spcPct val="20000"/>
        </a:spcBef>
        <a:spcAft>
          <a:spcPct val="0"/>
        </a:spcAft>
        <a:buFont typeface="Arial" charset="0"/>
        <a:buChar char="–"/>
        <a:defRPr kumimoji="1" sz="2800" kern="1200">
          <a:solidFill>
            <a:schemeClr val="tx1"/>
          </a:solidFill>
          <a:latin typeface="メイリオ"/>
          <a:ea typeface="メイリオ"/>
          <a:cs typeface="メイリオ"/>
        </a:defRPr>
      </a:lvl2pPr>
      <a:lvl3pPr marL="11430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メイリオ"/>
          <a:ea typeface="メイリオ"/>
          <a:cs typeface="メイリオ"/>
        </a:defRPr>
      </a:lvl3pPr>
      <a:lvl4pPr marL="16002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メイリオ"/>
          <a:ea typeface="メイリオ"/>
          <a:cs typeface="メイリオ"/>
        </a:defRPr>
      </a:lvl4pPr>
      <a:lvl5pPr marL="2057400" indent="-228600" algn="l" defTabSz="457200" rtl="0" eaLnBrk="1" fontAlgn="base" hangingPunct="1">
        <a:lnSpc>
          <a:spcPct val="120000"/>
        </a:lnSpc>
        <a:spcBef>
          <a:spcPct val="20000"/>
        </a:spcBef>
        <a:spcAft>
          <a:spcPct val="0"/>
        </a:spcAft>
        <a:buClr>
          <a:schemeClr val="accent4">
            <a:lumMod val="50000"/>
          </a:schemeClr>
        </a:buClr>
        <a:buSzPct val="125000"/>
        <a:buFont typeface="Arial" charset="0"/>
        <a:buChar char="»"/>
        <a:defRPr kumimoji="1" sz="20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457200" y="1460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457200" y="1376064"/>
            <a:ext cx="8229600" cy="49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sz="2600" b="0" i="0" dirty="0">
                <a:solidFill>
                  <a:srgbClr val="000000"/>
                </a:solidFill>
                <a:latin typeface="ヒラギノ角ゴ ProN"/>
                <a:ea typeface="ヒラギノ角ゴ ProN"/>
                <a:cs typeface="ヒラギノ角ゴ ProN"/>
              </a:rPr>
              <a:t>メインスライド</a:t>
            </a:r>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pic>
        <p:nvPicPr>
          <p:cNvPr id="10" name="図 6" descr="JSPM(png32).png"/>
          <p:cNvPicPr>
            <a:picLocks noChangeAspect="1"/>
          </p:cNvPicPr>
          <p:nvPr userDrawn="1"/>
        </p:nvPicPr>
        <p:blipFill rotWithShape="1">
          <a:blip r:embed="rId16">
            <a:extLst>
              <a:ext uri="{28A0092B-C50C-407E-A947-70E740481C1C}">
                <a14:useLocalDpi xmlns:a14="http://schemas.microsoft.com/office/drawing/2010/main" val="0"/>
              </a:ext>
            </a:extLst>
          </a:blip>
          <a:srcRect b="22144"/>
          <a:stretch/>
        </p:blipFill>
        <p:spPr bwMode="auto">
          <a:xfrm>
            <a:off x="8517471" y="6681892"/>
            <a:ext cx="448730" cy="15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descr="PEACEロゴ.jp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200" y="6620256"/>
            <a:ext cx="9070848" cy="246888"/>
          </a:xfrm>
          <a:prstGeom prst="rect">
            <a:avLst/>
          </a:prstGeom>
        </p:spPr>
      </p:pic>
    </p:spTree>
    <p:extLst>
      <p:ext uri="{BB962C8B-B14F-4D97-AF65-F5344CB8AC3E}">
        <p14:creationId xmlns:p14="http://schemas.microsoft.com/office/powerpoint/2010/main" val="343589416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xStyles>
    <p:titleStyle>
      <a:lvl1pPr algn="ctr" defTabSz="457200" rtl="0" eaLnBrk="1" fontAlgn="base" hangingPunct="1">
        <a:spcBef>
          <a:spcPct val="0"/>
        </a:spcBef>
        <a:spcAft>
          <a:spcPct val="0"/>
        </a:spcAft>
        <a:defRPr kumimoji="1" sz="4400" kern="1200">
          <a:solidFill>
            <a:schemeClr val="tx1"/>
          </a:solidFill>
          <a:latin typeface="メイリオ"/>
          <a:ea typeface="メイリオ"/>
          <a:cs typeface="メイリオ"/>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lnSpc>
          <a:spcPct val="120000"/>
        </a:lnSpc>
        <a:spcBef>
          <a:spcPct val="20000"/>
        </a:spcBef>
        <a:spcAft>
          <a:spcPct val="0"/>
        </a:spcAft>
        <a:buFont typeface="Arial" charset="0"/>
        <a:buChar char="•"/>
        <a:defRPr kumimoji="1" sz="3200" kern="1200">
          <a:solidFill>
            <a:schemeClr val="tx1"/>
          </a:solidFill>
          <a:latin typeface="メイリオ"/>
          <a:ea typeface="メイリオ"/>
          <a:cs typeface="メイリオ"/>
        </a:defRPr>
      </a:lvl1pPr>
      <a:lvl2pPr marL="742950" indent="-285750" algn="l" defTabSz="457200" rtl="0" eaLnBrk="1" fontAlgn="base" hangingPunct="1">
        <a:lnSpc>
          <a:spcPct val="120000"/>
        </a:lnSpc>
        <a:spcBef>
          <a:spcPct val="20000"/>
        </a:spcBef>
        <a:spcAft>
          <a:spcPct val="0"/>
        </a:spcAft>
        <a:buFont typeface="Arial" charset="0"/>
        <a:buChar char="–"/>
        <a:defRPr kumimoji="1" sz="2800" kern="1200">
          <a:solidFill>
            <a:schemeClr val="tx1"/>
          </a:solidFill>
          <a:latin typeface="メイリオ"/>
          <a:ea typeface="メイリオ"/>
          <a:cs typeface="メイリオ"/>
        </a:defRPr>
      </a:lvl2pPr>
      <a:lvl3pPr marL="11430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メイリオ"/>
          <a:ea typeface="メイリオ"/>
          <a:cs typeface="メイリオ"/>
        </a:defRPr>
      </a:lvl3pPr>
      <a:lvl4pPr marL="16002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メイリオ"/>
          <a:ea typeface="メイリオ"/>
          <a:cs typeface="メイリオ"/>
        </a:defRPr>
      </a:lvl4pPr>
      <a:lvl5pPr marL="2057400" indent="-228600" algn="l" defTabSz="457200" rtl="0" eaLnBrk="1" fontAlgn="base" hangingPunct="1">
        <a:lnSpc>
          <a:spcPct val="120000"/>
        </a:lnSpc>
        <a:spcBef>
          <a:spcPct val="20000"/>
        </a:spcBef>
        <a:spcAft>
          <a:spcPct val="0"/>
        </a:spcAft>
        <a:buClr>
          <a:schemeClr val="accent4">
            <a:lumMod val="50000"/>
          </a:schemeClr>
        </a:buClr>
        <a:buSzPct val="125000"/>
        <a:buFont typeface="Arial" charset="0"/>
        <a:buChar char="»"/>
        <a:defRPr kumimoji="1" sz="20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image" Target="../media/image20.emf"/><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8.xml"/><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819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ja-JP" altLang="en-US" dirty="0"/>
              <a:t>包括的がん医療モデル</a:t>
            </a:r>
          </a:p>
        </p:txBody>
      </p:sp>
      <p:sp>
        <p:nvSpPr>
          <p:cNvPr id="15365" name="Rectangle 3"/>
          <p:cNvSpPr>
            <a:spLocks noChangeArrowheads="1"/>
          </p:cNvSpPr>
          <p:nvPr/>
        </p:nvSpPr>
        <p:spPr bwMode="auto">
          <a:xfrm>
            <a:off x="1062038" y="2047472"/>
            <a:ext cx="6842125" cy="2375816"/>
          </a:xfrm>
          <a:prstGeom prst="rect">
            <a:avLst/>
          </a:prstGeom>
          <a:solidFill>
            <a:schemeClr val="accent4">
              <a:lumMod val="60000"/>
              <a:lumOff val="40000"/>
            </a:schemeClr>
          </a:solidFill>
          <a:ln w="12700">
            <a:solidFill>
              <a:schemeClr val="tx1"/>
            </a:solidFill>
            <a:miter lim="800000"/>
            <a:headEnd/>
            <a:tailEnd/>
          </a:ln>
        </p:spPr>
        <p:txBody>
          <a:bodyPr wrap="none" anchor="ctr"/>
          <a:lstStyle>
            <a:lvl1pPr eaLnBrk="0" hangingPunct="0">
              <a:defRPr kumimoji="1" sz="3000">
                <a:solidFill>
                  <a:schemeClr val="tx1"/>
                </a:solidFill>
                <a:latin typeface="Times New Roman" pitchFamily="18" charset="0"/>
                <a:ea typeface="ＭＳ Ｐゴシック" charset="-128"/>
              </a:defRPr>
            </a:lvl1pPr>
            <a:lvl2pPr marL="742950" indent="-285750" eaLnBrk="0" hangingPunct="0">
              <a:defRPr kumimoji="1" sz="3000">
                <a:solidFill>
                  <a:schemeClr val="tx1"/>
                </a:solidFill>
                <a:latin typeface="Times New Roman" pitchFamily="18" charset="0"/>
                <a:ea typeface="ＭＳ Ｐゴシック" charset="-128"/>
              </a:defRPr>
            </a:lvl2pPr>
            <a:lvl3pPr marL="1143000" indent="-228600" eaLnBrk="0" hangingPunct="0">
              <a:defRPr kumimoji="1" sz="3000">
                <a:solidFill>
                  <a:schemeClr val="tx1"/>
                </a:solidFill>
                <a:latin typeface="Times New Roman" pitchFamily="18" charset="0"/>
                <a:ea typeface="ＭＳ Ｐゴシック" charset="-128"/>
              </a:defRPr>
            </a:lvl3pPr>
            <a:lvl4pPr marL="1600200" indent="-228600" eaLnBrk="0" hangingPunct="0">
              <a:defRPr kumimoji="1" sz="3000">
                <a:solidFill>
                  <a:schemeClr val="tx1"/>
                </a:solidFill>
                <a:latin typeface="Times New Roman" pitchFamily="18" charset="0"/>
                <a:ea typeface="ＭＳ Ｐゴシック" charset="-128"/>
              </a:defRPr>
            </a:lvl4pPr>
            <a:lvl5pPr marL="2057400" indent="-228600" eaLnBrk="0" hangingPunct="0">
              <a:defRPr kumimoji="1" sz="3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9pPr>
          </a:lstStyle>
          <a:p>
            <a:pPr algn="ctr" eaLnBrk="1" hangingPunct="1"/>
            <a:endParaRPr lang="ja-JP" altLang="ja-JP" sz="2400" dirty="0">
              <a:solidFill>
                <a:prstClr val="black"/>
              </a:solidFill>
              <a:latin typeface="メイリオ" panose="020B0604030504040204" pitchFamily="50" charset="-128"/>
              <a:ea typeface="メイリオ" panose="020B0604030504040204" pitchFamily="50" charset="-128"/>
            </a:endParaRPr>
          </a:p>
        </p:txBody>
      </p:sp>
      <p:sp>
        <p:nvSpPr>
          <p:cNvPr id="15367" name="Text Box 8"/>
          <p:cNvSpPr txBox="1">
            <a:spLocks noChangeArrowheads="1"/>
          </p:cNvSpPr>
          <p:nvPr/>
        </p:nvSpPr>
        <p:spPr bwMode="auto">
          <a:xfrm>
            <a:off x="7183438" y="4557348"/>
            <a:ext cx="902811" cy="5232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3000">
                <a:solidFill>
                  <a:schemeClr val="tx1"/>
                </a:solidFill>
                <a:latin typeface="Times New Roman" pitchFamily="18" charset="0"/>
                <a:ea typeface="ＭＳ Ｐゴシック" charset="-128"/>
              </a:defRPr>
            </a:lvl1pPr>
            <a:lvl2pPr marL="742950" indent="-285750" eaLnBrk="0" hangingPunct="0">
              <a:defRPr kumimoji="1" sz="3000">
                <a:solidFill>
                  <a:schemeClr val="tx1"/>
                </a:solidFill>
                <a:latin typeface="Times New Roman" pitchFamily="18" charset="0"/>
                <a:ea typeface="ＭＳ Ｐゴシック" charset="-128"/>
              </a:defRPr>
            </a:lvl2pPr>
            <a:lvl3pPr marL="1143000" indent="-228600" eaLnBrk="0" hangingPunct="0">
              <a:defRPr kumimoji="1" sz="3000">
                <a:solidFill>
                  <a:schemeClr val="tx1"/>
                </a:solidFill>
                <a:latin typeface="Times New Roman" pitchFamily="18" charset="0"/>
                <a:ea typeface="ＭＳ Ｐゴシック" charset="-128"/>
              </a:defRPr>
            </a:lvl3pPr>
            <a:lvl4pPr marL="1600200" indent="-228600" eaLnBrk="0" hangingPunct="0">
              <a:defRPr kumimoji="1" sz="3000">
                <a:solidFill>
                  <a:schemeClr val="tx1"/>
                </a:solidFill>
                <a:latin typeface="Times New Roman" pitchFamily="18" charset="0"/>
                <a:ea typeface="ＭＳ Ｐゴシック" charset="-128"/>
              </a:defRPr>
            </a:lvl4pPr>
            <a:lvl5pPr marL="2057400" indent="-228600" eaLnBrk="0" hangingPunct="0">
              <a:defRPr kumimoji="1" sz="3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9pPr>
          </a:lstStyle>
          <a:p>
            <a:pPr eaLnBrk="1" hangingPunct="1"/>
            <a:r>
              <a:rPr lang="ja-JP" altLang="en-US" sz="2800">
                <a:solidFill>
                  <a:prstClr val="black"/>
                </a:solidFill>
                <a:latin typeface="メイリオ" panose="020B0604030504040204" pitchFamily="50" charset="-128"/>
                <a:ea typeface="メイリオ" panose="020B0604030504040204" pitchFamily="50" charset="-128"/>
              </a:rPr>
              <a:t>死亡</a:t>
            </a:r>
          </a:p>
        </p:txBody>
      </p:sp>
      <p:sp>
        <p:nvSpPr>
          <p:cNvPr id="15368" name="Text Box 9"/>
          <p:cNvSpPr txBox="1">
            <a:spLocks noChangeArrowheads="1"/>
          </p:cNvSpPr>
          <p:nvPr/>
        </p:nvSpPr>
        <p:spPr bwMode="auto">
          <a:xfrm>
            <a:off x="630238" y="4589053"/>
            <a:ext cx="1261884" cy="5232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3000">
                <a:solidFill>
                  <a:schemeClr val="tx1"/>
                </a:solidFill>
                <a:latin typeface="Times New Roman" pitchFamily="18" charset="0"/>
                <a:ea typeface="ＭＳ Ｐゴシック" charset="-128"/>
              </a:defRPr>
            </a:lvl1pPr>
            <a:lvl2pPr marL="742950" indent="-285750" eaLnBrk="0" hangingPunct="0">
              <a:defRPr kumimoji="1" sz="3000">
                <a:solidFill>
                  <a:schemeClr val="tx1"/>
                </a:solidFill>
                <a:latin typeface="Times New Roman" pitchFamily="18" charset="0"/>
                <a:ea typeface="ＭＳ Ｐゴシック" charset="-128"/>
              </a:defRPr>
            </a:lvl2pPr>
            <a:lvl3pPr marL="1143000" indent="-228600" eaLnBrk="0" hangingPunct="0">
              <a:defRPr kumimoji="1" sz="3000">
                <a:solidFill>
                  <a:schemeClr val="tx1"/>
                </a:solidFill>
                <a:latin typeface="Times New Roman" pitchFamily="18" charset="0"/>
                <a:ea typeface="ＭＳ Ｐゴシック" charset="-128"/>
              </a:defRPr>
            </a:lvl3pPr>
            <a:lvl4pPr marL="1600200" indent="-228600" eaLnBrk="0" hangingPunct="0">
              <a:defRPr kumimoji="1" sz="3000">
                <a:solidFill>
                  <a:schemeClr val="tx1"/>
                </a:solidFill>
                <a:latin typeface="Times New Roman" pitchFamily="18" charset="0"/>
                <a:ea typeface="ＭＳ Ｐゴシック" charset="-128"/>
              </a:defRPr>
            </a:lvl4pPr>
            <a:lvl5pPr marL="2057400" indent="-228600" eaLnBrk="0" hangingPunct="0">
              <a:defRPr kumimoji="1" sz="3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9pPr>
          </a:lstStyle>
          <a:p>
            <a:pPr eaLnBrk="1" hangingPunct="1"/>
            <a:r>
              <a:rPr lang="ja-JP" altLang="en-US" sz="2800" dirty="0">
                <a:solidFill>
                  <a:prstClr val="black"/>
                </a:solidFill>
                <a:latin typeface="メイリオ" panose="020B0604030504040204" pitchFamily="50" charset="-128"/>
                <a:ea typeface="メイリオ" panose="020B0604030504040204" pitchFamily="50" charset="-128"/>
              </a:rPr>
              <a:t>診断時</a:t>
            </a:r>
          </a:p>
        </p:txBody>
      </p:sp>
      <p:sp>
        <p:nvSpPr>
          <p:cNvPr id="14" name="直角三角形 16"/>
          <p:cNvSpPr>
            <a:spLocks noChangeArrowheads="1"/>
          </p:cNvSpPr>
          <p:nvPr/>
        </p:nvSpPr>
        <p:spPr bwMode="auto">
          <a:xfrm rot="10800000" flipV="1">
            <a:off x="1062037" y="2039076"/>
            <a:ext cx="6842126" cy="2375816"/>
          </a:xfrm>
          <a:prstGeom prst="rtTriangle">
            <a:avLst/>
          </a:prstGeom>
          <a:solidFill>
            <a:srgbClr val="93CDDD"/>
          </a:solidFill>
          <a:ln w="12700" cap="sq" algn="ctr">
            <a:solidFill>
              <a:schemeClr val="tx1"/>
            </a:solidFill>
            <a:round/>
            <a:headEnd type="none" w="sm" len="sm"/>
            <a:tailEnd type="none" w="sm" len="sm"/>
          </a:ln>
        </p:spPr>
        <p:txBody>
          <a:bodyPr wrap="none"/>
          <a:lstStyle>
            <a:lvl1pPr eaLnBrk="0" hangingPunct="0">
              <a:defRPr kumimoji="1" sz="3000">
                <a:solidFill>
                  <a:schemeClr val="tx1"/>
                </a:solidFill>
                <a:latin typeface="Times New Roman" pitchFamily="18" charset="0"/>
                <a:ea typeface="ＭＳ Ｐゴシック" charset="-128"/>
              </a:defRPr>
            </a:lvl1pPr>
            <a:lvl2pPr marL="742950" indent="-285750" eaLnBrk="0" hangingPunct="0">
              <a:defRPr kumimoji="1" sz="3000">
                <a:solidFill>
                  <a:schemeClr val="tx1"/>
                </a:solidFill>
                <a:latin typeface="Times New Roman" pitchFamily="18" charset="0"/>
                <a:ea typeface="ＭＳ Ｐゴシック" charset="-128"/>
              </a:defRPr>
            </a:lvl2pPr>
            <a:lvl3pPr marL="1143000" indent="-228600" eaLnBrk="0" hangingPunct="0">
              <a:defRPr kumimoji="1" sz="3000">
                <a:solidFill>
                  <a:schemeClr val="tx1"/>
                </a:solidFill>
                <a:latin typeface="Times New Roman" pitchFamily="18" charset="0"/>
                <a:ea typeface="ＭＳ Ｐゴシック" charset="-128"/>
              </a:defRPr>
            </a:lvl3pPr>
            <a:lvl4pPr marL="1600200" indent="-228600" eaLnBrk="0" hangingPunct="0">
              <a:defRPr kumimoji="1" sz="3000">
                <a:solidFill>
                  <a:schemeClr val="tx1"/>
                </a:solidFill>
                <a:latin typeface="Times New Roman" pitchFamily="18" charset="0"/>
                <a:ea typeface="ＭＳ Ｐゴシック" charset="-128"/>
              </a:defRPr>
            </a:lvl4pPr>
            <a:lvl5pPr marL="2057400" indent="-228600" eaLnBrk="0" hangingPunct="0">
              <a:defRPr kumimoji="1" sz="3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9pPr>
          </a:lstStyle>
          <a:p>
            <a:pPr eaLnBrk="1" hangingPunct="1"/>
            <a:endParaRPr kumimoji="0" lang="ja-JP" altLang="en-US" sz="2400" dirty="0">
              <a:solidFill>
                <a:prstClr val="black"/>
              </a:solidFill>
              <a:latin typeface="Arial Black" pitchFamily="34" charset="0"/>
              <a:ea typeface="HGP創英角ｺﾞｼｯｸUB" pitchFamily="50" charset="-128"/>
            </a:endParaRPr>
          </a:p>
        </p:txBody>
      </p:sp>
      <p:sp>
        <p:nvSpPr>
          <p:cNvPr id="2" name="正方形/長方形 1"/>
          <p:cNvSpPr/>
          <p:nvPr/>
        </p:nvSpPr>
        <p:spPr>
          <a:xfrm>
            <a:off x="1594658" y="2636423"/>
            <a:ext cx="2698176" cy="523220"/>
          </a:xfrm>
          <a:prstGeom prst="rect">
            <a:avLst/>
          </a:prstGeom>
        </p:spPr>
        <p:txBody>
          <a:bodyPr wrap="none">
            <a:spAutoFit/>
          </a:bodyPr>
          <a:lstStyle/>
          <a:p>
            <a:pPr algn="ctr"/>
            <a:r>
              <a:rPr lang="ja-JP" altLang="en-US" sz="2800" dirty="0">
                <a:solidFill>
                  <a:prstClr val="black"/>
                </a:solidFill>
                <a:latin typeface="メイリオ" panose="020B0604030504040204" pitchFamily="50" charset="-128"/>
                <a:ea typeface="メイリオ" panose="020B0604030504040204" pitchFamily="50" charset="-128"/>
              </a:rPr>
              <a:t>がん病変の治療</a:t>
            </a:r>
            <a:endParaRPr lang="ja-JP" altLang="ja-JP" sz="2800" dirty="0">
              <a:solidFill>
                <a:prstClr val="black"/>
              </a:solidFill>
              <a:latin typeface="メイリオ" panose="020B0604030504040204" pitchFamily="50" charset="-128"/>
              <a:ea typeface="メイリオ" panose="020B0604030504040204" pitchFamily="50" charset="-128"/>
            </a:endParaRPr>
          </a:p>
        </p:txBody>
      </p:sp>
      <p:sp>
        <p:nvSpPr>
          <p:cNvPr id="18" name="正方形/長方形 17"/>
          <p:cNvSpPr/>
          <p:nvPr/>
        </p:nvSpPr>
        <p:spPr>
          <a:xfrm>
            <a:off x="5900391" y="3331601"/>
            <a:ext cx="1620957" cy="523220"/>
          </a:xfrm>
          <a:prstGeom prst="rect">
            <a:avLst/>
          </a:prstGeom>
        </p:spPr>
        <p:txBody>
          <a:bodyPr wrap="none">
            <a:spAutoFit/>
          </a:bodyPr>
          <a:lstStyle/>
          <a:p>
            <a:pPr algn="ctr"/>
            <a:r>
              <a:rPr lang="ja-JP" altLang="en-US" sz="2800" dirty="0">
                <a:solidFill>
                  <a:prstClr val="black"/>
                </a:solidFill>
                <a:latin typeface="メイリオ" panose="020B0604030504040204" pitchFamily="50" charset="-128"/>
                <a:ea typeface="メイリオ" panose="020B0604030504040204" pitchFamily="50" charset="-128"/>
              </a:rPr>
              <a:t>緩和ケア</a:t>
            </a:r>
            <a:endParaRPr lang="ja-JP" altLang="ja-JP" sz="2800" dirty="0">
              <a:solidFill>
                <a:prstClr val="black"/>
              </a:solidFill>
              <a:latin typeface="メイリオ" panose="020B0604030504040204" pitchFamily="50" charset="-128"/>
              <a:ea typeface="メイリオ" panose="020B0604030504040204" pitchFamily="50" charset="-128"/>
            </a:endParaRPr>
          </a:p>
        </p:txBody>
      </p:sp>
      <p:sp>
        <p:nvSpPr>
          <p:cNvPr id="10" name="テキスト ボックス 9"/>
          <p:cNvSpPr txBox="1">
            <a:spLocks noChangeArrowheads="1"/>
          </p:cNvSpPr>
          <p:nvPr/>
        </p:nvSpPr>
        <p:spPr bwMode="auto">
          <a:xfrm>
            <a:off x="664420" y="6009190"/>
            <a:ext cx="831826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3000">
                <a:solidFill>
                  <a:schemeClr val="tx1"/>
                </a:solidFill>
                <a:latin typeface="Times New Roman" pitchFamily="18" charset="0"/>
                <a:ea typeface="ＭＳ Ｐゴシック" charset="-128"/>
              </a:defRPr>
            </a:lvl1pPr>
            <a:lvl2pPr marL="742950" indent="-285750" eaLnBrk="0" hangingPunct="0">
              <a:defRPr kumimoji="1" sz="3000">
                <a:solidFill>
                  <a:schemeClr val="tx1"/>
                </a:solidFill>
                <a:latin typeface="Times New Roman" pitchFamily="18" charset="0"/>
                <a:ea typeface="ＭＳ Ｐゴシック" charset="-128"/>
              </a:defRPr>
            </a:lvl2pPr>
            <a:lvl3pPr marL="1143000" indent="-228600" eaLnBrk="0" hangingPunct="0">
              <a:defRPr kumimoji="1" sz="3000">
                <a:solidFill>
                  <a:schemeClr val="tx1"/>
                </a:solidFill>
                <a:latin typeface="Times New Roman" pitchFamily="18" charset="0"/>
                <a:ea typeface="ＭＳ Ｐゴシック" charset="-128"/>
              </a:defRPr>
            </a:lvl3pPr>
            <a:lvl4pPr marL="1600200" indent="-228600" eaLnBrk="0" hangingPunct="0">
              <a:defRPr kumimoji="1" sz="3000">
                <a:solidFill>
                  <a:schemeClr val="tx1"/>
                </a:solidFill>
                <a:latin typeface="Times New Roman" pitchFamily="18" charset="0"/>
                <a:ea typeface="ＭＳ Ｐゴシック" charset="-128"/>
              </a:defRPr>
            </a:lvl4pPr>
            <a:lvl5pPr marL="2057400" indent="-228600" eaLnBrk="0" hangingPunct="0">
              <a:defRPr kumimoji="1" sz="3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9pPr>
          </a:lstStyle>
          <a:p>
            <a:pPr algn="r" eaLnBrk="1" hangingPunct="1"/>
            <a:r>
              <a:rPr lang="ja-JP" altLang="en-US" sz="1600" i="1" dirty="0">
                <a:solidFill>
                  <a:prstClr val="black"/>
                </a:solidFill>
                <a:latin typeface="メイリオ" panose="020B0604030504040204" pitchFamily="50" charset="-128"/>
                <a:ea typeface="メイリオ" panose="020B0604030504040204" pitchFamily="50" charset="-128"/>
              </a:rPr>
              <a:t>世界保健機関</a:t>
            </a:r>
            <a:r>
              <a:rPr lang="en-US" altLang="ja-JP" sz="1600" i="1" dirty="0">
                <a:solidFill>
                  <a:prstClr val="black"/>
                </a:solidFill>
                <a:latin typeface="メイリオ" panose="020B0604030504040204" pitchFamily="50" charset="-128"/>
                <a:ea typeface="メイリオ" panose="020B0604030504040204" pitchFamily="50" charset="-128"/>
              </a:rPr>
              <a:t>; </a:t>
            </a:r>
            <a:r>
              <a:rPr lang="ja-JP" altLang="en-US" sz="1600" i="1" dirty="0">
                <a:solidFill>
                  <a:prstClr val="black"/>
                </a:solidFill>
                <a:latin typeface="メイリオ" panose="020B0604030504040204" pitchFamily="50" charset="-128"/>
                <a:ea typeface="メイリオ" panose="020B0604030504040204" pitchFamily="50" charset="-128"/>
              </a:rPr>
              <a:t>武田文和・訳．がんの痛みからの解放とパリアティブ・ケア</a:t>
            </a:r>
            <a:endParaRPr lang="en-US" altLang="ja-JP" sz="1600" i="1" dirty="0">
              <a:solidFill>
                <a:prstClr val="black"/>
              </a:solidFill>
              <a:latin typeface="メイリオ" panose="020B0604030504040204" pitchFamily="50" charset="-128"/>
              <a:ea typeface="メイリオ" panose="020B0604030504040204" pitchFamily="50" charset="-128"/>
            </a:endParaRPr>
          </a:p>
          <a:p>
            <a:pPr algn="r" eaLnBrk="1" hangingPunct="1"/>
            <a:r>
              <a:rPr lang="ja-JP" altLang="en-US" sz="1600" i="1" dirty="0">
                <a:solidFill>
                  <a:prstClr val="black"/>
                </a:solidFill>
                <a:latin typeface="メイリオ" panose="020B0604030504040204" pitchFamily="50" charset="-128"/>
                <a:ea typeface="メイリオ" panose="020B0604030504040204" pitchFamily="50" charset="-128"/>
              </a:rPr>
              <a:t>－がん患者の生命のよき支援のために－</a:t>
            </a:r>
            <a:r>
              <a:rPr lang="en-US" altLang="ja-JP" sz="1600" i="1" dirty="0">
                <a:solidFill>
                  <a:prstClr val="black"/>
                </a:solidFill>
                <a:latin typeface="メイリオ" panose="020B0604030504040204" pitchFamily="50" charset="-128"/>
                <a:ea typeface="メイリオ" panose="020B0604030504040204" pitchFamily="50" charset="-128"/>
              </a:rPr>
              <a:t>(1993)</a:t>
            </a:r>
          </a:p>
        </p:txBody>
      </p:sp>
    </p:spTree>
    <p:extLst>
      <p:ext uri="{BB962C8B-B14F-4D97-AF65-F5344CB8AC3E}">
        <p14:creationId xmlns:p14="http://schemas.microsoft.com/office/powerpoint/2010/main" val="22741938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B08FE3D-F8FA-48AD-9D70-047C295FD90D}"/>
              </a:ext>
            </a:extLst>
          </p:cNvPr>
          <p:cNvSpPr>
            <a:spLocks noGrp="1"/>
          </p:cNvSpPr>
          <p:nvPr>
            <p:ph type="title"/>
          </p:nvPr>
        </p:nvSpPr>
        <p:spPr/>
        <p:txBody>
          <a:bodyPr/>
          <a:lstStyle/>
          <a:p>
            <a:r>
              <a:rPr lang="ja-JP" altLang="en-US" dirty="0"/>
              <a:t>事例</a:t>
            </a:r>
            <a:endParaRPr kumimoji="1" lang="ja-JP" altLang="en-US" dirty="0"/>
          </a:p>
        </p:txBody>
      </p:sp>
      <p:sp>
        <p:nvSpPr>
          <p:cNvPr id="4" name="コンテンツ プレースホルダー 3">
            <a:extLst>
              <a:ext uri="{FF2B5EF4-FFF2-40B4-BE49-F238E27FC236}">
                <a16:creationId xmlns:a16="http://schemas.microsoft.com/office/drawing/2014/main" id="{AEA89F14-5743-4D2E-9151-1110672E75B7}"/>
              </a:ext>
            </a:extLst>
          </p:cNvPr>
          <p:cNvSpPr>
            <a:spLocks noGrp="1"/>
          </p:cNvSpPr>
          <p:nvPr>
            <p:ph idx="1"/>
          </p:nvPr>
        </p:nvSpPr>
        <p:spPr/>
        <p:txBody>
          <a:bodyPr/>
          <a:lstStyle/>
          <a:p>
            <a:pPr marL="214313" indent="-214313">
              <a:buFont typeface="Arial" panose="020B0604020202020204" pitchFamily="34" charset="0"/>
              <a:buChar char="•"/>
            </a:pPr>
            <a:r>
              <a:rPr lang="en-US" altLang="ja-JP" sz="2800" dirty="0"/>
              <a:t>73</a:t>
            </a:r>
            <a:r>
              <a:rPr lang="ja-JP" altLang="en-US" sz="2800" dirty="0"/>
              <a:t>歳 男性　大腸がん</a:t>
            </a:r>
            <a:endParaRPr lang="en-US" altLang="ja-JP" sz="2800" dirty="0"/>
          </a:p>
          <a:p>
            <a:pPr marL="214313" indent="-214313">
              <a:buFont typeface="Arial" panose="020B0604020202020204" pitchFamily="34" charset="0"/>
              <a:buChar char="•"/>
            </a:pPr>
            <a:r>
              <a:rPr lang="en-US" altLang="ja-JP" sz="2800" dirty="0"/>
              <a:t>5</a:t>
            </a:r>
            <a:r>
              <a:rPr lang="ja-JP" altLang="en-US" sz="2800" dirty="0"/>
              <a:t>年前に妻を亡くし独居</a:t>
            </a:r>
          </a:p>
          <a:p>
            <a:pPr marL="214313" indent="-214313">
              <a:buFont typeface="Arial" panose="020B0604020202020204" pitchFamily="34" charset="0"/>
              <a:buChar char="•"/>
            </a:pPr>
            <a:r>
              <a:rPr lang="ja-JP" altLang="en-US" sz="2800" dirty="0"/>
              <a:t>多発肺転移があり、</a:t>
            </a:r>
            <a:r>
              <a:rPr lang="en-US" altLang="ja-JP" sz="2800" dirty="0"/>
              <a:t>10</a:t>
            </a:r>
            <a:r>
              <a:rPr lang="ja-JP" altLang="en-US" sz="2800" dirty="0"/>
              <a:t>日前に入院となった。</a:t>
            </a:r>
            <a:r>
              <a:rPr lang="en-US" altLang="ja-JP" sz="2800" dirty="0"/>
              <a:t>2</a:t>
            </a:r>
            <a:r>
              <a:rPr lang="ja-JP" altLang="en-US" sz="2800" dirty="0"/>
              <a:t>日前より</a:t>
            </a:r>
            <a:r>
              <a:rPr lang="ja-JP" altLang="en-US" sz="2800" b="1" u="sng" dirty="0"/>
              <a:t>肺炎</a:t>
            </a:r>
            <a:r>
              <a:rPr lang="ja-JP" altLang="en-US" sz="2800" dirty="0"/>
              <a:t>の合併による</a:t>
            </a:r>
            <a:r>
              <a:rPr lang="ja-JP" altLang="en-US" sz="2800" b="1" u="sng" dirty="0"/>
              <a:t>発熱</a:t>
            </a:r>
            <a:r>
              <a:rPr lang="ja-JP" altLang="en-US" sz="2800" dirty="0"/>
              <a:t>を認めた</a:t>
            </a:r>
          </a:p>
          <a:p>
            <a:pPr marL="214313" indent="-214313">
              <a:buFont typeface="Arial" panose="020B0604020202020204" pitchFamily="34" charset="0"/>
              <a:buChar char="•"/>
            </a:pPr>
            <a:r>
              <a:rPr lang="ja-JP" altLang="en-US" sz="2800" dirty="0"/>
              <a:t>昨夜、入眠困難のため、不眠時指示の</a:t>
            </a:r>
            <a:r>
              <a:rPr lang="ja-JP" altLang="en-US" sz="2800" b="1" u="sng" dirty="0"/>
              <a:t>トリアゾラム</a:t>
            </a:r>
            <a:r>
              <a:rPr lang="ja-JP" altLang="en-US" sz="2800" dirty="0"/>
              <a:t>を内服した</a:t>
            </a:r>
          </a:p>
          <a:p>
            <a:pPr marL="214313" indent="-214313">
              <a:buFont typeface="Arial" panose="020B0604020202020204" pitchFamily="34" charset="0"/>
              <a:buChar char="•"/>
            </a:pPr>
            <a:r>
              <a:rPr lang="ja-JP" altLang="en-US" sz="2800" dirty="0"/>
              <a:t>その後まもなく「家に帰らないと」と、</a:t>
            </a:r>
            <a:r>
              <a:rPr lang="ja-JP" altLang="en-US" sz="2800" b="1" u="sng" dirty="0"/>
              <a:t>落ち着かない様子で荷物の整理を始めた</a:t>
            </a:r>
          </a:p>
          <a:p>
            <a:endParaRPr kumimoji="1" lang="ja-JP" altLang="en-US" sz="2800" dirty="0"/>
          </a:p>
        </p:txBody>
      </p:sp>
    </p:spTree>
    <p:extLst>
      <p:ext uri="{BB962C8B-B14F-4D97-AF65-F5344CB8AC3E}">
        <p14:creationId xmlns:p14="http://schemas.microsoft.com/office/powerpoint/2010/main" val="22293982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8F9F571-EA63-442D-ABB9-FA73289BB02A}"/>
              </a:ext>
            </a:extLst>
          </p:cNvPr>
          <p:cNvSpPr>
            <a:spLocks noGrp="1"/>
          </p:cNvSpPr>
          <p:nvPr>
            <p:ph type="title"/>
          </p:nvPr>
        </p:nvSpPr>
        <p:spPr/>
        <p:txBody>
          <a:bodyPr/>
          <a:lstStyle/>
          <a:p>
            <a:r>
              <a:rPr kumimoji="1" lang="ja-JP" altLang="en-US" dirty="0"/>
              <a:t>事例</a:t>
            </a:r>
          </a:p>
        </p:txBody>
      </p:sp>
      <p:pic>
        <p:nvPicPr>
          <p:cNvPr id="7" name="図 6">
            <a:extLst>
              <a:ext uri="{FF2B5EF4-FFF2-40B4-BE49-F238E27FC236}">
                <a16:creationId xmlns:a16="http://schemas.microsoft.com/office/drawing/2014/main" id="{1DB0021D-0BE8-475C-8041-5D988A82012D}"/>
              </a:ext>
            </a:extLst>
          </p:cNvPr>
          <p:cNvPicPr>
            <a:picLocks noChangeAspect="1"/>
          </p:cNvPicPr>
          <p:nvPr/>
        </p:nvPicPr>
        <p:blipFill>
          <a:blip r:embed="rId2"/>
          <a:stretch>
            <a:fillRect/>
          </a:stretch>
        </p:blipFill>
        <p:spPr>
          <a:xfrm>
            <a:off x="8006894" y="4731699"/>
            <a:ext cx="876868" cy="1440000"/>
          </a:xfrm>
          <a:prstGeom prst="rect">
            <a:avLst/>
          </a:prstGeom>
        </p:spPr>
      </p:pic>
      <p:sp>
        <p:nvSpPr>
          <p:cNvPr id="11" name="吹き出し: 角を丸めた四角形 10">
            <a:extLst>
              <a:ext uri="{FF2B5EF4-FFF2-40B4-BE49-F238E27FC236}">
                <a16:creationId xmlns:a16="http://schemas.microsoft.com/office/drawing/2014/main" id="{8956D906-E365-4792-88E4-3D9DC3EEF93A}"/>
              </a:ext>
            </a:extLst>
          </p:cNvPr>
          <p:cNvSpPr/>
          <p:nvPr/>
        </p:nvSpPr>
        <p:spPr>
          <a:xfrm>
            <a:off x="109911" y="1522268"/>
            <a:ext cx="7529027" cy="4815032"/>
          </a:xfrm>
          <a:prstGeom prst="wedgeRoundRectCallout">
            <a:avLst>
              <a:gd name="adj1" fmla="val 53902"/>
              <a:gd name="adj2" fmla="val 22390"/>
              <a:gd name="adj3" fmla="val 16667"/>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Arial" panose="020B0604020202020204" pitchFamily="34" charset="0"/>
              <a:buChar char="•"/>
            </a:pPr>
            <a:r>
              <a:rPr lang="ja-JP" altLang="en-US" sz="3200" dirty="0">
                <a:solidFill>
                  <a:schemeClr val="tx1"/>
                </a:solidFill>
              </a:rPr>
              <a:t>高齢、担がん患者</a:t>
            </a:r>
          </a:p>
          <a:p>
            <a:pPr marL="457200" indent="-457200">
              <a:buFont typeface="Arial" panose="020B0604020202020204" pitchFamily="34" charset="0"/>
              <a:buChar char="•"/>
            </a:pPr>
            <a:r>
              <a:rPr lang="ja-JP" altLang="en-US" sz="3200" dirty="0">
                <a:solidFill>
                  <a:schemeClr val="tx1"/>
                </a:solidFill>
              </a:rPr>
              <a:t>肺炎の合併と高熱</a:t>
            </a:r>
          </a:p>
          <a:p>
            <a:pPr marL="457200" indent="-457200">
              <a:buFont typeface="Arial" panose="020B0604020202020204" pitchFamily="34" charset="0"/>
              <a:buChar char="•"/>
            </a:pPr>
            <a:r>
              <a:rPr lang="ja-JP" altLang="en-US" sz="3200" dirty="0">
                <a:solidFill>
                  <a:schemeClr val="tx1"/>
                </a:solidFill>
              </a:rPr>
              <a:t>ベンゾジアゼピン系の睡眠剤使用</a:t>
            </a:r>
          </a:p>
          <a:p>
            <a:pPr marL="457200" indent="-457200">
              <a:buFont typeface="Arial" panose="020B0604020202020204" pitchFamily="34" charset="0"/>
              <a:buChar char="•"/>
            </a:pPr>
            <a:r>
              <a:rPr lang="ja-JP" altLang="en-US" sz="3200" dirty="0">
                <a:solidFill>
                  <a:schemeClr val="tx1"/>
                </a:solidFill>
              </a:rPr>
              <a:t>夜間にも関わらず、「家に帰る」</a:t>
            </a:r>
            <a:br>
              <a:rPr lang="ja-JP" altLang="en-US" sz="3200" dirty="0">
                <a:solidFill>
                  <a:schemeClr val="tx1"/>
                </a:solidFill>
              </a:rPr>
            </a:br>
            <a:r>
              <a:rPr lang="ja-JP" altLang="en-US" sz="3200" dirty="0">
                <a:solidFill>
                  <a:schemeClr val="tx1"/>
                </a:solidFill>
              </a:rPr>
              <a:t>とつじつまの合わない言動</a:t>
            </a:r>
          </a:p>
          <a:p>
            <a:pPr marL="457200" indent="-457200">
              <a:buFont typeface="Arial" panose="020B0604020202020204" pitchFamily="34" charset="0"/>
              <a:buChar char="•"/>
            </a:pPr>
            <a:r>
              <a:rPr lang="ja-JP" altLang="en-US" sz="3200" dirty="0">
                <a:solidFill>
                  <a:schemeClr val="tx1"/>
                </a:solidFill>
              </a:rPr>
              <a:t>急激な発症			</a:t>
            </a:r>
            <a:endParaRPr lang="en-US" altLang="ja-JP" sz="3200" dirty="0">
              <a:solidFill>
                <a:schemeClr val="tx1"/>
              </a:solidFill>
            </a:endParaRPr>
          </a:p>
          <a:p>
            <a:pPr marL="0" indent="0">
              <a:buNone/>
            </a:pPr>
            <a:r>
              <a:rPr lang="en-US" altLang="ja-JP" sz="3200" dirty="0">
                <a:solidFill>
                  <a:schemeClr val="tx1"/>
                </a:solidFill>
              </a:rPr>
              <a:t>…</a:t>
            </a:r>
            <a:r>
              <a:rPr lang="ja-JP" altLang="en-US" sz="3200" dirty="0">
                <a:solidFill>
                  <a:schemeClr val="tx1"/>
                </a:solidFill>
              </a:rPr>
              <a:t>などがせん妄の診断の根拠となりますね。</a:t>
            </a:r>
          </a:p>
        </p:txBody>
      </p:sp>
    </p:spTree>
    <p:extLst>
      <p:ext uri="{BB962C8B-B14F-4D97-AF65-F5344CB8AC3E}">
        <p14:creationId xmlns:p14="http://schemas.microsoft.com/office/powerpoint/2010/main" val="15330018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EBB0DB1-4B8D-44BF-80D2-7B9461EB9A4C}"/>
              </a:ext>
            </a:extLst>
          </p:cNvPr>
          <p:cNvSpPr>
            <a:spLocks noGrp="1"/>
          </p:cNvSpPr>
          <p:nvPr>
            <p:ph type="title"/>
          </p:nvPr>
        </p:nvSpPr>
        <p:spPr>
          <a:xfrm>
            <a:off x="109910" y="146038"/>
            <a:ext cx="9096967" cy="868362"/>
          </a:xfrm>
        </p:spPr>
        <p:txBody>
          <a:bodyPr/>
          <a:lstStyle/>
          <a:p>
            <a:r>
              <a:rPr lang="ja-JP" altLang="en-US" dirty="0"/>
              <a:t>せん妄に関連する因子</a:t>
            </a:r>
          </a:p>
        </p:txBody>
      </p:sp>
      <p:sp>
        <p:nvSpPr>
          <p:cNvPr id="659459" name="Rectangle 3"/>
          <p:cNvSpPr>
            <a:spLocks noGrp="1" noChangeArrowheads="1"/>
          </p:cNvSpPr>
          <p:nvPr>
            <p:ph idx="1"/>
          </p:nvPr>
        </p:nvSpPr>
        <p:spPr>
          <a:xfrm>
            <a:off x="457199" y="1376064"/>
            <a:ext cx="8385349" cy="4907496"/>
          </a:xfrm>
        </p:spPr>
        <p:txBody>
          <a:bodyPr/>
          <a:lstStyle/>
          <a:p>
            <a:pPr marL="0" indent="0">
              <a:buNone/>
            </a:pPr>
            <a:r>
              <a:rPr lang="ja-JP" altLang="en-US" dirty="0"/>
              <a:t>せん妄には以下のような関連する因子がある</a:t>
            </a:r>
            <a:endParaRPr lang="en-US" altLang="ja-JP" dirty="0"/>
          </a:p>
          <a:p>
            <a:r>
              <a:rPr lang="ja-JP" altLang="en-US" dirty="0"/>
              <a:t>準備因子</a:t>
            </a:r>
          </a:p>
          <a:p>
            <a:pPr lvl="1"/>
            <a:r>
              <a:rPr lang="ja-JP" altLang="en-US" dirty="0"/>
              <a:t>脳機能の脆弱性</a:t>
            </a:r>
            <a:endParaRPr lang="en-US" altLang="ja-JP" dirty="0"/>
          </a:p>
          <a:p>
            <a:pPr lvl="2"/>
            <a:r>
              <a:rPr lang="ja-JP" altLang="en-US" sz="2800" dirty="0"/>
              <a:t>高齢</a:t>
            </a:r>
          </a:p>
          <a:p>
            <a:pPr lvl="2"/>
            <a:r>
              <a:rPr lang="ja-JP" altLang="en-US" sz="2800" dirty="0"/>
              <a:t>認知症</a:t>
            </a:r>
          </a:p>
          <a:p>
            <a:pPr lvl="2"/>
            <a:r>
              <a:rPr lang="ja-JP" altLang="en-US" sz="2800" dirty="0"/>
              <a:t>脳梗塞の既往　など</a:t>
            </a:r>
          </a:p>
          <a:p>
            <a:r>
              <a:rPr lang="ja-JP" altLang="en-US" dirty="0"/>
              <a:t>促進因子</a:t>
            </a:r>
          </a:p>
          <a:p>
            <a:r>
              <a:rPr lang="ja-JP" altLang="en-US" dirty="0"/>
              <a:t>直接因子</a:t>
            </a:r>
          </a:p>
        </p:txBody>
      </p:sp>
    </p:spTree>
    <p:extLst>
      <p:ext uri="{BB962C8B-B14F-4D97-AF65-F5344CB8AC3E}">
        <p14:creationId xmlns:p14="http://schemas.microsoft.com/office/powerpoint/2010/main" val="2116367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CCF01672-2D79-436F-A5F8-384E48F80722}"/>
              </a:ext>
            </a:extLst>
          </p:cNvPr>
          <p:cNvSpPr>
            <a:spLocks noGrp="1"/>
          </p:cNvSpPr>
          <p:nvPr>
            <p:ph type="title"/>
          </p:nvPr>
        </p:nvSpPr>
        <p:spPr/>
        <p:txBody>
          <a:bodyPr/>
          <a:lstStyle/>
          <a:p>
            <a:r>
              <a:rPr lang="ja-JP" altLang="en-US" dirty="0"/>
              <a:t>時期に</a:t>
            </a:r>
            <a:r>
              <a:rPr lang="ja-JP" altLang="en-US" dirty="0" err="1"/>
              <a:t>応じたせん</a:t>
            </a:r>
            <a:r>
              <a:rPr lang="ja-JP" altLang="en-US" dirty="0"/>
              <a:t>妄の治療</a:t>
            </a:r>
            <a:endParaRPr kumimoji="1" lang="ja-JP" altLang="en-US" dirty="0"/>
          </a:p>
        </p:txBody>
      </p:sp>
      <p:pic>
        <p:nvPicPr>
          <p:cNvPr id="9" name="図 8">
            <a:extLst>
              <a:ext uri="{FF2B5EF4-FFF2-40B4-BE49-F238E27FC236}">
                <a16:creationId xmlns:a16="http://schemas.microsoft.com/office/drawing/2014/main" id="{3FDC1342-F375-4098-A0B3-B6E22A96729E}"/>
              </a:ext>
            </a:extLst>
          </p:cNvPr>
          <p:cNvPicPr>
            <a:picLocks noChangeAspect="1"/>
          </p:cNvPicPr>
          <p:nvPr/>
        </p:nvPicPr>
        <p:blipFill>
          <a:blip r:embed="rId3"/>
          <a:stretch>
            <a:fillRect/>
          </a:stretch>
        </p:blipFill>
        <p:spPr>
          <a:xfrm>
            <a:off x="189035" y="1447800"/>
            <a:ext cx="8954965" cy="4499509"/>
          </a:xfrm>
          <a:prstGeom prst="rect">
            <a:avLst/>
          </a:prstGeom>
        </p:spPr>
      </p:pic>
    </p:spTree>
    <p:extLst>
      <p:ext uri="{BB962C8B-B14F-4D97-AF65-F5344CB8AC3E}">
        <p14:creationId xmlns:p14="http://schemas.microsoft.com/office/powerpoint/2010/main" val="39332770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991D8C33-2CF0-4556-8D00-5EF41B43A1EA}"/>
              </a:ext>
            </a:extLst>
          </p:cNvPr>
          <p:cNvSpPr>
            <a:spLocks noGrp="1"/>
          </p:cNvSpPr>
          <p:nvPr>
            <p:ph type="title"/>
          </p:nvPr>
        </p:nvSpPr>
        <p:spPr/>
        <p:txBody>
          <a:bodyPr/>
          <a:lstStyle/>
          <a:p>
            <a:r>
              <a:rPr lang="ja-JP" altLang="en-US" dirty="0"/>
              <a:t>せん妄のマネジメント</a:t>
            </a:r>
            <a:r>
              <a:rPr lang="en-US" altLang="ja-JP" dirty="0"/>
              <a:t>(</a:t>
            </a:r>
            <a:r>
              <a:rPr lang="ja-JP" altLang="en-US" dirty="0"/>
              <a:t>薬物療法</a:t>
            </a:r>
            <a:r>
              <a:rPr lang="en-US" altLang="ja-JP" dirty="0"/>
              <a:t>)</a:t>
            </a:r>
            <a:endParaRPr kumimoji="1" lang="ja-JP" altLang="en-US" dirty="0"/>
          </a:p>
        </p:txBody>
      </p:sp>
      <p:graphicFrame>
        <p:nvGraphicFramePr>
          <p:cNvPr id="8" name="コンテンツ プレースホルダー 13">
            <a:extLst>
              <a:ext uri="{FF2B5EF4-FFF2-40B4-BE49-F238E27FC236}">
                <a16:creationId xmlns:a16="http://schemas.microsoft.com/office/drawing/2014/main" id="{2EFC5B0F-6038-4BF2-BBB8-8F8056518857}"/>
              </a:ext>
            </a:extLst>
          </p:cNvPr>
          <p:cNvGraphicFramePr>
            <a:graphicFrameLocks/>
          </p:cNvGraphicFramePr>
          <p:nvPr>
            <p:extLst>
              <p:ext uri="{D42A27DB-BD31-4B8C-83A1-F6EECF244321}">
                <p14:modId xmlns:p14="http://schemas.microsoft.com/office/powerpoint/2010/main" val="903805258"/>
              </p:ext>
            </p:extLst>
          </p:nvPr>
        </p:nvGraphicFramePr>
        <p:xfrm>
          <a:off x="491214" y="1935992"/>
          <a:ext cx="5668287" cy="2610610"/>
        </p:xfrm>
        <a:graphic>
          <a:graphicData uri="http://schemas.openxmlformats.org/drawingml/2006/table">
            <a:tbl>
              <a:tblPr firstRow="1" bandRow="1"/>
              <a:tblGrid>
                <a:gridCol w="947965">
                  <a:extLst>
                    <a:ext uri="{9D8B030D-6E8A-4147-A177-3AD203B41FA5}">
                      <a16:colId xmlns:a16="http://schemas.microsoft.com/office/drawing/2014/main" val="3935566796"/>
                    </a:ext>
                  </a:extLst>
                </a:gridCol>
                <a:gridCol w="2648721">
                  <a:extLst>
                    <a:ext uri="{9D8B030D-6E8A-4147-A177-3AD203B41FA5}">
                      <a16:colId xmlns:a16="http://schemas.microsoft.com/office/drawing/2014/main" val="1093113595"/>
                    </a:ext>
                  </a:extLst>
                </a:gridCol>
                <a:gridCol w="2071601">
                  <a:extLst>
                    <a:ext uri="{9D8B030D-6E8A-4147-A177-3AD203B41FA5}">
                      <a16:colId xmlns:a16="http://schemas.microsoft.com/office/drawing/2014/main" val="1576213749"/>
                    </a:ext>
                  </a:extLst>
                </a:gridCol>
              </a:tblGrid>
              <a:tr h="522122">
                <a:tc gridSpan="3">
                  <a:txBody>
                    <a:bodyPr/>
                    <a:lstStyle>
                      <a:lvl1pPr marL="0" algn="l" defTabSz="457200" rtl="0" eaLnBrk="1" latinLnBrk="0" hangingPunct="1">
                        <a:defRPr kumimoji="1" sz="1800" kern="1200">
                          <a:solidFill>
                            <a:schemeClr val="tx1"/>
                          </a:solidFill>
                          <a:latin typeface="メイリオ"/>
                          <a:ea typeface="メイリオ"/>
                        </a:defRPr>
                      </a:lvl1pPr>
                      <a:lvl2pPr marL="457200" algn="l" defTabSz="457200" rtl="0" eaLnBrk="1" latinLnBrk="0" hangingPunct="1">
                        <a:defRPr kumimoji="1" sz="1800" kern="1200">
                          <a:solidFill>
                            <a:schemeClr val="tx1"/>
                          </a:solidFill>
                          <a:latin typeface="メイリオ"/>
                          <a:ea typeface="メイリオ"/>
                        </a:defRPr>
                      </a:lvl2pPr>
                      <a:lvl3pPr marL="914400" algn="l" defTabSz="457200" rtl="0" eaLnBrk="1" latinLnBrk="0" hangingPunct="1">
                        <a:defRPr kumimoji="1" sz="1800" kern="1200">
                          <a:solidFill>
                            <a:schemeClr val="tx1"/>
                          </a:solidFill>
                          <a:latin typeface="メイリオ"/>
                          <a:ea typeface="メイリオ"/>
                        </a:defRPr>
                      </a:lvl3pPr>
                      <a:lvl4pPr marL="1371600" algn="l" defTabSz="457200" rtl="0" eaLnBrk="1" latinLnBrk="0" hangingPunct="1">
                        <a:defRPr kumimoji="1" sz="1800" kern="1200">
                          <a:solidFill>
                            <a:schemeClr val="tx1"/>
                          </a:solidFill>
                          <a:latin typeface="メイリオ"/>
                          <a:ea typeface="メイリオ"/>
                        </a:defRPr>
                      </a:lvl4pPr>
                      <a:lvl5pPr marL="1828800" algn="l" defTabSz="457200" rtl="0" eaLnBrk="1" latinLnBrk="0" hangingPunct="1">
                        <a:defRPr kumimoji="1" sz="1800" kern="1200">
                          <a:solidFill>
                            <a:schemeClr val="tx1"/>
                          </a:solidFill>
                          <a:latin typeface="メイリオ"/>
                          <a:ea typeface="メイリオ"/>
                        </a:defRPr>
                      </a:lvl5pPr>
                      <a:lvl6pPr marL="2286000" algn="l" defTabSz="457200" rtl="0" eaLnBrk="1" latinLnBrk="0" hangingPunct="1">
                        <a:defRPr kumimoji="1" sz="1800" kern="1200">
                          <a:solidFill>
                            <a:schemeClr val="tx1"/>
                          </a:solidFill>
                          <a:latin typeface="メイリオ"/>
                          <a:ea typeface="メイリオ"/>
                        </a:defRPr>
                      </a:lvl6pPr>
                      <a:lvl7pPr marL="2743200" algn="l" defTabSz="457200" rtl="0" eaLnBrk="1" latinLnBrk="0" hangingPunct="1">
                        <a:defRPr kumimoji="1" sz="1800" kern="1200">
                          <a:solidFill>
                            <a:schemeClr val="tx1"/>
                          </a:solidFill>
                          <a:latin typeface="メイリオ"/>
                          <a:ea typeface="メイリオ"/>
                        </a:defRPr>
                      </a:lvl7pPr>
                      <a:lvl8pPr marL="3200400" algn="l" defTabSz="457200" rtl="0" eaLnBrk="1" latinLnBrk="0" hangingPunct="1">
                        <a:defRPr kumimoji="1" sz="1800" kern="1200">
                          <a:solidFill>
                            <a:schemeClr val="tx1"/>
                          </a:solidFill>
                          <a:latin typeface="メイリオ"/>
                          <a:ea typeface="メイリオ"/>
                        </a:defRPr>
                      </a:lvl8pPr>
                      <a:lvl9pPr marL="3657600" algn="l" defTabSz="457200" rtl="0" eaLnBrk="1" latinLnBrk="0" hangingPunct="1">
                        <a:defRPr kumimoji="1" sz="1800" kern="1200">
                          <a:solidFill>
                            <a:schemeClr val="tx1"/>
                          </a:solidFill>
                          <a:latin typeface="メイリオ"/>
                          <a:ea typeface="メイリオ"/>
                        </a:defRPr>
                      </a:lvl9pPr>
                    </a:lstStyle>
                    <a:p>
                      <a:r>
                        <a:rPr kumimoji="1" lang="ja-JP" altLang="en-US" sz="1600" dirty="0"/>
                        <a:t>定期投与</a:t>
                      </a:r>
                    </a:p>
                  </a:txBody>
                  <a:tcPr marL="146751" marR="146751" marT="73375" marB="73375">
                    <a:lnL>
                      <a:noFill/>
                    </a:lnL>
                    <a:lnR>
                      <a:noFill/>
                    </a:lnR>
                    <a:lnT w="12700" cap="flat" cmpd="sng" algn="ctr">
                      <a:solidFill>
                        <a:srgbClr val="ED7D31">
                          <a:lumMod val="50000"/>
                        </a:srgbClr>
                      </a:solidFill>
                      <a:prstDash val="solid"/>
                      <a:round/>
                      <a:headEnd type="none" w="med" len="med"/>
                      <a:tailEnd type="none" w="med" len="med"/>
                    </a:lnT>
                    <a:lnB w="12700" cap="flat" cmpd="sng" algn="ctr">
                      <a:solidFill>
                        <a:srgbClr val="ED7D31">
                          <a:lumMod val="50000"/>
                        </a:srgbClr>
                      </a:solidFill>
                      <a:prstDash val="solid"/>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749485126"/>
                  </a:ext>
                </a:extLst>
              </a:tr>
              <a:tr h="522122">
                <a:tc>
                  <a:txBody>
                    <a:bodyPr/>
                    <a:lstStyle>
                      <a:lvl1pPr marL="0" algn="l" defTabSz="457200" rtl="0" eaLnBrk="1" latinLnBrk="0" hangingPunct="1">
                        <a:defRPr kumimoji="1" sz="1800" kern="1200">
                          <a:solidFill>
                            <a:schemeClr val="tx1"/>
                          </a:solidFill>
                          <a:latin typeface="メイリオ"/>
                          <a:ea typeface="メイリオ"/>
                        </a:defRPr>
                      </a:lvl1pPr>
                      <a:lvl2pPr marL="457200" algn="l" defTabSz="457200" rtl="0" eaLnBrk="1" latinLnBrk="0" hangingPunct="1">
                        <a:defRPr kumimoji="1" sz="1800" kern="1200">
                          <a:solidFill>
                            <a:schemeClr val="tx1"/>
                          </a:solidFill>
                          <a:latin typeface="メイリオ"/>
                          <a:ea typeface="メイリオ"/>
                        </a:defRPr>
                      </a:lvl2pPr>
                      <a:lvl3pPr marL="914400" algn="l" defTabSz="457200" rtl="0" eaLnBrk="1" latinLnBrk="0" hangingPunct="1">
                        <a:defRPr kumimoji="1" sz="1800" kern="1200">
                          <a:solidFill>
                            <a:schemeClr val="tx1"/>
                          </a:solidFill>
                          <a:latin typeface="メイリオ"/>
                          <a:ea typeface="メイリオ"/>
                        </a:defRPr>
                      </a:lvl3pPr>
                      <a:lvl4pPr marL="1371600" algn="l" defTabSz="457200" rtl="0" eaLnBrk="1" latinLnBrk="0" hangingPunct="1">
                        <a:defRPr kumimoji="1" sz="1800" kern="1200">
                          <a:solidFill>
                            <a:schemeClr val="tx1"/>
                          </a:solidFill>
                          <a:latin typeface="メイリオ"/>
                          <a:ea typeface="メイリオ"/>
                        </a:defRPr>
                      </a:lvl4pPr>
                      <a:lvl5pPr marL="1828800" algn="l" defTabSz="457200" rtl="0" eaLnBrk="1" latinLnBrk="0" hangingPunct="1">
                        <a:defRPr kumimoji="1" sz="1800" kern="1200">
                          <a:solidFill>
                            <a:schemeClr val="tx1"/>
                          </a:solidFill>
                          <a:latin typeface="メイリオ"/>
                          <a:ea typeface="メイリオ"/>
                        </a:defRPr>
                      </a:lvl5pPr>
                      <a:lvl6pPr marL="2286000" algn="l" defTabSz="457200" rtl="0" eaLnBrk="1" latinLnBrk="0" hangingPunct="1">
                        <a:defRPr kumimoji="1" sz="1800" kern="1200">
                          <a:solidFill>
                            <a:schemeClr val="tx1"/>
                          </a:solidFill>
                          <a:latin typeface="メイリオ"/>
                          <a:ea typeface="メイリオ"/>
                        </a:defRPr>
                      </a:lvl6pPr>
                      <a:lvl7pPr marL="2743200" algn="l" defTabSz="457200" rtl="0" eaLnBrk="1" latinLnBrk="0" hangingPunct="1">
                        <a:defRPr kumimoji="1" sz="1800" kern="1200">
                          <a:solidFill>
                            <a:schemeClr val="tx1"/>
                          </a:solidFill>
                          <a:latin typeface="メイリオ"/>
                          <a:ea typeface="メイリオ"/>
                        </a:defRPr>
                      </a:lvl7pPr>
                      <a:lvl8pPr marL="3200400" algn="l" defTabSz="457200" rtl="0" eaLnBrk="1" latinLnBrk="0" hangingPunct="1">
                        <a:defRPr kumimoji="1" sz="1800" kern="1200">
                          <a:solidFill>
                            <a:schemeClr val="tx1"/>
                          </a:solidFill>
                          <a:latin typeface="メイリオ"/>
                          <a:ea typeface="メイリオ"/>
                        </a:defRPr>
                      </a:lvl8pPr>
                      <a:lvl9pPr marL="3657600" algn="l" defTabSz="457200" rtl="0" eaLnBrk="1" latinLnBrk="0" hangingPunct="1">
                        <a:defRPr kumimoji="1" sz="1800" kern="1200">
                          <a:solidFill>
                            <a:schemeClr val="tx1"/>
                          </a:solidFill>
                          <a:latin typeface="メイリオ"/>
                          <a:ea typeface="メイリオ"/>
                        </a:defRPr>
                      </a:lvl9pPr>
                    </a:lstStyle>
                    <a:p>
                      <a:r>
                        <a:rPr kumimoji="1" lang="ja-JP" altLang="en-US" sz="1600" dirty="0"/>
                        <a:t>内服</a:t>
                      </a:r>
                    </a:p>
                  </a:txBody>
                  <a:tcPr marL="110063" marR="110063" marT="55032" marB="55032" anchor="ctr">
                    <a:lnL>
                      <a:noFill/>
                    </a:lnL>
                    <a:lnR>
                      <a:noFill/>
                    </a:lnR>
                    <a:lnT w="12700" cap="flat" cmpd="sng" algn="ctr">
                      <a:solidFill>
                        <a:srgbClr val="ED7D31">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457200" rtl="0" eaLnBrk="1" latinLnBrk="0" hangingPunct="1">
                        <a:defRPr kumimoji="1" sz="1800" kern="1200">
                          <a:solidFill>
                            <a:schemeClr val="tx1"/>
                          </a:solidFill>
                          <a:latin typeface="メイリオ"/>
                          <a:ea typeface="メイリオ"/>
                        </a:defRPr>
                      </a:lvl1pPr>
                      <a:lvl2pPr marL="457200" algn="l" defTabSz="457200" rtl="0" eaLnBrk="1" latinLnBrk="0" hangingPunct="1">
                        <a:defRPr kumimoji="1" sz="1800" kern="1200">
                          <a:solidFill>
                            <a:schemeClr val="tx1"/>
                          </a:solidFill>
                          <a:latin typeface="メイリオ"/>
                          <a:ea typeface="メイリオ"/>
                        </a:defRPr>
                      </a:lvl2pPr>
                      <a:lvl3pPr marL="914400" algn="l" defTabSz="457200" rtl="0" eaLnBrk="1" latinLnBrk="0" hangingPunct="1">
                        <a:defRPr kumimoji="1" sz="1800" kern="1200">
                          <a:solidFill>
                            <a:schemeClr val="tx1"/>
                          </a:solidFill>
                          <a:latin typeface="メイリオ"/>
                          <a:ea typeface="メイリオ"/>
                        </a:defRPr>
                      </a:lvl3pPr>
                      <a:lvl4pPr marL="1371600" algn="l" defTabSz="457200" rtl="0" eaLnBrk="1" latinLnBrk="0" hangingPunct="1">
                        <a:defRPr kumimoji="1" sz="1800" kern="1200">
                          <a:solidFill>
                            <a:schemeClr val="tx1"/>
                          </a:solidFill>
                          <a:latin typeface="メイリオ"/>
                          <a:ea typeface="メイリオ"/>
                        </a:defRPr>
                      </a:lvl4pPr>
                      <a:lvl5pPr marL="1828800" algn="l" defTabSz="457200" rtl="0" eaLnBrk="1" latinLnBrk="0" hangingPunct="1">
                        <a:defRPr kumimoji="1" sz="1800" kern="1200">
                          <a:solidFill>
                            <a:schemeClr val="tx1"/>
                          </a:solidFill>
                          <a:latin typeface="メイリオ"/>
                          <a:ea typeface="メイリオ"/>
                        </a:defRPr>
                      </a:lvl5pPr>
                      <a:lvl6pPr marL="2286000" algn="l" defTabSz="457200" rtl="0" eaLnBrk="1" latinLnBrk="0" hangingPunct="1">
                        <a:defRPr kumimoji="1" sz="1800" kern="1200">
                          <a:solidFill>
                            <a:schemeClr val="tx1"/>
                          </a:solidFill>
                          <a:latin typeface="メイリオ"/>
                          <a:ea typeface="メイリオ"/>
                        </a:defRPr>
                      </a:lvl6pPr>
                      <a:lvl7pPr marL="2743200" algn="l" defTabSz="457200" rtl="0" eaLnBrk="1" latinLnBrk="0" hangingPunct="1">
                        <a:defRPr kumimoji="1" sz="1800" kern="1200">
                          <a:solidFill>
                            <a:schemeClr val="tx1"/>
                          </a:solidFill>
                          <a:latin typeface="メイリオ"/>
                          <a:ea typeface="メイリオ"/>
                        </a:defRPr>
                      </a:lvl7pPr>
                      <a:lvl8pPr marL="3200400" algn="l" defTabSz="457200" rtl="0" eaLnBrk="1" latinLnBrk="0" hangingPunct="1">
                        <a:defRPr kumimoji="1" sz="1800" kern="1200">
                          <a:solidFill>
                            <a:schemeClr val="tx1"/>
                          </a:solidFill>
                          <a:latin typeface="メイリオ"/>
                          <a:ea typeface="メイリオ"/>
                        </a:defRPr>
                      </a:lvl8pPr>
                      <a:lvl9pPr marL="3657600" algn="l" defTabSz="457200" rtl="0" eaLnBrk="1" latinLnBrk="0" hangingPunct="1">
                        <a:defRPr kumimoji="1" sz="1800" kern="1200">
                          <a:solidFill>
                            <a:schemeClr val="tx1"/>
                          </a:solidFill>
                          <a:latin typeface="メイリオ"/>
                          <a:ea typeface="メイリオ"/>
                        </a:defRPr>
                      </a:lvl9pPr>
                    </a:lstStyle>
                    <a:p>
                      <a:r>
                        <a:rPr kumimoji="1" lang="ja-JP" altLang="en-US" sz="1600" dirty="0"/>
                        <a:t>リスペリドン液</a:t>
                      </a:r>
                    </a:p>
                  </a:txBody>
                  <a:tcPr marL="110063" marR="110063" marT="55032" marB="55032" anchor="ctr">
                    <a:lnL>
                      <a:noFill/>
                    </a:lnL>
                    <a:lnR>
                      <a:noFill/>
                    </a:lnR>
                    <a:lnT w="12700" cap="flat" cmpd="sng" algn="ctr">
                      <a:solidFill>
                        <a:srgbClr val="ED7D31">
                          <a:lumMod val="50000"/>
                        </a:srgb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メイリオ"/>
                          <a:ea typeface="メイリオ"/>
                        </a:defRPr>
                      </a:lvl1pPr>
                      <a:lvl2pPr marL="457200" algn="l" defTabSz="457200" rtl="0" eaLnBrk="1" latinLnBrk="0" hangingPunct="1">
                        <a:defRPr kumimoji="1" sz="1800" kern="1200">
                          <a:solidFill>
                            <a:schemeClr val="tx1"/>
                          </a:solidFill>
                          <a:latin typeface="メイリオ"/>
                          <a:ea typeface="メイリオ"/>
                        </a:defRPr>
                      </a:lvl2pPr>
                      <a:lvl3pPr marL="914400" algn="l" defTabSz="457200" rtl="0" eaLnBrk="1" latinLnBrk="0" hangingPunct="1">
                        <a:defRPr kumimoji="1" sz="1800" kern="1200">
                          <a:solidFill>
                            <a:schemeClr val="tx1"/>
                          </a:solidFill>
                          <a:latin typeface="メイリオ"/>
                          <a:ea typeface="メイリオ"/>
                        </a:defRPr>
                      </a:lvl3pPr>
                      <a:lvl4pPr marL="1371600" algn="l" defTabSz="457200" rtl="0" eaLnBrk="1" latinLnBrk="0" hangingPunct="1">
                        <a:defRPr kumimoji="1" sz="1800" kern="1200">
                          <a:solidFill>
                            <a:schemeClr val="tx1"/>
                          </a:solidFill>
                          <a:latin typeface="メイリオ"/>
                          <a:ea typeface="メイリオ"/>
                        </a:defRPr>
                      </a:lvl4pPr>
                      <a:lvl5pPr marL="1828800" algn="l" defTabSz="457200" rtl="0" eaLnBrk="1" latinLnBrk="0" hangingPunct="1">
                        <a:defRPr kumimoji="1" sz="1800" kern="1200">
                          <a:solidFill>
                            <a:schemeClr val="tx1"/>
                          </a:solidFill>
                          <a:latin typeface="メイリオ"/>
                          <a:ea typeface="メイリオ"/>
                        </a:defRPr>
                      </a:lvl5pPr>
                      <a:lvl6pPr marL="2286000" algn="l" defTabSz="457200" rtl="0" eaLnBrk="1" latinLnBrk="0" hangingPunct="1">
                        <a:defRPr kumimoji="1" sz="1800" kern="1200">
                          <a:solidFill>
                            <a:schemeClr val="tx1"/>
                          </a:solidFill>
                          <a:latin typeface="メイリオ"/>
                          <a:ea typeface="メイリオ"/>
                        </a:defRPr>
                      </a:lvl6pPr>
                      <a:lvl7pPr marL="2743200" algn="l" defTabSz="457200" rtl="0" eaLnBrk="1" latinLnBrk="0" hangingPunct="1">
                        <a:defRPr kumimoji="1" sz="1800" kern="1200">
                          <a:solidFill>
                            <a:schemeClr val="tx1"/>
                          </a:solidFill>
                          <a:latin typeface="メイリオ"/>
                          <a:ea typeface="メイリオ"/>
                        </a:defRPr>
                      </a:lvl7pPr>
                      <a:lvl8pPr marL="3200400" algn="l" defTabSz="457200" rtl="0" eaLnBrk="1" latinLnBrk="0" hangingPunct="1">
                        <a:defRPr kumimoji="1" sz="1800" kern="1200">
                          <a:solidFill>
                            <a:schemeClr val="tx1"/>
                          </a:solidFill>
                          <a:latin typeface="メイリオ"/>
                          <a:ea typeface="メイリオ"/>
                        </a:defRPr>
                      </a:lvl8pPr>
                      <a:lvl9pPr marL="3657600" algn="l" defTabSz="457200" rtl="0" eaLnBrk="1" latinLnBrk="0" hangingPunct="1">
                        <a:defRPr kumimoji="1" sz="1800" kern="1200">
                          <a:solidFill>
                            <a:schemeClr val="tx1"/>
                          </a:solidFill>
                          <a:latin typeface="メイリオ"/>
                          <a:ea typeface="メイリオ"/>
                        </a:defRPr>
                      </a:lvl9pPr>
                    </a:lstStyle>
                    <a:p>
                      <a:r>
                        <a:rPr lang="en-US" altLang="ja-JP" sz="1600" dirty="0">
                          <a:latin typeface="メイリオ" panose="020B0604030504040204" pitchFamily="50" charset="-128"/>
                          <a:ea typeface="メイリオ" panose="020B0604030504040204" pitchFamily="50" charset="-128"/>
                        </a:rPr>
                        <a:t>0.5</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2mg</a:t>
                      </a:r>
                      <a:endParaRPr kumimoji="1" lang="ja-JP" altLang="en-US" sz="1600" dirty="0"/>
                    </a:p>
                  </a:txBody>
                  <a:tcPr marL="110063" marR="110063" marT="55032" marB="55032" anchor="ctr">
                    <a:lnL>
                      <a:noFill/>
                    </a:lnL>
                    <a:lnR>
                      <a:noFill/>
                    </a:lnR>
                    <a:lnT w="12700" cap="flat" cmpd="sng" algn="ctr">
                      <a:solidFill>
                        <a:srgbClr val="ED7D31">
                          <a:lumMod val="50000"/>
                        </a:srgbClr>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03551620"/>
                  </a:ext>
                </a:extLst>
              </a:tr>
              <a:tr h="522122">
                <a:tc>
                  <a:txBody>
                    <a:bodyPr/>
                    <a:lstStyle>
                      <a:lvl1pPr marL="0" algn="l" defTabSz="457200" rtl="0" eaLnBrk="1" latinLnBrk="0" hangingPunct="1">
                        <a:defRPr kumimoji="1" sz="1800" kern="1200">
                          <a:solidFill>
                            <a:schemeClr val="tx1"/>
                          </a:solidFill>
                          <a:latin typeface="メイリオ"/>
                          <a:ea typeface="メイリオ"/>
                        </a:defRPr>
                      </a:lvl1pPr>
                      <a:lvl2pPr marL="457200" algn="l" defTabSz="457200" rtl="0" eaLnBrk="1" latinLnBrk="0" hangingPunct="1">
                        <a:defRPr kumimoji="1" sz="1800" kern="1200">
                          <a:solidFill>
                            <a:schemeClr val="tx1"/>
                          </a:solidFill>
                          <a:latin typeface="メイリオ"/>
                          <a:ea typeface="メイリオ"/>
                        </a:defRPr>
                      </a:lvl2pPr>
                      <a:lvl3pPr marL="914400" algn="l" defTabSz="457200" rtl="0" eaLnBrk="1" latinLnBrk="0" hangingPunct="1">
                        <a:defRPr kumimoji="1" sz="1800" kern="1200">
                          <a:solidFill>
                            <a:schemeClr val="tx1"/>
                          </a:solidFill>
                          <a:latin typeface="メイリオ"/>
                          <a:ea typeface="メイリオ"/>
                        </a:defRPr>
                      </a:lvl3pPr>
                      <a:lvl4pPr marL="1371600" algn="l" defTabSz="457200" rtl="0" eaLnBrk="1" latinLnBrk="0" hangingPunct="1">
                        <a:defRPr kumimoji="1" sz="1800" kern="1200">
                          <a:solidFill>
                            <a:schemeClr val="tx1"/>
                          </a:solidFill>
                          <a:latin typeface="メイリオ"/>
                          <a:ea typeface="メイリオ"/>
                        </a:defRPr>
                      </a:lvl4pPr>
                      <a:lvl5pPr marL="1828800" algn="l" defTabSz="457200" rtl="0" eaLnBrk="1" latinLnBrk="0" hangingPunct="1">
                        <a:defRPr kumimoji="1" sz="1800" kern="1200">
                          <a:solidFill>
                            <a:schemeClr val="tx1"/>
                          </a:solidFill>
                          <a:latin typeface="メイリオ"/>
                          <a:ea typeface="メイリオ"/>
                        </a:defRPr>
                      </a:lvl5pPr>
                      <a:lvl6pPr marL="2286000" algn="l" defTabSz="457200" rtl="0" eaLnBrk="1" latinLnBrk="0" hangingPunct="1">
                        <a:defRPr kumimoji="1" sz="1800" kern="1200">
                          <a:solidFill>
                            <a:schemeClr val="tx1"/>
                          </a:solidFill>
                          <a:latin typeface="メイリオ"/>
                          <a:ea typeface="メイリオ"/>
                        </a:defRPr>
                      </a:lvl6pPr>
                      <a:lvl7pPr marL="2743200" algn="l" defTabSz="457200" rtl="0" eaLnBrk="1" latinLnBrk="0" hangingPunct="1">
                        <a:defRPr kumimoji="1" sz="1800" kern="1200">
                          <a:solidFill>
                            <a:schemeClr val="tx1"/>
                          </a:solidFill>
                          <a:latin typeface="メイリオ"/>
                          <a:ea typeface="メイリオ"/>
                        </a:defRPr>
                      </a:lvl7pPr>
                      <a:lvl8pPr marL="3200400" algn="l" defTabSz="457200" rtl="0" eaLnBrk="1" latinLnBrk="0" hangingPunct="1">
                        <a:defRPr kumimoji="1" sz="1800" kern="1200">
                          <a:solidFill>
                            <a:schemeClr val="tx1"/>
                          </a:solidFill>
                          <a:latin typeface="メイリオ"/>
                          <a:ea typeface="メイリオ"/>
                        </a:defRPr>
                      </a:lvl8pPr>
                      <a:lvl9pPr marL="3657600" algn="l" defTabSz="457200" rtl="0" eaLnBrk="1" latinLnBrk="0" hangingPunct="1">
                        <a:defRPr kumimoji="1" sz="1800" kern="1200">
                          <a:solidFill>
                            <a:schemeClr val="tx1"/>
                          </a:solidFill>
                          <a:latin typeface="メイリオ"/>
                          <a:ea typeface="メイリオ"/>
                        </a:defRPr>
                      </a:lvl9pPr>
                    </a:lstStyle>
                    <a:p>
                      <a:endParaRPr kumimoji="1" lang="ja-JP" altLang="en-US" sz="1600" dirty="0"/>
                    </a:p>
                  </a:txBody>
                  <a:tcPr marL="110063" marR="110063" marT="55032" marB="55032" anchor="ctr">
                    <a:lnL>
                      <a:noFill/>
                    </a:lnL>
                    <a:lnR>
                      <a:noFill/>
                    </a:lnR>
                    <a:lnT>
                      <a:noFill/>
                    </a:lnT>
                    <a:lnB>
                      <a:no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457200" rtl="0" eaLnBrk="1" latinLnBrk="0" hangingPunct="1">
                        <a:defRPr kumimoji="1" sz="1800" kern="1200">
                          <a:solidFill>
                            <a:schemeClr val="tx1"/>
                          </a:solidFill>
                          <a:latin typeface="メイリオ"/>
                          <a:ea typeface="メイリオ"/>
                        </a:defRPr>
                      </a:lvl1pPr>
                      <a:lvl2pPr marL="457200" algn="l" defTabSz="457200" rtl="0" eaLnBrk="1" latinLnBrk="0" hangingPunct="1">
                        <a:defRPr kumimoji="1" sz="1800" kern="1200">
                          <a:solidFill>
                            <a:schemeClr val="tx1"/>
                          </a:solidFill>
                          <a:latin typeface="メイリオ"/>
                          <a:ea typeface="メイリオ"/>
                        </a:defRPr>
                      </a:lvl2pPr>
                      <a:lvl3pPr marL="914400" algn="l" defTabSz="457200" rtl="0" eaLnBrk="1" latinLnBrk="0" hangingPunct="1">
                        <a:defRPr kumimoji="1" sz="1800" kern="1200">
                          <a:solidFill>
                            <a:schemeClr val="tx1"/>
                          </a:solidFill>
                          <a:latin typeface="メイリオ"/>
                          <a:ea typeface="メイリオ"/>
                        </a:defRPr>
                      </a:lvl3pPr>
                      <a:lvl4pPr marL="1371600" algn="l" defTabSz="457200" rtl="0" eaLnBrk="1" latinLnBrk="0" hangingPunct="1">
                        <a:defRPr kumimoji="1" sz="1800" kern="1200">
                          <a:solidFill>
                            <a:schemeClr val="tx1"/>
                          </a:solidFill>
                          <a:latin typeface="メイリオ"/>
                          <a:ea typeface="メイリオ"/>
                        </a:defRPr>
                      </a:lvl4pPr>
                      <a:lvl5pPr marL="1828800" algn="l" defTabSz="457200" rtl="0" eaLnBrk="1" latinLnBrk="0" hangingPunct="1">
                        <a:defRPr kumimoji="1" sz="1800" kern="1200">
                          <a:solidFill>
                            <a:schemeClr val="tx1"/>
                          </a:solidFill>
                          <a:latin typeface="メイリオ"/>
                          <a:ea typeface="メイリオ"/>
                        </a:defRPr>
                      </a:lvl5pPr>
                      <a:lvl6pPr marL="2286000" algn="l" defTabSz="457200" rtl="0" eaLnBrk="1" latinLnBrk="0" hangingPunct="1">
                        <a:defRPr kumimoji="1" sz="1800" kern="1200">
                          <a:solidFill>
                            <a:schemeClr val="tx1"/>
                          </a:solidFill>
                          <a:latin typeface="メイリオ"/>
                          <a:ea typeface="メイリオ"/>
                        </a:defRPr>
                      </a:lvl6pPr>
                      <a:lvl7pPr marL="2743200" algn="l" defTabSz="457200" rtl="0" eaLnBrk="1" latinLnBrk="0" hangingPunct="1">
                        <a:defRPr kumimoji="1" sz="1800" kern="1200">
                          <a:solidFill>
                            <a:schemeClr val="tx1"/>
                          </a:solidFill>
                          <a:latin typeface="メイリオ"/>
                          <a:ea typeface="メイリオ"/>
                        </a:defRPr>
                      </a:lvl7pPr>
                      <a:lvl8pPr marL="3200400" algn="l" defTabSz="457200" rtl="0" eaLnBrk="1" latinLnBrk="0" hangingPunct="1">
                        <a:defRPr kumimoji="1" sz="1800" kern="1200">
                          <a:solidFill>
                            <a:schemeClr val="tx1"/>
                          </a:solidFill>
                          <a:latin typeface="メイリオ"/>
                          <a:ea typeface="メイリオ"/>
                        </a:defRPr>
                      </a:lvl8pPr>
                      <a:lvl9pPr marL="3657600" algn="l" defTabSz="457200" rtl="0" eaLnBrk="1" latinLnBrk="0" hangingPunct="1">
                        <a:defRPr kumimoji="1" sz="1800" kern="1200">
                          <a:solidFill>
                            <a:schemeClr val="tx1"/>
                          </a:solidFill>
                          <a:latin typeface="メイリオ"/>
                          <a:ea typeface="メイリオ"/>
                        </a:defRPr>
                      </a:lvl9pPr>
                    </a:lstStyle>
                    <a:p>
                      <a:r>
                        <a:rPr kumimoji="1" lang="ja-JP" altLang="en-US" sz="1600" dirty="0"/>
                        <a:t>ハロペリドール</a:t>
                      </a:r>
                    </a:p>
                  </a:txBody>
                  <a:tcPr marL="110063" marR="110063" marT="55032" marB="550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メイリオ"/>
                          <a:ea typeface="メイリオ"/>
                        </a:defRPr>
                      </a:lvl1pPr>
                      <a:lvl2pPr marL="457200" algn="l" defTabSz="457200" rtl="0" eaLnBrk="1" latinLnBrk="0" hangingPunct="1">
                        <a:defRPr kumimoji="1" sz="1800" kern="1200">
                          <a:solidFill>
                            <a:schemeClr val="tx1"/>
                          </a:solidFill>
                          <a:latin typeface="メイリオ"/>
                          <a:ea typeface="メイリオ"/>
                        </a:defRPr>
                      </a:lvl2pPr>
                      <a:lvl3pPr marL="914400" algn="l" defTabSz="457200" rtl="0" eaLnBrk="1" latinLnBrk="0" hangingPunct="1">
                        <a:defRPr kumimoji="1" sz="1800" kern="1200">
                          <a:solidFill>
                            <a:schemeClr val="tx1"/>
                          </a:solidFill>
                          <a:latin typeface="メイリオ"/>
                          <a:ea typeface="メイリオ"/>
                        </a:defRPr>
                      </a:lvl3pPr>
                      <a:lvl4pPr marL="1371600" algn="l" defTabSz="457200" rtl="0" eaLnBrk="1" latinLnBrk="0" hangingPunct="1">
                        <a:defRPr kumimoji="1" sz="1800" kern="1200">
                          <a:solidFill>
                            <a:schemeClr val="tx1"/>
                          </a:solidFill>
                          <a:latin typeface="メイリオ"/>
                          <a:ea typeface="メイリオ"/>
                        </a:defRPr>
                      </a:lvl4pPr>
                      <a:lvl5pPr marL="1828800" algn="l" defTabSz="457200" rtl="0" eaLnBrk="1" latinLnBrk="0" hangingPunct="1">
                        <a:defRPr kumimoji="1" sz="1800" kern="1200">
                          <a:solidFill>
                            <a:schemeClr val="tx1"/>
                          </a:solidFill>
                          <a:latin typeface="メイリオ"/>
                          <a:ea typeface="メイリオ"/>
                        </a:defRPr>
                      </a:lvl5pPr>
                      <a:lvl6pPr marL="2286000" algn="l" defTabSz="457200" rtl="0" eaLnBrk="1" latinLnBrk="0" hangingPunct="1">
                        <a:defRPr kumimoji="1" sz="1800" kern="1200">
                          <a:solidFill>
                            <a:schemeClr val="tx1"/>
                          </a:solidFill>
                          <a:latin typeface="メイリオ"/>
                          <a:ea typeface="メイリオ"/>
                        </a:defRPr>
                      </a:lvl6pPr>
                      <a:lvl7pPr marL="2743200" algn="l" defTabSz="457200" rtl="0" eaLnBrk="1" latinLnBrk="0" hangingPunct="1">
                        <a:defRPr kumimoji="1" sz="1800" kern="1200">
                          <a:solidFill>
                            <a:schemeClr val="tx1"/>
                          </a:solidFill>
                          <a:latin typeface="メイリオ"/>
                          <a:ea typeface="メイリオ"/>
                        </a:defRPr>
                      </a:lvl7pPr>
                      <a:lvl8pPr marL="3200400" algn="l" defTabSz="457200" rtl="0" eaLnBrk="1" latinLnBrk="0" hangingPunct="1">
                        <a:defRPr kumimoji="1" sz="1800" kern="1200">
                          <a:solidFill>
                            <a:schemeClr val="tx1"/>
                          </a:solidFill>
                          <a:latin typeface="メイリオ"/>
                          <a:ea typeface="メイリオ"/>
                        </a:defRPr>
                      </a:lvl8pPr>
                      <a:lvl9pPr marL="3657600" algn="l" defTabSz="457200" rtl="0" eaLnBrk="1" latinLnBrk="0" hangingPunct="1">
                        <a:defRPr kumimoji="1" sz="1800" kern="1200">
                          <a:solidFill>
                            <a:schemeClr val="tx1"/>
                          </a:solidFill>
                          <a:latin typeface="メイリオ"/>
                          <a:ea typeface="メイリオ"/>
                        </a:defRPr>
                      </a:lvl9pPr>
                    </a:lstStyle>
                    <a:p>
                      <a:r>
                        <a:rPr lang="en-US" altLang="ja-JP" sz="1600" dirty="0">
                          <a:latin typeface="メイリオ" panose="020B0604030504040204" pitchFamily="50" charset="-128"/>
                          <a:ea typeface="メイリオ" panose="020B0604030504040204" pitchFamily="50" charset="-128"/>
                        </a:rPr>
                        <a:t>0.75</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3mg</a:t>
                      </a:r>
                      <a:r>
                        <a:rPr kumimoji="1" lang="ja-JP" altLang="en-US" sz="1600" dirty="0"/>
                        <a:t> </a:t>
                      </a:r>
                    </a:p>
                  </a:txBody>
                  <a:tcPr marL="110063" marR="110063" marT="55032" marB="55032"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07785026"/>
                  </a:ext>
                </a:extLst>
              </a:tr>
              <a:tr h="522122">
                <a:tc>
                  <a:txBody>
                    <a:bodyPr/>
                    <a:lstStyle>
                      <a:lvl1pPr marL="0" algn="l" defTabSz="457200" rtl="0" eaLnBrk="1" latinLnBrk="0" hangingPunct="1">
                        <a:defRPr kumimoji="1" sz="1800" kern="1200">
                          <a:solidFill>
                            <a:schemeClr val="tx1"/>
                          </a:solidFill>
                          <a:latin typeface="メイリオ"/>
                          <a:ea typeface="メイリオ"/>
                        </a:defRPr>
                      </a:lvl1pPr>
                      <a:lvl2pPr marL="457200" algn="l" defTabSz="457200" rtl="0" eaLnBrk="1" latinLnBrk="0" hangingPunct="1">
                        <a:defRPr kumimoji="1" sz="1800" kern="1200">
                          <a:solidFill>
                            <a:schemeClr val="tx1"/>
                          </a:solidFill>
                          <a:latin typeface="メイリオ"/>
                          <a:ea typeface="メイリオ"/>
                        </a:defRPr>
                      </a:lvl2pPr>
                      <a:lvl3pPr marL="914400" algn="l" defTabSz="457200" rtl="0" eaLnBrk="1" latinLnBrk="0" hangingPunct="1">
                        <a:defRPr kumimoji="1" sz="1800" kern="1200">
                          <a:solidFill>
                            <a:schemeClr val="tx1"/>
                          </a:solidFill>
                          <a:latin typeface="メイリオ"/>
                          <a:ea typeface="メイリオ"/>
                        </a:defRPr>
                      </a:lvl3pPr>
                      <a:lvl4pPr marL="1371600" algn="l" defTabSz="457200" rtl="0" eaLnBrk="1" latinLnBrk="0" hangingPunct="1">
                        <a:defRPr kumimoji="1" sz="1800" kern="1200">
                          <a:solidFill>
                            <a:schemeClr val="tx1"/>
                          </a:solidFill>
                          <a:latin typeface="メイリオ"/>
                          <a:ea typeface="メイリオ"/>
                        </a:defRPr>
                      </a:lvl4pPr>
                      <a:lvl5pPr marL="1828800" algn="l" defTabSz="457200" rtl="0" eaLnBrk="1" latinLnBrk="0" hangingPunct="1">
                        <a:defRPr kumimoji="1" sz="1800" kern="1200">
                          <a:solidFill>
                            <a:schemeClr val="tx1"/>
                          </a:solidFill>
                          <a:latin typeface="メイリオ"/>
                          <a:ea typeface="メイリオ"/>
                        </a:defRPr>
                      </a:lvl5pPr>
                      <a:lvl6pPr marL="2286000" algn="l" defTabSz="457200" rtl="0" eaLnBrk="1" latinLnBrk="0" hangingPunct="1">
                        <a:defRPr kumimoji="1" sz="1800" kern="1200">
                          <a:solidFill>
                            <a:schemeClr val="tx1"/>
                          </a:solidFill>
                          <a:latin typeface="メイリオ"/>
                          <a:ea typeface="メイリオ"/>
                        </a:defRPr>
                      </a:lvl6pPr>
                      <a:lvl7pPr marL="2743200" algn="l" defTabSz="457200" rtl="0" eaLnBrk="1" latinLnBrk="0" hangingPunct="1">
                        <a:defRPr kumimoji="1" sz="1800" kern="1200">
                          <a:solidFill>
                            <a:schemeClr val="tx1"/>
                          </a:solidFill>
                          <a:latin typeface="メイリオ"/>
                          <a:ea typeface="メイリオ"/>
                        </a:defRPr>
                      </a:lvl7pPr>
                      <a:lvl8pPr marL="3200400" algn="l" defTabSz="457200" rtl="0" eaLnBrk="1" latinLnBrk="0" hangingPunct="1">
                        <a:defRPr kumimoji="1" sz="1800" kern="1200">
                          <a:solidFill>
                            <a:schemeClr val="tx1"/>
                          </a:solidFill>
                          <a:latin typeface="メイリオ"/>
                          <a:ea typeface="メイリオ"/>
                        </a:defRPr>
                      </a:lvl8pPr>
                      <a:lvl9pPr marL="3657600" algn="l" defTabSz="457200" rtl="0" eaLnBrk="1" latinLnBrk="0" hangingPunct="1">
                        <a:defRPr kumimoji="1" sz="1800" kern="1200">
                          <a:solidFill>
                            <a:schemeClr val="tx1"/>
                          </a:solidFill>
                          <a:latin typeface="メイリオ"/>
                          <a:ea typeface="メイリオ"/>
                        </a:defRPr>
                      </a:lvl9pPr>
                    </a:lstStyle>
                    <a:p>
                      <a:endParaRPr kumimoji="1" lang="ja-JP" altLang="en-US" sz="1600" dirty="0"/>
                    </a:p>
                  </a:txBody>
                  <a:tcPr marL="110063" marR="110063" marT="55032" marB="55032" anchor="ctr">
                    <a:lnL>
                      <a:noFill/>
                    </a:lnL>
                    <a:lnR>
                      <a:noFill/>
                    </a:lnR>
                    <a:lnT>
                      <a:noFill/>
                    </a:lnT>
                    <a:lnB>
                      <a:no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457200" rtl="0" eaLnBrk="1" latinLnBrk="0" hangingPunct="1">
                        <a:defRPr kumimoji="1" sz="1800" kern="1200">
                          <a:solidFill>
                            <a:schemeClr val="tx1"/>
                          </a:solidFill>
                          <a:latin typeface="メイリオ"/>
                          <a:ea typeface="メイリオ"/>
                        </a:defRPr>
                      </a:lvl1pPr>
                      <a:lvl2pPr marL="457200" algn="l" defTabSz="457200" rtl="0" eaLnBrk="1" latinLnBrk="0" hangingPunct="1">
                        <a:defRPr kumimoji="1" sz="1800" kern="1200">
                          <a:solidFill>
                            <a:schemeClr val="tx1"/>
                          </a:solidFill>
                          <a:latin typeface="メイリオ"/>
                          <a:ea typeface="メイリオ"/>
                        </a:defRPr>
                      </a:lvl2pPr>
                      <a:lvl3pPr marL="914400" algn="l" defTabSz="457200" rtl="0" eaLnBrk="1" latinLnBrk="0" hangingPunct="1">
                        <a:defRPr kumimoji="1" sz="1800" kern="1200">
                          <a:solidFill>
                            <a:schemeClr val="tx1"/>
                          </a:solidFill>
                          <a:latin typeface="メイリオ"/>
                          <a:ea typeface="メイリオ"/>
                        </a:defRPr>
                      </a:lvl3pPr>
                      <a:lvl4pPr marL="1371600" algn="l" defTabSz="457200" rtl="0" eaLnBrk="1" latinLnBrk="0" hangingPunct="1">
                        <a:defRPr kumimoji="1" sz="1800" kern="1200">
                          <a:solidFill>
                            <a:schemeClr val="tx1"/>
                          </a:solidFill>
                          <a:latin typeface="メイリオ"/>
                          <a:ea typeface="メイリオ"/>
                        </a:defRPr>
                      </a:lvl4pPr>
                      <a:lvl5pPr marL="1828800" algn="l" defTabSz="457200" rtl="0" eaLnBrk="1" latinLnBrk="0" hangingPunct="1">
                        <a:defRPr kumimoji="1" sz="1800" kern="1200">
                          <a:solidFill>
                            <a:schemeClr val="tx1"/>
                          </a:solidFill>
                          <a:latin typeface="メイリオ"/>
                          <a:ea typeface="メイリオ"/>
                        </a:defRPr>
                      </a:lvl5pPr>
                      <a:lvl6pPr marL="2286000" algn="l" defTabSz="457200" rtl="0" eaLnBrk="1" latinLnBrk="0" hangingPunct="1">
                        <a:defRPr kumimoji="1" sz="1800" kern="1200">
                          <a:solidFill>
                            <a:schemeClr val="tx1"/>
                          </a:solidFill>
                          <a:latin typeface="メイリオ"/>
                          <a:ea typeface="メイリオ"/>
                        </a:defRPr>
                      </a:lvl6pPr>
                      <a:lvl7pPr marL="2743200" algn="l" defTabSz="457200" rtl="0" eaLnBrk="1" latinLnBrk="0" hangingPunct="1">
                        <a:defRPr kumimoji="1" sz="1800" kern="1200">
                          <a:solidFill>
                            <a:schemeClr val="tx1"/>
                          </a:solidFill>
                          <a:latin typeface="メイリオ"/>
                          <a:ea typeface="メイリオ"/>
                        </a:defRPr>
                      </a:lvl7pPr>
                      <a:lvl8pPr marL="3200400" algn="l" defTabSz="457200" rtl="0" eaLnBrk="1" latinLnBrk="0" hangingPunct="1">
                        <a:defRPr kumimoji="1" sz="1800" kern="1200">
                          <a:solidFill>
                            <a:schemeClr val="tx1"/>
                          </a:solidFill>
                          <a:latin typeface="メイリオ"/>
                          <a:ea typeface="メイリオ"/>
                        </a:defRPr>
                      </a:lvl8pPr>
                      <a:lvl9pPr marL="3657600" algn="l" defTabSz="457200" rtl="0" eaLnBrk="1" latinLnBrk="0" hangingPunct="1">
                        <a:defRPr kumimoji="1" sz="1800" kern="1200">
                          <a:solidFill>
                            <a:schemeClr val="tx1"/>
                          </a:solidFill>
                          <a:latin typeface="メイリオ"/>
                          <a:ea typeface="メイリオ"/>
                        </a:defRPr>
                      </a:lvl9pPr>
                    </a:lstStyle>
                    <a:p>
                      <a:r>
                        <a:rPr kumimoji="1" lang="ja-JP" altLang="en-US" sz="1600" dirty="0"/>
                        <a:t>クエチアピン</a:t>
                      </a:r>
                    </a:p>
                  </a:txBody>
                  <a:tcPr marL="110063" marR="110063" marT="55032" marB="550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メイリオ"/>
                          <a:ea typeface="メイリオ"/>
                        </a:defRPr>
                      </a:lvl1pPr>
                      <a:lvl2pPr marL="457200" algn="l" defTabSz="457200" rtl="0" eaLnBrk="1" latinLnBrk="0" hangingPunct="1">
                        <a:defRPr kumimoji="1" sz="1800" kern="1200">
                          <a:solidFill>
                            <a:schemeClr val="tx1"/>
                          </a:solidFill>
                          <a:latin typeface="メイリオ"/>
                          <a:ea typeface="メイリオ"/>
                        </a:defRPr>
                      </a:lvl2pPr>
                      <a:lvl3pPr marL="914400" algn="l" defTabSz="457200" rtl="0" eaLnBrk="1" latinLnBrk="0" hangingPunct="1">
                        <a:defRPr kumimoji="1" sz="1800" kern="1200">
                          <a:solidFill>
                            <a:schemeClr val="tx1"/>
                          </a:solidFill>
                          <a:latin typeface="メイリオ"/>
                          <a:ea typeface="メイリオ"/>
                        </a:defRPr>
                      </a:lvl3pPr>
                      <a:lvl4pPr marL="1371600" algn="l" defTabSz="457200" rtl="0" eaLnBrk="1" latinLnBrk="0" hangingPunct="1">
                        <a:defRPr kumimoji="1" sz="1800" kern="1200">
                          <a:solidFill>
                            <a:schemeClr val="tx1"/>
                          </a:solidFill>
                          <a:latin typeface="メイリオ"/>
                          <a:ea typeface="メイリオ"/>
                        </a:defRPr>
                      </a:lvl4pPr>
                      <a:lvl5pPr marL="1828800" algn="l" defTabSz="457200" rtl="0" eaLnBrk="1" latinLnBrk="0" hangingPunct="1">
                        <a:defRPr kumimoji="1" sz="1800" kern="1200">
                          <a:solidFill>
                            <a:schemeClr val="tx1"/>
                          </a:solidFill>
                          <a:latin typeface="メイリオ"/>
                          <a:ea typeface="メイリオ"/>
                        </a:defRPr>
                      </a:lvl5pPr>
                      <a:lvl6pPr marL="2286000" algn="l" defTabSz="457200" rtl="0" eaLnBrk="1" latinLnBrk="0" hangingPunct="1">
                        <a:defRPr kumimoji="1" sz="1800" kern="1200">
                          <a:solidFill>
                            <a:schemeClr val="tx1"/>
                          </a:solidFill>
                          <a:latin typeface="メイリオ"/>
                          <a:ea typeface="メイリオ"/>
                        </a:defRPr>
                      </a:lvl6pPr>
                      <a:lvl7pPr marL="2743200" algn="l" defTabSz="457200" rtl="0" eaLnBrk="1" latinLnBrk="0" hangingPunct="1">
                        <a:defRPr kumimoji="1" sz="1800" kern="1200">
                          <a:solidFill>
                            <a:schemeClr val="tx1"/>
                          </a:solidFill>
                          <a:latin typeface="メイリオ"/>
                          <a:ea typeface="メイリオ"/>
                        </a:defRPr>
                      </a:lvl7pPr>
                      <a:lvl8pPr marL="3200400" algn="l" defTabSz="457200" rtl="0" eaLnBrk="1" latinLnBrk="0" hangingPunct="1">
                        <a:defRPr kumimoji="1" sz="1800" kern="1200">
                          <a:solidFill>
                            <a:schemeClr val="tx1"/>
                          </a:solidFill>
                          <a:latin typeface="メイリオ"/>
                          <a:ea typeface="メイリオ"/>
                        </a:defRPr>
                      </a:lvl8pPr>
                      <a:lvl9pPr marL="3657600" algn="l" defTabSz="457200" rtl="0" eaLnBrk="1" latinLnBrk="0" hangingPunct="1">
                        <a:defRPr kumimoji="1" sz="1800" kern="1200">
                          <a:solidFill>
                            <a:schemeClr val="tx1"/>
                          </a:solidFill>
                          <a:latin typeface="メイリオ"/>
                          <a:ea typeface="メイリオ"/>
                        </a:defRPr>
                      </a:lvl9pPr>
                    </a:lstStyle>
                    <a:p>
                      <a:r>
                        <a:rPr lang="en-US" altLang="ja-JP" sz="1600" dirty="0">
                          <a:latin typeface="メイリオ" panose="020B0604030504040204" pitchFamily="50" charset="-128"/>
                          <a:ea typeface="メイリオ" panose="020B0604030504040204" pitchFamily="50" charset="-128"/>
                        </a:rPr>
                        <a:t>25</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100mg</a:t>
                      </a:r>
                      <a:endParaRPr kumimoji="1" lang="ja-JP" altLang="en-US" sz="1600" dirty="0"/>
                    </a:p>
                  </a:txBody>
                  <a:tcPr marL="110063" marR="110063" marT="55032" marB="55032"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21891563"/>
                  </a:ext>
                </a:extLst>
              </a:tr>
              <a:tr h="522122">
                <a:tc>
                  <a:txBody>
                    <a:bodyPr/>
                    <a:lstStyle>
                      <a:lvl1pPr marL="0" algn="l" defTabSz="457200" rtl="0" eaLnBrk="1" latinLnBrk="0" hangingPunct="1">
                        <a:defRPr kumimoji="1" sz="1800" kern="1200">
                          <a:solidFill>
                            <a:schemeClr val="tx1"/>
                          </a:solidFill>
                          <a:latin typeface="メイリオ"/>
                          <a:ea typeface="メイリオ"/>
                        </a:defRPr>
                      </a:lvl1pPr>
                      <a:lvl2pPr marL="457200" algn="l" defTabSz="457200" rtl="0" eaLnBrk="1" latinLnBrk="0" hangingPunct="1">
                        <a:defRPr kumimoji="1" sz="1800" kern="1200">
                          <a:solidFill>
                            <a:schemeClr val="tx1"/>
                          </a:solidFill>
                          <a:latin typeface="メイリオ"/>
                          <a:ea typeface="メイリオ"/>
                        </a:defRPr>
                      </a:lvl2pPr>
                      <a:lvl3pPr marL="914400" algn="l" defTabSz="457200" rtl="0" eaLnBrk="1" latinLnBrk="0" hangingPunct="1">
                        <a:defRPr kumimoji="1" sz="1800" kern="1200">
                          <a:solidFill>
                            <a:schemeClr val="tx1"/>
                          </a:solidFill>
                          <a:latin typeface="メイリオ"/>
                          <a:ea typeface="メイリオ"/>
                        </a:defRPr>
                      </a:lvl3pPr>
                      <a:lvl4pPr marL="1371600" algn="l" defTabSz="457200" rtl="0" eaLnBrk="1" latinLnBrk="0" hangingPunct="1">
                        <a:defRPr kumimoji="1" sz="1800" kern="1200">
                          <a:solidFill>
                            <a:schemeClr val="tx1"/>
                          </a:solidFill>
                          <a:latin typeface="メイリオ"/>
                          <a:ea typeface="メイリオ"/>
                        </a:defRPr>
                      </a:lvl4pPr>
                      <a:lvl5pPr marL="1828800" algn="l" defTabSz="457200" rtl="0" eaLnBrk="1" latinLnBrk="0" hangingPunct="1">
                        <a:defRPr kumimoji="1" sz="1800" kern="1200">
                          <a:solidFill>
                            <a:schemeClr val="tx1"/>
                          </a:solidFill>
                          <a:latin typeface="メイリオ"/>
                          <a:ea typeface="メイリオ"/>
                        </a:defRPr>
                      </a:lvl5pPr>
                      <a:lvl6pPr marL="2286000" algn="l" defTabSz="457200" rtl="0" eaLnBrk="1" latinLnBrk="0" hangingPunct="1">
                        <a:defRPr kumimoji="1" sz="1800" kern="1200">
                          <a:solidFill>
                            <a:schemeClr val="tx1"/>
                          </a:solidFill>
                          <a:latin typeface="メイリオ"/>
                          <a:ea typeface="メイリオ"/>
                        </a:defRPr>
                      </a:lvl6pPr>
                      <a:lvl7pPr marL="2743200" algn="l" defTabSz="457200" rtl="0" eaLnBrk="1" latinLnBrk="0" hangingPunct="1">
                        <a:defRPr kumimoji="1" sz="1800" kern="1200">
                          <a:solidFill>
                            <a:schemeClr val="tx1"/>
                          </a:solidFill>
                          <a:latin typeface="メイリオ"/>
                          <a:ea typeface="メイリオ"/>
                        </a:defRPr>
                      </a:lvl7pPr>
                      <a:lvl8pPr marL="3200400" algn="l" defTabSz="457200" rtl="0" eaLnBrk="1" latinLnBrk="0" hangingPunct="1">
                        <a:defRPr kumimoji="1" sz="1800" kern="1200">
                          <a:solidFill>
                            <a:schemeClr val="tx1"/>
                          </a:solidFill>
                          <a:latin typeface="メイリオ"/>
                          <a:ea typeface="メイリオ"/>
                        </a:defRPr>
                      </a:lvl8pPr>
                      <a:lvl9pPr marL="3657600" algn="l" defTabSz="457200" rtl="0" eaLnBrk="1" latinLnBrk="0" hangingPunct="1">
                        <a:defRPr kumimoji="1" sz="1800" kern="1200">
                          <a:solidFill>
                            <a:schemeClr val="tx1"/>
                          </a:solidFill>
                          <a:latin typeface="メイリオ"/>
                          <a:ea typeface="メイリオ"/>
                        </a:defRPr>
                      </a:lvl9pPr>
                    </a:lstStyle>
                    <a:p>
                      <a:r>
                        <a:rPr kumimoji="1" lang="ja-JP" altLang="en-US" sz="1600" dirty="0"/>
                        <a:t>注射</a:t>
                      </a:r>
                    </a:p>
                  </a:txBody>
                  <a:tcPr marL="110063" marR="110063" marT="55032" marB="55032" anchor="ctr">
                    <a:lnL>
                      <a:noFill/>
                    </a:lnL>
                    <a:lnR>
                      <a:noFill/>
                    </a:lnR>
                    <a:lnT>
                      <a:noFill/>
                    </a:lnT>
                    <a:lnB w="12700" cap="flat" cmpd="sng" algn="ctr">
                      <a:solidFill>
                        <a:srgbClr val="ED7D31">
                          <a:lumMod val="50000"/>
                        </a:srgbClr>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457200" rtl="0" eaLnBrk="1" latinLnBrk="0" hangingPunct="1">
                        <a:defRPr kumimoji="1" sz="1800" kern="1200">
                          <a:solidFill>
                            <a:schemeClr val="tx1"/>
                          </a:solidFill>
                          <a:latin typeface="メイリオ"/>
                          <a:ea typeface="メイリオ"/>
                        </a:defRPr>
                      </a:lvl1pPr>
                      <a:lvl2pPr marL="457200" algn="l" defTabSz="457200" rtl="0" eaLnBrk="1" latinLnBrk="0" hangingPunct="1">
                        <a:defRPr kumimoji="1" sz="1800" kern="1200">
                          <a:solidFill>
                            <a:schemeClr val="tx1"/>
                          </a:solidFill>
                          <a:latin typeface="メイリオ"/>
                          <a:ea typeface="メイリオ"/>
                        </a:defRPr>
                      </a:lvl2pPr>
                      <a:lvl3pPr marL="914400" algn="l" defTabSz="457200" rtl="0" eaLnBrk="1" latinLnBrk="0" hangingPunct="1">
                        <a:defRPr kumimoji="1" sz="1800" kern="1200">
                          <a:solidFill>
                            <a:schemeClr val="tx1"/>
                          </a:solidFill>
                          <a:latin typeface="メイリオ"/>
                          <a:ea typeface="メイリオ"/>
                        </a:defRPr>
                      </a:lvl3pPr>
                      <a:lvl4pPr marL="1371600" algn="l" defTabSz="457200" rtl="0" eaLnBrk="1" latinLnBrk="0" hangingPunct="1">
                        <a:defRPr kumimoji="1" sz="1800" kern="1200">
                          <a:solidFill>
                            <a:schemeClr val="tx1"/>
                          </a:solidFill>
                          <a:latin typeface="メイリオ"/>
                          <a:ea typeface="メイリオ"/>
                        </a:defRPr>
                      </a:lvl4pPr>
                      <a:lvl5pPr marL="1828800" algn="l" defTabSz="457200" rtl="0" eaLnBrk="1" latinLnBrk="0" hangingPunct="1">
                        <a:defRPr kumimoji="1" sz="1800" kern="1200">
                          <a:solidFill>
                            <a:schemeClr val="tx1"/>
                          </a:solidFill>
                          <a:latin typeface="メイリオ"/>
                          <a:ea typeface="メイリオ"/>
                        </a:defRPr>
                      </a:lvl5pPr>
                      <a:lvl6pPr marL="2286000" algn="l" defTabSz="457200" rtl="0" eaLnBrk="1" latinLnBrk="0" hangingPunct="1">
                        <a:defRPr kumimoji="1" sz="1800" kern="1200">
                          <a:solidFill>
                            <a:schemeClr val="tx1"/>
                          </a:solidFill>
                          <a:latin typeface="メイリオ"/>
                          <a:ea typeface="メイリオ"/>
                        </a:defRPr>
                      </a:lvl6pPr>
                      <a:lvl7pPr marL="2743200" algn="l" defTabSz="457200" rtl="0" eaLnBrk="1" latinLnBrk="0" hangingPunct="1">
                        <a:defRPr kumimoji="1" sz="1800" kern="1200">
                          <a:solidFill>
                            <a:schemeClr val="tx1"/>
                          </a:solidFill>
                          <a:latin typeface="メイリオ"/>
                          <a:ea typeface="メイリオ"/>
                        </a:defRPr>
                      </a:lvl7pPr>
                      <a:lvl8pPr marL="3200400" algn="l" defTabSz="457200" rtl="0" eaLnBrk="1" latinLnBrk="0" hangingPunct="1">
                        <a:defRPr kumimoji="1" sz="1800" kern="1200">
                          <a:solidFill>
                            <a:schemeClr val="tx1"/>
                          </a:solidFill>
                          <a:latin typeface="メイリオ"/>
                          <a:ea typeface="メイリオ"/>
                        </a:defRPr>
                      </a:lvl8pPr>
                      <a:lvl9pPr marL="3657600" algn="l" defTabSz="457200" rtl="0" eaLnBrk="1" latinLnBrk="0" hangingPunct="1">
                        <a:defRPr kumimoji="1" sz="1800" kern="1200">
                          <a:solidFill>
                            <a:schemeClr val="tx1"/>
                          </a:solidFill>
                          <a:latin typeface="メイリオ"/>
                          <a:ea typeface="メイリオ"/>
                        </a:defRPr>
                      </a:lvl9pPr>
                    </a:lstStyle>
                    <a:p>
                      <a:r>
                        <a:rPr kumimoji="1" lang="ja-JP" altLang="en-US" sz="1600" dirty="0"/>
                        <a:t>ハロペリドール</a:t>
                      </a:r>
                    </a:p>
                  </a:txBody>
                  <a:tcPr marL="110063" marR="110063" marT="55032" marB="55032" anchor="ctr">
                    <a:lnL>
                      <a:noFill/>
                    </a:lnL>
                    <a:lnR>
                      <a:noFill/>
                    </a:lnR>
                    <a:lnT>
                      <a:noFill/>
                    </a:lnT>
                    <a:lnB w="12700" cap="flat" cmpd="sng" algn="ctr">
                      <a:solidFill>
                        <a:srgbClr val="ED7D31">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メイリオ"/>
                          <a:ea typeface="メイリオ"/>
                        </a:defRPr>
                      </a:lvl1pPr>
                      <a:lvl2pPr marL="457200" algn="l" defTabSz="457200" rtl="0" eaLnBrk="1" latinLnBrk="0" hangingPunct="1">
                        <a:defRPr kumimoji="1" sz="1800" kern="1200">
                          <a:solidFill>
                            <a:schemeClr val="tx1"/>
                          </a:solidFill>
                          <a:latin typeface="メイリオ"/>
                          <a:ea typeface="メイリオ"/>
                        </a:defRPr>
                      </a:lvl2pPr>
                      <a:lvl3pPr marL="914400" algn="l" defTabSz="457200" rtl="0" eaLnBrk="1" latinLnBrk="0" hangingPunct="1">
                        <a:defRPr kumimoji="1" sz="1800" kern="1200">
                          <a:solidFill>
                            <a:schemeClr val="tx1"/>
                          </a:solidFill>
                          <a:latin typeface="メイリオ"/>
                          <a:ea typeface="メイリオ"/>
                        </a:defRPr>
                      </a:lvl3pPr>
                      <a:lvl4pPr marL="1371600" algn="l" defTabSz="457200" rtl="0" eaLnBrk="1" latinLnBrk="0" hangingPunct="1">
                        <a:defRPr kumimoji="1" sz="1800" kern="1200">
                          <a:solidFill>
                            <a:schemeClr val="tx1"/>
                          </a:solidFill>
                          <a:latin typeface="メイリオ"/>
                          <a:ea typeface="メイリオ"/>
                        </a:defRPr>
                      </a:lvl4pPr>
                      <a:lvl5pPr marL="1828800" algn="l" defTabSz="457200" rtl="0" eaLnBrk="1" latinLnBrk="0" hangingPunct="1">
                        <a:defRPr kumimoji="1" sz="1800" kern="1200">
                          <a:solidFill>
                            <a:schemeClr val="tx1"/>
                          </a:solidFill>
                          <a:latin typeface="メイリオ"/>
                          <a:ea typeface="メイリオ"/>
                        </a:defRPr>
                      </a:lvl5pPr>
                      <a:lvl6pPr marL="2286000" algn="l" defTabSz="457200" rtl="0" eaLnBrk="1" latinLnBrk="0" hangingPunct="1">
                        <a:defRPr kumimoji="1" sz="1800" kern="1200">
                          <a:solidFill>
                            <a:schemeClr val="tx1"/>
                          </a:solidFill>
                          <a:latin typeface="メイリオ"/>
                          <a:ea typeface="メイリオ"/>
                        </a:defRPr>
                      </a:lvl6pPr>
                      <a:lvl7pPr marL="2743200" algn="l" defTabSz="457200" rtl="0" eaLnBrk="1" latinLnBrk="0" hangingPunct="1">
                        <a:defRPr kumimoji="1" sz="1800" kern="1200">
                          <a:solidFill>
                            <a:schemeClr val="tx1"/>
                          </a:solidFill>
                          <a:latin typeface="メイリオ"/>
                          <a:ea typeface="メイリオ"/>
                        </a:defRPr>
                      </a:lvl7pPr>
                      <a:lvl8pPr marL="3200400" algn="l" defTabSz="457200" rtl="0" eaLnBrk="1" latinLnBrk="0" hangingPunct="1">
                        <a:defRPr kumimoji="1" sz="1800" kern="1200">
                          <a:solidFill>
                            <a:schemeClr val="tx1"/>
                          </a:solidFill>
                          <a:latin typeface="メイリオ"/>
                          <a:ea typeface="メイリオ"/>
                        </a:defRPr>
                      </a:lvl8pPr>
                      <a:lvl9pPr marL="3657600" algn="l" defTabSz="457200" rtl="0" eaLnBrk="1" latinLnBrk="0" hangingPunct="1">
                        <a:defRPr kumimoji="1" sz="1800" kern="1200">
                          <a:solidFill>
                            <a:schemeClr val="tx1"/>
                          </a:solidFill>
                          <a:latin typeface="メイリオ"/>
                          <a:ea typeface="メイリオ"/>
                        </a:defRPr>
                      </a:lvl9pPr>
                    </a:lstStyle>
                    <a:p>
                      <a:r>
                        <a:rPr lang="en-US" altLang="ja-JP" sz="1600" dirty="0">
                          <a:latin typeface="メイリオ" panose="020B0604030504040204" pitchFamily="50" charset="-128"/>
                          <a:ea typeface="メイリオ" panose="020B0604030504040204" pitchFamily="50" charset="-128"/>
                        </a:rPr>
                        <a:t>2.5</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5mg</a:t>
                      </a:r>
                      <a:endParaRPr kumimoji="1" lang="ja-JP" altLang="en-US" sz="1600" dirty="0"/>
                    </a:p>
                  </a:txBody>
                  <a:tcPr marL="110063" marR="110063" marT="55032" marB="55032" anchor="ctr">
                    <a:lnL>
                      <a:noFill/>
                    </a:lnL>
                    <a:lnR>
                      <a:noFill/>
                    </a:lnR>
                    <a:lnT>
                      <a:noFill/>
                    </a:lnT>
                    <a:lnB w="12700" cap="flat" cmpd="sng" algn="ctr">
                      <a:solidFill>
                        <a:srgbClr val="ED7D31">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4962857"/>
                  </a:ext>
                </a:extLst>
              </a:tr>
            </a:tbl>
          </a:graphicData>
        </a:graphic>
      </p:graphicFrame>
      <p:sp>
        <p:nvSpPr>
          <p:cNvPr id="9" name="正方形/長方形 8">
            <a:extLst>
              <a:ext uri="{FF2B5EF4-FFF2-40B4-BE49-F238E27FC236}">
                <a16:creationId xmlns:a16="http://schemas.microsoft.com/office/drawing/2014/main" id="{04C5F1DD-9A00-4A3B-A449-660AC830CD0F}"/>
              </a:ext>
            </a:extLst>
          </p:cNvPr>
          <p:cNvSpPr/>
          <p:nvPr/>
        </p:nvSpPr>
        <p:spPr>
          <a:xfrm>
            <a:off x="491214" y="1344127"/>
            <a:ext cx="3416320" cy="523220"/>
          </a:xfrm>
          <a:prstGeom prst="rect">
            <a:avLst/>
          </a:prstGeom>
        </p:spPr>
        <p:txBody>
          <a:bodyPr wrap="none">
            <a:spAutoFit/>
          </a:bodyPr>
          <a:lstStyle/>
          <a:p>
            <a:r>
              <a:rPr lang="ja-JP" altLang="en-US" sz="2800" dirty="0">
                <a:latin typeface="+mj-ea"/>
                <a:ea typeface="+mj-ea"/>
              </a:rPr>
              <a:t>処方例［定期投与］</a:t>
            </a:r>
          </a:p>
        </p:txBody>
      </p:sp>
      <p:sp>
        <p:nvSpPr>
          <p:cNvPr id="10" name="正方形/長方形 9">
            <a:extLst>
              <a:ext uri="{FF2B5EF4-FFF2-40B4-BE49-F238E27FC236}">
                <a16:creationId xmlns:a16="http://schemas.microsoft.com/office/drawing/2014/main" id="{0DB9238B-D922-4047-9993-6A0C13C4E0B2}"/>
              </a:ext>
            </a:extLst>
          </p:cNvPr>
          <p:cNvSpPr/>
          <p:nvPr/>
        </p:nvSpPr>
        <p:spPr>
          <a:xfrm>
            <a:off x="6351816" y="4016003"/>
            <a:ext cx="2999470" cy="430887"/>
          </a:xfrm>
          <a:prstGeom prst="rect">
            <a:avLst/>
          </a:prstGeom>
        </p:spPr>
        <p:txBody>
          <a:bodyPr wrap="square">
            <a:spAutoFit/>
          </a:bodyPr>
          <a:lstStyle/>
          <a:p>
            <a:pPr defTabSz="342900"/>
            <a:r>
              <a:rPr lang="en-US" altLang="ja-JP" sz="1100" dirty="0">
                <a:solidFill>
                  <a:prstClr val="black"/>
                </a:solidFill>
                <a:latin typeface="メイリオ"/>
                <a:ea typeface="メイリオ"/>
              </a:rPr>
              <a:t>Han CS. </a:t>
            </a:r>
            <a:r>
              <a:rPr lang="en-US" altLang="ja-JP" sz="1100" i="1" dirty="0">
                <a:solidFill>
                  <a:prstClr val="black"/>
                </a:solidFill>
                <a:latin typeface="メイリオ"/>
                <a:ea typeface="メイリオ"/>
              </a:rPr>
              <a:t>Psychosomatics</a:t>
            </a:r>
            <a:r>
              <a:rPr lang="en-US" altLang="ja-JP" sz="1100" dirty="0">
                <a:solidFill>
                  <a:prstClr val="black"/>
                </a:solidFill>
                <a:latin typeface="メイリオ"/>
                <a:ea typeface="メイリオ"/>
              </a:rPr>
              <a:t> 2004</a:t>
            </a:r>
          </a:p>
          <a:p>
            <a:pPr defTabSz="342900"/>
            <a:r>
              <a:rPr lang="en-US" altLang="ja-JP" sz="1100" dirty="0">
                <a:solidFill>
                  <a:prstClr val="black"/>
                </a:solidFill>
                <a:latin typeface="メイリオ"/>
                <a:ea typeface="メイリオ"/>
              </a:rPr>
              <a:t>Tahir TA. </a:t>
            </a:r>
            <a:r>
              <a:rPr lang="en-US" altLang="ja-JP" sz="1100" i="1" dirty="0">
                <a:solidFill>
                  <a:prstClr val="black"/>
                </a:solidFill>
                <a:latin typeface="メイリオ"/>
                <a:ea typeface="メイリオ"/>
              </a:rPr>
              <a:t>J </a:t>
            </a:r>
            <a:r>
              <a:rPr lang="en-US" altLang="ja-JP" sz="1100" i="1" dirty="0" err="1">
                <a:solidFill>
                  <a:prstClr val="black"/>
                </a:solidFill>
                <a:latin typeface="メイリオ"/>
                <a:ea typeface="メイリオ"/>
              </a:rPr>
              <a:t>Psychosom</a:t>
            </a:r>
            <a:r>
              <a:rPr lang="en-US" altLang="ja-JP" sz="1100" i="1" dirty="0">
                <a:solidFill>
                  <a:prstClr val="black"/>
                </a:solidFill>
                <a:latin typeface="メイリオ"/>
                <a:ea typeface="メイリオ"/>
              </a:rPr>
              <a:t> Res </a:t>
            </a:r>
            <a:r>
              <a:rPr lang="en-US" altLang="ja-JP" sz="1100" dirty="0">
                <a:solidFill>
                  <a:prstClr val="black"/>
                </a:solidFill>
                <a:latin typeface="メイリオ"/>
                <a:ea typeface="メイリオ"/>
              </a:rPr>
              <a:t>2010</a:t>
            </a:r>
            <a:endParaRPr lang="ja-JP" altLang="en-US" sz="1100" dirty="0">
              <a:solidFill>
                <a:prstClr val="black"/>
              </a:solidFill>
              <a:latin typeface="メイリオ"/>
              <a:ea typeface="メイリオ"/>
            </a:endParaRPr>
          </a:p>
        </p:txBody>
      </p:sp>
      <p:sp>
        <p:nvSpPr>
          <p:cNvPr id="12" name="吹き出し: 角を丸めた四角形 11">
            <a:extLst>
              <a:ext uri="{FF2B5EF4-FFF2-40B4-BE49-F238E27FC236}">
                <a16:creationId xmlns:a16="http://schemas.microsoft.com/office/drawing/2014/main" id="{BA1845AC-0C8F-4B89-9F00-1219D8A7316E}"/>
              </a:ext>
            </a:extLst>
          </p:cNvPr>
          <p:cNvSpPr/>
          <p:nvPr/>
        </p:nvSpPr>
        <p:spPr>
          <a:xfrm>
            <a:off x="109911" y="4868950"/>
            <a:ext cx="7627320" cy="1356004"/>
          </a:xfrm>
          <a:prstGeom prst="wedgeRoundRectCallout">
            <a:avLst>
              <a:gd name="adj1" fmla="val 53902"/>
              <a:gd name="adj2" fmla="val -17220"/>
              <a:gd name="adj3" fmla="val 16667"/>
            </a:avLst>
          </a:prstGeom>
          <a:solidFill>
            <a:schemeClr val="accent3">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200" dirty="0">
                <a:solidFill>
                  <a:schemeClr val="tx1"/>
                </a:solidFill>
              </a:rPr>
              <a:t>定期投与にもかかわらず、せん妄症状が持続する場合には頓用で対応しましょう。</a:t>
            </a:r>
            <a:r>
              <a:rPr lang="en-US" altLang="ja-JP" sz="2200" dirty="0">
                <a:solidFill>
                  <a:schemeClr val="tx1"/>
                </a:solidFill>
              </a:rPr>
              <a:t>1</a:t>
            </a:r>
            <a:r>
              <a:rPr lang="ja-JP" altLang="en-US" sz="2200" dirty="0">
                <a:solidFill>
                  <a:schemeClr val="tx1"/>
                </a:solidFill>
              </a:rPr>
              <a:t>時間空けて</a:t>
            </a:r>
            <a:r>
              <a:rPr lang="en-US" altLang="ja-JP" sz="2200" dirty="0">
                <a:solidFill>
                  <a:schemeClr val="tx1"/>
                </a:solidFill>
              </a:rPr>
              <a:t>2</a:t>
            </a:r>
            <a:r>
              <a:rPr lang="ja-JP" altLang="en-US" sz="2200" dirty="0">
                <a:solidFill>
                  <a:schemeClr val="tx1"/>
                </a:solidFill>
              </a:rPr>
              <a:t>回まで追加します。</a:t>
            </a:r>
          </a:p>
          <a:p>
            <a:r>
              <a:rPr lang="ja-JP" altLang="en-US" sz="2200" dirty="0">
                <a:solidFill>
                  <a:schemeClr val="tx1"/>
                </a:solidFill>
              </a:rPr>
              <a:t>それでも症状が続く場合は、定時処方の増量を検討します。</a:t>
            </a:r>
          </a:p>
        </p:txBody>
      </p:sp>
      <p:pic>
        <p:nvPicPr>
          <p:cNvPr id="13" name="図 12">
            <a:extLst>
              <a:ext uri="{FF2B5EF4-FFF2-40B4-BE49-F238E27FC236}">
                <a16:creationId xmlns:a16="http://schemas.microsoft.com/office/drawing/2014/main" id="{BDCE34EF-7249-42BF-A239-370AFA434A3F}"/>
              </a:ext>
            </a:extLst>
          </p:cNvPr>
          <p:cNvPicPr>
            <a:picLocks noChangeAspect="1"/>
          </p:cNvPicPr>
          <p:nvPr/>
        </p:nvPicPr>
        <p:blipFill>
          <a:blip r:embed="rId3"/>
          <a:stretch>
            <a:fillRect/>
          </a:stretch>
        </p:blipFill>
        <p:spPr>
          <a:xfrm>
            <a:off x="7851551" y="4723682"/>
            <a:ext cx="1059925" cy="1740617"/>
          </a:xfrm>
          <a:prstGeom prst="rect">
            <a:avLst/>
          </a:prstGeom>
        </p:spPr>
      </p:pic>
    </p:spTree>
    <p:extLst>
      <p:ext uri="{BB962C8B-B14F-4D97-AF65-F5344CB8AC3E}">
        <p14:creationId xmlns:p14="http://schemas.microsoft.com/office/powerpoint/2010/main" val="38886812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4F47FB0-18DE-433F-80ED-8603C23EAE57}"/>
              </a:ext>
            </a:extLst>
          </p:cNvPr>
          <p:cNvSpPr>
            <a:spLocks noGrp="1"/>
          </p:cNvSpPr>
          <p:nvPr>
            <p:ph type="title"/>
          </p:nvPr>
        </p:nvSpPr>
        <p:spPr/>
        <p:txBody>
          <a:bodyPr/>
          <a:lstStyle/>
          <a:p>
            <a:r>
              <a:rPr lang="ja-JP" altLang="en-US" dirty="0"/>
              <a:t>促進因子への対応を考える</a:t>
            </a:r>
            <a:endParaRPr kumimoji="1" lang="ja-JP" altLang="en-US" dirty="0"/>
          </a:p>
        </p:txBody>
      </p:sp>
      <p:pic>
        <p:nvPicPr>
          <p:cNvPr id="8" name="コンテンツ プレースホルダー 19">
            <a:extLst>
              <a:ext uri="{FF2B5EF4-FFF2-40B4-BE49-F238E27FC236}">
                <a16:creationId xmlns:a16="http://schemas.microsoft.com/office/drawing/2014/main" id="{3D5B859F-4BB2-439A-B177-F2713E9200FE}"/>
              </a:ext>
            </a:extLst>
          </p:cNvPr>
          <p:cNvPicPr>
            <a:picLocks noChangeAspect="1"/>
          </p:cNvPicPr>
          <p:nvPr/>
        </p:nvPicPr>
        <p:blipFill>
          <a:blip r:embed="rId2"/>
          <a:stretch>
            <a:fillRect/>
          </a:stretch>
        </p:blipFill>
        <p:spPr>
          <a:xfrm>
            <a:off x="59110" y="1584210"/>
            <a:ext cx="5298177" cy="4232390"/>
          </a:xfrm>
          <a:prstGeom prst="rect">
            <a:avLst/>
          </a:prstGeom>
        </p:spPr>
      </p:pic>
      <p:sp>
        <p:nvSpPr>
          <p:cNvPr id="9" name="吹き出し: 角を丸めた四角形 8">
            <a:extLst>
              <a:ext uri="{FF2B5EF4-FFF2-40B4-BE49-F238E27FC236}">
                <a16:creationId xmlns:a16="http://schemas.microsoft.com/office/drawing/2014/main" id="{1DFA56EF-D9D2-4F21-826D-722D6AE92064}"/>
              </a:ext>
            </a:extLst>
          </p:cNvPr>
          <p:cNvSpPr/>
          <p:nvPr/>
        </p:nvSpPr>
        <p:spPr>
          <a:xfrm>
            <a:off x="5408088" y="1438274"/>
            <a:ext cx="3626001" cy="3072179"/>
          </a:xfrm>
          <a:prstGeom prst="wedgeRoundRectCallout">
            <a:avLst>
              <a:gd name="adj1" fmla="val 28025"/>
              <a:gd name="adj2" fmla="val 57975"/>
              <a:gd name="adj3" fmla="val 16667"/>
            </a:avLst>
          </a:prstGeom>
          <a:solidFill>
            <a:schemeClr val="accent3">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30969" indent="-130969" defTabSz="342900">
              <a:lnSpc>
                <a:spcPct val="125000"/>
              </a:lnSpc>
              <a:buFont typeface="Arial" panose="020B0604020202020204" pitchFamily="34" charset="0"/>
              <a:buChar char="•"/>
            </a:pPr>
            <a:r>
              <a:rPr lang="ja-JP" altLang="en-US" dirty="0">
                <a:solidFill>
                  <a:prstClr val="black"/>
                </a:solidFill>
                <a:latin typeface="メイリオ"/>
                <a:ea typeface="メイリオ"/>
              </a:rPr>
              <a:t>昼間も閉じたままのカーテン</a:t>
            </a:r>
          </a:p>
          <a:p>
            <a:pPr marL="130969" indent="-130969" defTabSz="342900">
              <a:lnSpc>
                <a:spcPct val="125000"/>
              </a:lnSpc>
              <a:buFont typeface="Arial" panose="020B0604020202020204" pitchFamily="34" charset="0"/>
              <a:buChar char="•"/>
            </a:pPr>
            <a:r>
              <a:rPr lang="ja-JP" altLang="en-US" dirty="0">
                <a:solidFill>
                  <a:prstClr val="black"/>
                </a:solidFill>
                <a:latin typeface="メイリオ"/>
                <a:ea typeface="メイリオ"/>
              </a:rPr>
              <a:t>モニターや点滴が視界に入る</a:t>
            </a:r>
          </a:p>
          <a:p>
            <a:pPr marL="130969" indent="-130969" defTabSz="342900">
              <a:lnSpc>
                <a:spcPct val="125000"/>
              </a:lnSpc>
              <a:buFont typeface="Arial" panose="020B0604020202020204" pitchFamily="34" charset="0"/>
              <a:buChar char="•"/>
            </a:pPr>
            <a:r>
              <a:rPr lang="ja-JP" altLang="en-US" dirty="0">
                <a:solidFill>
                  <a:prstClr val="black"/>
                </a:solidFill>
                <a:latin typeface="メイリオ"/>
                <a:ea typeface="メイリオ"/>
              </a:rPr>
              <a:t>メガネ・補聴器が不使用</a:t>
            </a:r>
          </a:p>
          <a:p>
            <a:pPr marL="130969" indent="-130969" defTabSz="342900">
              <a:lnSpc>
                <a:spcPct val="125000"/>
              </a:lnSpc>
              <a:buFont typeface="Arial" panose="020B0604020202020204" pitchFamily="34" charset="0"/>
              <a:buChar char="•"/>
            </a:pPr>
            <a:r>
              <a:rPr lang="ja-JP" altLang="en-US" dirty="0">
                <a:solidFill>
                  <a:prstClr val="black"/>
                </a:solidFill>
                <a:latin typeface="メイリオ"/>
                <a:ea typeface="メイリオ"/>
              </a:rPr>
              <a:t>ナースコールに手が届かない</a:t>
            </a:r>
          </a:p>
          <a:p>
            <a:pPr marL="130969" indent="-130969" defTabSz="342900">
              <a:lnSpc>
                <a:spcPct val="125000"/>
              </a:lnSpc>
              <a:buFont typeface="Arial" panose="020B0604020202020204" pitchFamily="34" charset="0"/>
              <a:buChar char="•"/>
            </a:pPr>
            <a:r>
              <a:rPr lang="en-US" altLang="ja-JP" dirty="0">
                <a:solidFill>
                  <a:prstClr val="black"/>
                </a:solidFill>
                <a:latin typeface="メイリオ"/>
                <a:ea typeface="メイリオ"/>
              </a:rPr>
              <a:t>4</a:t>
            </a:r>
            <a:r>
              <a:rPr lang="ja-JP" altLang="en-US" dirty="0">
                <a:solidFill>
                  <a:prstClr val="black"/>
                </a:solidFill>
                <a:latin typeface="メイリオ"/>
                <a:ea typeface="メイリオ"/>
              </a:rPr>
              <a:t>点柵による拘束感</a:t>
            </a:r>
          </a:p>
          <a:p>
            <a:pPr marL="130969" indent="-130969" defTabSz="342900">
              <a:lnSpc>
                <a:spcPct val="125000"/>
              </a:lnSpc>
              <a:buFont typeface="Arial" panose="020B0604020202020204" pitchFamily="34" charset="0"/>
              <a:buChar char="•"/>
            </a:pPr>
            <a:r>
              <a:rPr lang="ja-JP" altLang="en-US" dirty="0">
                <a:solidFill>
                  <a:prstClr val="black"/>
                </a:solidFill>
                <a:latin typeface="メイリオ"/>
                <a:ea typeface="メイリオ"/>
              </a:rPr>
              <a:t>はさみが危険</a:t>
            </a:r>
            <a:endParaRPr lang="en-US" altLang="ja-JP" dirty="0">
              <a:solidFill>
                <a:prstClr val="black"/>
              </a:solidFill>
              <a:latin typeface="メイリオ"/>
              <a:ea typeface="メイリオ"/>
            </a:endParaRPr>
          </a:p>
          <a:p>
            <a:pPr defTabSz="342900">
              <a:lnSpc>
                <a:spcPct val="125000"/>
              </a:lnSpc>
            </a:pPr>
            <a:r>
              <a:rPr lang="ja-JP" altLang="en-US" dirty="0">
                <a:solidFill>
                  <a:prstClr val="black"/>
                </a:solidFill>
                <a:latin typeface="メイリオ"/>
                <a:ea typeface="メイリオ"/>
              </a:rPr>
              <a:t>などが対応すべきポイントです。</a:t>
            </a:r>
            <a:endParaRPr lang="en-US" altLang="ja-JP" dirty="0">
              <a:solidFill>
                <a:prstClr val="black"/>
              </a:solidFill>
              <a:latin typeface="メイリオ"/>
              <a:ea typeface="メイリオ"/>
            </a:endParaRPr>
          </a:p>
        </p:txBody>
      </p:sp>
      <p:pic>
        <p:nvPicPr>
          <p:cNvPr id="10" name="図 9">
            <a:extLst>
              <a:ext uri="{FF2B5EF4-FFF2-40B4-BE49-F238E27FC236}">
                <a16:creationId xmlns:a16="http://schemas.microsoft.com/office/drawing/2014/main" id="{A8AD2AA5-8093-4DC4-9292-0D7736B2E2B9}"/>
              </a:ext>
            </a:extLst>
          </p:cNvPr>
          <p:cNvPicPr>
            <a:picLocks noChangeAspect="1"/>
          </p:cNvPicPr>
          <p:nvPr/>
        </p:nvPicPr>
        <p:blipFill>
          <a:blip r:embed="rId3"/>
          <a:stretch>
            <a:fillRect/>
          </a:stretch>
        </p:blipFill>
        <p:spPr>
          <a:xfrm>
            <a:off x="8040961" y="4700600"/>
            <a:ext cx="996950" cy="1637200"/>
          </a:xfrm>
          <a:prstGeom prst="rect">
            <a:avLst/>
          </a:prstGeom>
        </p:spPr>
      </p:pic>
    </p:spTree>
    <p:extLst>
      <p:ext uri="{BB962C8B-B14F-4D97-AF65-F5344CB8AC3E}">
        <p14:creationId xmlns:p14="http://schemas.microsoft.com/office/powerpoint/2010/main" val="4326649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84183318-4A71-4ECC-ACA1-90E142A96156}"/>
              </a:ext>
            </a:extLst>
          </p:cNvPr>
          <p:cNvSpPr>
            <a:spLocks noGrp="1"/>
          </p:cNvSpPr>
          <p:nvPr>
            <p:ph type="title"/>
          </p:nvPr>
        </p:nvSpPr>
        <p:spPr/>
        <p:txBody>
          <a:bodyPr/>
          <a:lstStyle/>
          <a:p>
            <a:r>
              <a:rPr kumimoji="1" lang="ja-JP" altLang="en-US" dirty="0"/>
              <a:t>家族への説明</a:t>
            </a:r>
          </a:p>
        </p:txBody>
      </p:sp>
      <p:sp>
        <p:nvSpPr>
          <p:cNvPr id="7" name="コンテンツ プレースホルダー 6">
            <a:extLst>
              <a:ext uri="{FF2B5EF4-FFF2-40B4-BE49-F238E27FC236}">
                <a16:creationId xmlns:a16="http://schemas.microsoft.com/office/drawing/2014/main" id="{5AB08189-5CA5-4355-B731-D875EA7771EF}"/>
              </a:ext>
            </a:extLst>
          </p:cNvPr>
          <p:cNvSpPr>
            <a:spLocks noGrp="1"/>
          </p:cNvSpPr>
          <p:nvPr>
            <p:ph idx="1"/>
          </p:nvPr>
        </p:nvSpPr>
        <p:spPr>
          <a:xfrm>
            <a:off x="457200" y="1376064"/>
            <a:ext cx="8229600" cy="1951336"/>
          </a:xfrm>
        </p:spPr>
        <p:txBody>
          <a:bodyPr/>
          <a:lstStyle/>
          <a:p>
            <a:r>
              <a:rPr lang="ja-JP" altLang="en-US" sz="2400" dirty="0"/>
              <a:t>認知症とは異なり、身体疾患や薬剤が原因であることを説明する</a:t>
            </a:r>
            <a:endParaRPr lang="en-US" altLang="ja-JP" sz="2400" dirty="0"/>
          </a:p>
          <a:p>
            <a:r>
              <a:rPr lang="ja-JP" altLang="en-US" sz="2400" dirty="0"/>
              <a:t>回復可能な場合は、原因を除去し、症状が改善することを目標とすることを共有する</a:t>
            </a:r>
          </a:p>
          <a:p>
            <a:endParaRPr kumimoji="1" lang="ja-JP" altLang="en-US" sz="2400" dirty="0"/>
          </a:p>
        </p:txBody>
      </p:sp>
      <p:sp>
        <p:nvSpPr>
          <p:cNvPr id="8" name="吹き出し: 角を丸めた四角形 7">
            <a:extLst>
              <a:ext uri="{FF2B5EF4-FFF2-40B4-BE49-F238E27FC236}">
                <a16:creationId xmlns:a16="http://schemas.microsoft.com/office/drawing/2014/main" id="{987B9CB5-62BD-46B6-92D6-0D8948E3DD21}"/>
              </a:ext>
            </a:extLst>
          </p:cNvPr>
          <p:cNvSpPr/>
          <p:nvPr/>
        </p:nvSpPr>
        <p:spPr>
          <a:xfrm>
            <a:off x="457200" y="3429000"/>
            <a:ext cx="7327900" cy="2286000"/>
          </a:xfrm>
          <a:prstGeom prst="wedgeRoundRectCallout">
            <a:avLst>
              <a:gd name="adj1" fmla="val 54101"/>
              <a:gd name="adj2" fmla="val 33055"/>
              <a:gd name="adj3" fmla="val 16667"/>
            </a:avLst>
          </a:prstGeom>
          <a:solidFill>
            <a:schemeClr val="accent3">
              <a:lumMod val="60000"/>
              <a:lumOff val="4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85800">
              <a:lnSpc>
                <a:spcPct val="120000"/>
              </a:lnSpc>
              <a:defRPr/>
            </a:pPr>
            <a:r>
              <a:rPr lang="ja-JP" altLang="en-US" dirty="0">
                <a:solidFill>
                  <a:prstClr val="black"/>
                </a:solidFill>
                <a:latin typeface="メイリオ" panose="020B0604030504040204" pitchFamily="50" charset="-128"/>
              </a:rPr>
              <a:t>家族は、つじつまが合わない言動や、記憶があいまいな様子を目の当たりにして、ショックを受けます。</a:t>
            </a:r>
            <a:endParaRPr lang="en-US" altLang="ja-JP" dirty="0">
              <a:solidFill>
                <a:prstClr val="black"/>
              </a:solidFill>
              <a:latin typeface="メイリオ" panose="020B0604030504040204" pitchFamily="50" charset="-128"/>
            </a:endParaRPr>
          </a:p>
          <a:p>
            <a:pPr defTabSz="685800">
              <a:lnSpc>
                <a:spcPct val="120000"/>
              </a:lnSpc>
              <a:defRPr/>
            </a:pPr>
            <a:r>
              <a:rPr lang="ja-JP" altLang="en-US" dirty="0">
                <a:solidFill>
                  <a:prstClr val="black"/>
                </a:solidFill>
                <a:latin typeface="メイリオ" panose="020B0604030504040204" pitchFamily="50" charset="-128"/>
              </a:rPr>
              <a:t>また「認知症になったのでは</a:t>
            </a:r>
            <a:r>
              <a:rPr lang="en-US" altLang="ja-JP" dirty="0">
                <a:solidFill>
                  <a:prstClr val="black"/>
                </a:solidFill>
                <a:latin typeface="メイリオ" panose="020B0604030504040204" pitchFamily="50" charset="-128"/>
              </a:rPr>
              <a:t>…</a:t>
            </a:r>
            <a:r>
              <a:rPr lang="ja-JP" altLang="en-US" dirty="0">
                <a:solidFill>
                  <a:prstClr val="black"/>
                </a:solidFill>
                <a:latin typeface="メイリオ" panose="020B0604030504040204" pitchFamily="50" charset="-128"/>
              </a:rPr>
              <a:t>」と心配していることもあります。家族の心情に配慮しつつ、病態を分かりやすく説明しましょう。</a:t>
            </a:r>
            <a:endParaRPr lang="en-US" altLang="ja-JP" dirty="0">
              <a:solidFill>
                <a:prstClr val="black"/>
              </a:solidFill>
              <a:latin typeface="メイリオ" panose="020B0604030504040204" pitchFamily="50" charset="-128"/>
            </a:endParaRPr>
          </a:p>
          <a:p>
            <a:pPr defTabSz="685800">
              <a:lnSpc>
                <a:spcPct val="120000"/>
              </a:lnSpc>
              <a:defRPr/>
            </a:pPr>
            <a:r>
              <a:rPr lang="ja-JP" altLang="en-US" dirty="0">
                <a:solidFill>
                  <a:prstClr val="black"/>
                </a:solidFill>
                <a:latin typeface="メイリオ" panose="020B0604030504040204" pitchFamily="50" charset="-128"/>
              </a:rPr>
              <a:t>回復可能な場合は原因を除去することができれば、せん妄は改善しうることを伝え、目標を共有します。</a:t>
            </a:r>
            <a:endParaRPr lang="en-US" altLang="ja-JP" dirty="0">
              <a:solidFill>
                <a:prstClr val="black"/>
              </a:solidFill>
              <a:latin typeface="メイリオ" panose="020B0604030504040204" pitchFamily="50" charset="-128"/>
            </a:endParaRPr>
          </a:p>
        </p:txBody>
      </p:sp>
      <p:pic>
        <p:nvPicPr>
          <p:cNvPr id="9" name="図 8">
            <a:extLst>
              <a:ext uri="{FF2B5EF4-FFF2-40B4-BE49-F238E27FC236}">
                <a16:creationId xmlns:a16="http://schemas.microsoft.com/office/drawing/2014/main" id="{41CEF0BD-007B-4EEC-AC0F-05760E19A277}"/>
              </a:ext>
            </a:extLst>
          </p:cNvPr>
          <p:cNvPicPr>
            <a:picLocks noChangeAspect="1"/>
          </p:cNvPicPr>
          <p:nvPr/>
        </p:nvPicPr>
        <p:blipFill>
          <a:blip r:embed="rId2"/>
          <a:stretch>
            <a:fillRect/>
          </a:stretch>
        </p:blipFill>
        <p:spPr>
          <a:xfrm>
            <a:off x="8040961" y="4700600"/>
            <a:ext cx="996950" cy="1637200"/>
          </a:xfrm>
          <a:prstGeom prst="rect">
            <a:avLst/>
          </a:prstGeom>
        </p:spPr>
      </p:pic>
    </p:spTree>
    <p:extLst>
      <p:ext uri="{BB962C8B-B14F-4D97-AF65-F5344CB8AC3E}">
        <p14:creationId xmlns:p14="http://schemas.microsoft.com/office/powerpoint/2010/main" val="2181029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566A4C6-CDFD-40A9-99F7-3F96B77A8DE8}"/>
              </a:ext>
            </a:extLst>
          </p:cNvPr>
          <p:cNvSpPr>
            <a:spLocks noGrp="1"/>
          </p:cNvSpPr>
          <p:nvPr>
            <p:ph type="title"/>
          </p:nvPr>
        </p:nvSpPr>
        <p:spPr/>
        <p:txBody>
          <a:bodyPr/>
          <a:lstStyle/>
          <a:p>
            <a:r>
              <a:rPr lang="ja-JP" altLang="en-US" dirty="0"/>
              <a:t>家族への説明</a:t>
            </a:r>
            <a:endParaRPr kumimoji="1" lang="ja-JP" altLang="en-US" dirty="0"/>
          </a:p>
        </p:txBody>
      </p:sp>
      <p:sp>
        <p:nvSpPr>
          <p:cNvPr id="8" name="吹き出し: 角を丸めた四角形 7">
            <a:extLst>
              <a:ext uri="{FF2B5EF4-FFF2-40B4-BE49-F238E27FC236}">
                <a16:creationId xmlns:a16="http://schemas.microsoft.com/office/drawing/2014/main" id="{9461E85E-1E1C-4115-85D3-C303E8B429BA}"/>
              </a:ext>
            </a:extLst>
          </p:cNvPr>
          <p:cNvSpPr/>
          <p:nvPr/>
        </p:nvSpPr>
        <p:spPr>
          <a:xfrm>
            <a:off x="3384212" y="2484366"/>
            <a:ext cx="4707084" cy="2260600"/>
          </a:xfrm>
          <a:prstGeom prst="wedgeRoundRectCallout">
            <a:avLst>
              <a:gd name="adj1" fmla="val 45904"/>
              <a:gd name="adj2" fmla="val 68244"/>
              <a:gd name="adj3" fmla="val 16667"/>
            </a:avLst>
          </a:prstGeom>
          <a:solidFill>
            <a:schemeClr val="accent3">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342900"/>
            <a:r>
              <a:rPr lang="ja-JP" altLang="en-US" sz="2400" dirty="0">
                <a:solidFill>
                  <a:prstClr val="black"/>
                </a:solidFill>
                <a:latin typeface="メイリオ"/>
                <a:ea typeface="メイリオ"/>
              </a:rPr>
              <a:t>せん妄の患者への接し方に悩む</a:t>
            </a:r>
            <a:br>
              <a:rPr lang="en-US" altLang="ja-JP" sz="2400" dirty="0">
                <a:solidFill>
                  <a:prstClr val="black"/>
                </a:solidFill>
                <a:latin typeface="メイリオ"/>
                <a:ea typeface="メイリオ"/>
              </a:rPr>
            </a:br>
            <a:r>
              <a:rPr lang="ja-JP" altLang="en-US" sz="2400" dirty="0">
                <a:solidFill>
                  <a:prstClr val="black"/>
                </a:solidFill>
                <a:latin typeface="メイリオ"/>
                <a:ea typeface="メイリオ"/>
              </a:rPr>
              <a:t>ことはありませんか？</a:t>
            </a:r>
            <a:endParaRPr lang="en-US" altLang="ja-JP" sz="2400" dirty="0">
              <a:solidFill>
                <a:prstClr val="black"/>
              </a:solidFill>
              <a:latin typeface="メイリオ"/>
              <a:ea typeface="メイリオ"/>
            </a:endParaRPr>
          </a:p>
          <a:p>
            <a:pPr defTabSz="342900"/>
            <a:r>
              <a:rPr lang="ja-JP" altLang="en-US" sz="2400" dirty="0">
                <a:solidFill>
                  <a:prstClr val="black"/>
                </a:solidFill>
                <a:latin typeface="メイリオ"/>
                <a:ea typeface="メイリオ"/>
              </a:rPr>
              <a:t>そんな時は</a:t>
            </a:r>
            <a:r>
              <a:rPr lang="en-US" altLang="ja-JP" sz="2400" dirty="0">
                <a:solidFill>
                  <a:prstClr val="black"/>
                </a:solidFill>
                <a:latin typeface="メイリオ"/>
                <a:ea typeface="メイリオ"/>
              </a:rPr>
              <a:t>e-learning</a:t>
            </a:r>
            <a:r>
              <a:rPr lang="ja-JP" altLang="en-US" sz="2400" dirty="0">
                <a:solidFill>
                  <a:prstClr val="black"/>
                </a:solidFill>
                <a:latin typeface="メイリオ"/>
                <a:ea typeface="メイリオ"/>
              </a:rPr>
              <a:t>の動画を確認して再度学びましょう。</a:t>
            </a:r>
          </a:p>
        </p:txBody>
      </p:sp>
      <p:pic>
        <p:nvPicPr>
          <p:cNvPr id="9" name="図 8">
            <a:extLst>
              <a:ext uri="{FF2B5EF4-FFF2-40B4-BE49-F238E27FC236}">
                <a16:creationId xmlns:a16="http://schemas.microsoft.com/office/drawing/2014/main" id="{2BA8E98E-CCAE-47A8-81B2-762FE66B0D7F}"/>
              </a:ext>
            </a:extLst>
          </p:cNvPr>
          <p:cNvPicPr>
            <a:picLocks noChangeAspect="1"/>
          </p:cNvPicPr>
          <p:nvPr/>
        </p:nvPicPr>
        <p:blipFill>
          <a:blip r:embed="rId3"/>
          <a:stretch>
            <a:fillRect/>
          </a:stretch>
        </p:blipFill>
        <p:spPr>
          <a:xfrm>
            <a:off x="8091296" y="4475300"/>
            <a:ext cx="999831" cy="1639966"/>
          </a:xfrm>
          <a:prstGeom prst="rect">
            <a:avLst/>
          </a:prstGeom>
        </p:spPr>
      </p:pic>
      <p:grpSp>
        <p:nvGrpSpPr>
          <p:cNvPr id="10" name="グループ化 9">
            <a:extLst>
              <a:ext uri="{FF2B5EF4-FFF2-40B4-BE49-F238E27FC236}">
                <a16:creationId xmlns:a16="http://schemas.microsoft.com/office/drawing/2014/main" id="{5F8BCC4D-3D41-4037-8380-16AD192174CA}"/>
              </a:ext>
            </a:extLst>
          </p:cNvPr>
          <p:cNvGrpSpPr/>
          <p:nvPr/>
        </p:nvGrpSpPr>
        <p:grpSpPr>
          <a:xfrm>
            <a:off x="147015" y="2738366"/>
            <a:ext cx="3144593" cy="2260600"/>
            <a:chOff x="6861882" y="1997393"/>
            <a:chExt cx="2561872" cy="1841690"/>
          </a:xfrm>
        </p:grpSpPr>
        <p:pic>
          <p:nvPicPr>
            <p:cNvPr id="11" name="コンテンツ プレースホルダー 6" descr="建物 が含まれている画像&#10;&#10;高い精度で生成された説明">
              <a:extLst>
                <a:ext uri="{FF2B5EF4-FFF2-40B4-BE49-F238E27FC236}">
                  <a16:creationId xmlns:a16="http://schemas.microsoft.com/office/drawing/2014/main" id="{1AED56EA-7D5F-430E-8CE6-C035F0EF4083}"/>
                </a:ext>
              </a:extLst>
            </p:cNvPr>
            <p:cNvPicPr>
              <a:picLocks noChangeAspect="1"/>
            </p:cNvPicPr>
            <p:nvPr/>
          </p:nvPicPr>
          <p:blipFill>
            <a:blip r:embed="rId4"/>
            <a:stretch>
              <a:fillRect/>
            </a:stretch>
          </p:blipFill>
          <p:spPr>
            <a:xfrm flipV="1">
              <a:off x="7471693" y="1997393"/>
              <a:ext cx="1342250" cy="1342250"/>
            </a:xfrm>
            <a:prstGeom prst="rect">
              <a:avLst/>
            </a:prstGeom>
          </p:spPr>
        </p:pic>
        <p:sp>
          <p:nvSpPr>
            <p:cNvPr id="12" name="テキスト ボックス 11">
              <a:extLst>
                <a:ext uri="{FF2B5EF4-FFF2-40B4-BE49-F238E27FC236}">
                  <a16:creationId xmlns:a16="http://schemas.microsoft.com/office/drawing/2014/main" id="{AFA8CC73-6194-46E4-8B15-5D6A65686B55}"/>
                </a:ext>
              </a:extLst>
            </p:cNvPr>
            <p:cNvSpPr txBox="1"/>
            <p:nvPr/>
          </p:nvSpPr>
          <p:spPr>
            <a:xfrm>
              <a:off x="6861882" y="3469751"/>
              <a:ext cx="2561872" cy="369332"/>
            </a:xfrm>
            <a:prstGeom prst="rect">
              <a:avLst/>
            </a:prstGeom>
            <a:noFill/>
          </p:spPr>
          <p:txBody>
            <a:bodyPr wrap="square" rtlCol="0">
              <a:spAutoFit/>
            </a:bodyPr>
            <a:lstStyle/>
            <a:p>
              <a:pPr algn="ctr" defTabSz="342900"/>
              <a:r>
                <a:rPr lang="ja-JP" altLang="en-US" sz="1200" dirty="0">
                  <a:solidFill>
                    <a:prstClr val="black"/>
                  </a:solidFill>
                  <a:latin typeface="メイリオ" panose="020B0604030504040204" pitchFamily="50" charset="-128"/>
                  <a:ea typeface="メイリオ" panose="020B0604030504040204" pitchFamily="50" charset="-128"/>
                </a:rPr>
                <a:t>動画（岡山大学作成）</a:t>
              </a:r>
              <a:endParaRPr lang="en-US" altLang="ja-JP" sz="1200" dirty="0">
                <a:solidFill>
                  <a:prstClr val="black"/>
                </a:solidFill>
                <a:latin typeface="メイリオ" panose="020B0604030504040204" pitchFamily="50" charset="-128"/>
                <a:ea typeface="メイリオ" panose="020B0604030504040204" pitchFamily="50" charset="-128"/>
              </a:endParaRPr>
            </a:p>
          </p:txBody>
        </p:sp>
      </p:grpSp>
      <p:sp>
        <p:nvSpPr>
          <p:cNvPr id="13" name="正方形/長方形 12">
            <a:extLst>
              <a:ext uri="{FF2B5EF4-FFF2-40B4-BE49-F238E27FC236}">
                <a16:creationId xmlns:a16="http://schemas.microsoft.com/office/drawing/2014/main" id="{CB68A1EE-0ABD-45C3-8E73-83D5EDCD2EAF}"/>
              </a:ext>
            </a:extLst>
          </p:cNvPr>
          <p:cNvSpPr/>
          <p:nvPr/>
        </p:nvSpPr>
        <p:spPr>
          <a:xfrm>
            <a:off x="370855" y="1564717"/>
            <a:ext cx="5724644" cy="461665"/>
          </a:xfrm>
          <a:prstGeom prst="rect">
            <a:avLst/>
          </a:prstGeom>
        </p:spPr>
        <p:txBody>
          <a:bodyPr wrap="none">
            <a:spAutoFit/>
          </a:bodyPr>
          <a:lstStyle/>
          <a:p>
            <a:r>
              <a:rPr lang="ja-JP" altLang="en-US" sz="2400" dirty="0">
                <a:latin typeface="+mj-ea"/>
                <a:ea typeface="+mj-ea"/>
              </a:rPr>
              <a:t>せん妄患者への接し方：悪い例・よい例</a:t>
            </a:r>
          </a:p>
        </p:txBody>
      </p:sp>
    </p:spTree>
    <p:extLst>
      <p:ext uri="{BB962C8B-B14F-4D97-AF65-F5344CB8AC3E}">
        <p14:creationId xmlns:p14="http://schemas.microsoft.com/office/powerpoint/2010/main" val="30797476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ACP</a:t>
            </a:r>
            <a:r>
              <a:rPr lang="ja-JP" altLang="en-US" dirty="0" err="1"/>
              <a:t>、</a:t>
            </a:r>
            <a:r>
              <a:rPr lang="ja-JP" altLang="en-US" dirty="0"/>
              <a:t>看取りのケア</a:t>
            </a:r>
            <a:br>
              <a:rPr lang="en-US" altLang="ja-JP" dirty="0"/>
            </a:br>
            <a:r>
              <a:rPr lang="ja-JP" altLang="en-US" dirty="0"/>
              <a:t>家族・遺族ケア</a:t>
            </a:r>
            <a:endParaRPr kumimoji="1" lang="ja-JP" altLang="en-US" dirty="0"/>
          </a:p>
        </p:txBody>
      </p:sp>
    </p:spTree>
    <p:extLst>
      <p:ext uri="{BB962C8B-B14F-4D97-AF65-F5344CB8AC3E}">
        <p14:creationId xmlns:p14="http://schemas.microsoft.com/office/powerpoint/2010/main" val="27117533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09911" y="146038"/>
            <a:ext cx="8928000" cy="868362"/>
          </a:xfrm>
        </p:spPr>
        <p:txBody>
          <a:bodyPr/>
          <a:lstStyle/>
          <a:p>
            <a:r>
              <a:rPr kumimoji="1" lang="ja-JP" altLang="en-US" sz="3600" dirty="0">
                <a:latin typeface="+mj-ea"/>
                <a:ea typeface="+mj-ea"/>
              </a:rPr>
              <a:t>アドバンス・ケア</a:t>
            </a:r>
            <a:r>
              <a:rPr lang="ja-JP" altLang="en-US" sz="3600" dirty="0">
                <a:latin typeface="+mj-ea"/>
                <a:ea typeface="+mj-ea"/>
              </a:rPr>
              <a:t>・プランニング</a:t>
            </a:r>
            <a:r>
              <a:rPr lang="en-US" altLang="ja-JP" sz="3600" dirty="0">
                <a:latin typeface="+mj-ea"/>
                <a:ea typeface="+mj-ea"/>
              </a:rPr>
              <a:t>(ACP)</a:t>
            </a:r>
            <a:endParaRPr kumimoji="1" lang="ja-JP" altLang="en-US" sz="3600" dirty="0">
              <a:latin typeface="+mj-ea"/>
              <a:ea typeface="+mj-ea"/>
            </a:endParaRPr>
          </a:p>
        </p:txBody>
      </p:sp>
      <p:sp>
        <p:nvSpPr>
          <p:cNvPr id="4" name="コンテンツ プレースホルダー 3"/>
          <p:cNvSpPr>
            <a:spLocks noGrp="1"/>
          </p:cNvSpPr>
          <p:nvPr>
            <p:ph idx="1"/>
          </p:nvPr>
        </p:nvSpPr>
        <p:spPr>
          <a:xfrm>
            <a:off x="72008" y="1268760"/>
            <a:ext cx="8820472" cy="1224136"/>
          </a:xfrm>
        </p:spPr>
        <p:txBody>
          <a:bodyPr/>
          <a:lstStyle/>
          <a:p>
            <a:pPr marL="0" indent="0">
              <a:buNone/>
            </a:pPr>
            <a:r>
              <a:rPr lang="ja-JP" altLang="en-US" sz="3000" dirty="0"/>
              <a:t>「今後の治療・療養について患者・家族と医療従事者があらかじめ話し合う自発的な</a:t>
            </a:r>
            <a:r>
              <a:rPr lang="ja-JP" altLang="en-US" sz="3000" dirty="0">
                <a:solidFill>
                  <a:srgbClr val="FF0000"/>
                </a:solidFill>
              </a:rPr>
              <a:t>プロセス</a:t>
            </a:r>
            <a:r>
              <a:rPr lang="ja-JP" altLang="en-US" sz="3000" dirty="0"/>
              <a:t>」</a:t>
            </a:r>
            <a:endParaRPr kumimoji="1" lang="ja-JP" altLang="en-US" sz="3000" dirty="0"/>
          </a:p>
        </p:txBody>
      </p:sp>
      <p:sp>
        <p:nvSpPr>
          <p:cNvPr id="5" name="コンテンツ プレースホルダー 2"/>
          <p:cNvSpPr txBox="1">
            <a:spLocks/>
          </p:cNvSpPr>
          <p:nvPr/>
        </p:nvSpPr>
        <p:spPr>
          <a:xfrm>
            <a:off x="1547664" y="2595393"/>
            <a:ext cx="6048672" cy="2088232"/>
          </a:xfrm>
          <a:prstGeom prst="rect">
            <a:avLst/>
          </a:prstGeom>
          <a:ln>
            <a:solidFill>
              <a:schemeClr val="tx1"/>
            </a:solidFill>
          </a:ln>
        </p:spPr>
        <p:txBody>
          <a:bodyPr>
            <a:noAutofit/>
          </a:bodyPr>
          <a:lstStyle>
            <a:lvl1pPr marL="342900" indent="-342900" algn="l" defTabSz="457200" rtl="0" eaLnBrk="1" fontAlgn="base" hangingPunct="1">
              <a:lnSpc>
                <a:spcPct val="120000"/>
              </a:lnSpc>
              <a:spcBef>
                <a:spcPct val="20000"/>
              </a:spcBef>
              <a:spcAft>
                <a:spcPct val="0"/>
              </a:spcAft>
              <a:buFont typeface="Arial" charset="0"/>
              <a:buChar char="•"/>
              <a:defRPr kumimoji="1" sz="3200" kern="1200">
                <a:solidFill>
                  <a:schemeClr val="tx1"/>
                </a:solidFill>
                <a:latin typeface="Tahoma"/>
                <a:ea typeface="メイリオ"/>
                <a:cs typeface="メイリオ"/>
              </a:defRPr>
            </a:lvl1pPr>
            <a:lvl2pPr marL="742950" indent="-285750" algn="l" defTabSz="457200" rtl="0" eaLnBrk="1" fontAlgn="base" hangingPunct="1">
              <a:lnSpc>
                <a:spcPct val="120000"/>
              </a:lnSpc>
              <a:spcBef>
                <a:spcPct val="20000"/>
              </a:spcBef>
              <a:spcAft>
                <a:spcPct val="0"/>
              </a:spcAft>
              <a:buFont typeface="Arial" charset="0"/>
              <a:buChar char="–"/>
              <a:defRPr kumimoji="1" sz="2800" kern="1200">
                <a:solidFill>
                  <a:schemeClr val="tx1"/>
                </a:solidFill>
                <a:latin typeface="Tahoma"/>
                <a:ea typeface="メイリオ"/>
                <a:cs typeface="メイリオ"/>
              </a:defRPr>
            </a:lvl2pPr>
            <a:lvl3pPr marL="11430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Tahoma"/>
                <a:ea typeface="メイリオ"/>
                <a:cs typeface="メイリオ"/>
              </a:defRPr>
            </a:lvl3pPr>
            <a:lvl4pPr marL="16002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Tahoma"/>
                <a:ea typeface="メイリオ"/>
                <a:cs typeface="メイリオ"/>
              </a:defRPr>
            </a:lvl4pPr>
            <a:lvl5pPr marL="2057400" indent="-228600" algn="l" defTabSz="457200" rtl="0" eaLnBrk="1" fontAlgn="base" hangingPunct="1">
              <a:lnSpc>
                <a:spcPct val="120000"/>
              </a:lnSpc>
              <a:spcBef>
                <a:spcPct val="20000"/>
              </a:spcBef>
              <a:spcAft>
                <a:spcPct val="0"/>
              </a:spcAft>
              <a:buClr>
                <a:schemeClr val="accent4">
                  <a:lumMod val="50000"/>
                </a:schemeClr>
              </a:buClr>
              <a:buSzPct val="125000"/>
              <a:buFont typeface="Arial" charset="0"/>
              <a:buChar char="»"/>
              <a:defRPr kumimoji="1" sz="2000" kern="1200">
                <a:solidFill>
                  <a:schemeClr val="tx1"/>
                </a:solidFill>
                <a:latin typeface="Tahoma"/>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charset="0"/>
              <a:buNone/>
            </a:pPr>
            <a:r>
              <a:rPr lang="en-US" altLang="ja-JP" sz="2000" dirty="0"/>
              <a:t>ACP</a:t>
            </a:r>
            <a:r>
              <a:rPr lang="ja-JP" altLang="en-US" sz="2000" dirty="0"/>
              <a:t>の内容</a:t>
            </a:r>
            <a:endParaRPr lang="en-US" altLang="ja-JP" sz="2000" dirty="0"/>
          </a:p>
          <a:p>
            <a:pPr>
              <a:lnSpc>
                <a:spcPct val="100000"/>
              </a:lnSpc>
              <a:spcBef>
                <a:spcPts val="600"/>
              </a:spcBef>
            </a:pPr>
            <a:r>
              <a:rPr lang="ja-JP" altLang="en-US" sz="2000" dirty="0"/>
              <a:t>患者本人の気がかりや意向</a:t>
            </a:r>
            <a:endParaRPr lang="en-US" altLang="ja-JP" sz="2000" dirty="0"/>
          </a:p>
          <a:p>
            <a:pPr>
              <a:lnSpc>
                <a:spcPct val="100000"/>
              </a:lnSpc>
              <a:spcBef>
                <a:spcPts val="600"/>
              </a:spcBef>
            </a:pPr>
            <a:r>
              <a:rPr lang="ja-JP" altLang="en-US" sz="2000" dirty="0"/>
              <a:t>患者の価値観や目標</a:t>
            </a:r>
            <a:endParaRPr lang="en-US" altLang="ja-JP" sz="2000" dirty="0"/>
          </a:p>
          <a:p>
            <a:pPr>
              <a:lnSpc>
                <a:spcPct val="100000"/>
              </a:lnSpc>
              <a:spcBef>
                <a:spcPts val="600"/>
              </a:spcBef>
            </a:pPr>
            <a:r>
              <a:rPr lang="ja-JP" altLang="en-US" sz="2000" dirty="0"/>
              <a:t>病状や予後の理解</a:t>
            </a:r>
            <a:endParaRPr lang="en-US" altLang="ja-JP" sz="2000" dirty="0"/>
          </a:p>
          <a:p>
            <a:pPr>
              <a:lnSpc>
                <a:spcPct val="100000"/>
              </a:lnSpc>
              <a:spcBef>
                <a:spcPts val="600"/>
              </a:spcBef>
            </a:pPr>
            <a:r>
              <a:rPr lang="ja-JP" altLang="en-US" sz="2000" dirty="0"/>
              <a:t>治療や療養に関する意向や選好、その提供体制</a:t>
            </a:r>
            <a:endParaRPr lang="en-US" altLang="ja-JP" sz="2000" dirty="0"/>
          </a:p>
        </p:txBody>
      </p:sp>
      <p:sp>
        <p:nvSpPr>
          <p:cNvPr id="2" name="テキスト ボックス 1"/>
          <p:cNvSpPr txBox="1"/>
          <p:nvPr/>
        </p:nvSpPr>
        <p:spPr>
          <a:xfrm>
            <a:off x="217439" y="4894845"/>
            <a:ext cx="8820472" cy="1569660"/>
          </a:xfrm>
          <a:prstGeom prst="rect">
            <a:avLst/>
          </a:prstGeom>
          <a:noFill/>
        </p:spPr>
        <p:txBody>
          <a:bodyPr wrap="square" rtlCol="0">
            <a:spAutoFit/>
          </a:bodyPr>
          <a:lstStyle/>
          <a:p>
            <a:r>
              <a:rPr kumimoji="1" lang="ja-JP" altLang="en-US" sz="2400" dirty="0">
                <a:latin typeface="+mj-ea"/>
                <a:ea typeface="+mj-ea"/>
              </a:rPr>
              <a:t>将来の意思決定能力の低下に備えて、医療行為への意向について書類や口頭で事前に意思表示をするリビング・ウィルなどのアドバンス・ディレクティブに対し、</a:t>
            </a:r>
            <a:r>
              <a:rPr kumimoji="1" lang="en-US" altLang="ja-JP" sz="2400" dirty="0">
                <a:latin typeface="+mj-ea"/>
                <a:ea typeface="+mj-ea"/>
              </a:rPr>
              <a:t>ACP</a:t>
            </a:r>
            <a:r>
              <a:rPr kumimoji="1" lang="ja-JP" altLang="en-US" sz="2400" dirty="0">
                <a:latin typeface="+mj-ea"/>
                <a:ea typeface="+mj-ea"/>
              </a:rPr>
              <a:t>は話し合いのプロセスを通して患者の価値観を理解することに重点が置かれている</a:t>
            </a:r>
          </a:p>
        </p:txBody>
      </p:sp>
    </p:spTree>
    <p:extLst>
      <p:ext uri="{BB962C8B-B14F-4D97-AF65-F5344CB8AC3E}">
        <p14:creationId xmlns:p14="http://schemas.microsoft.com/office/powerpoint/2010/main" val="3246813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ja-JP" altLang="en-US" dirty="0"/>
              <a:t>緩和ケアとがん治療の融合</a:t>
            </a:r>
          </a:p>
        </p:txBody>
      </p:sp>
      <p:sp>
        <p:nvSpPr>
          <p:cNvPr id="13" name="コンテンツ プレースホルダー 6"/>
          <p:cNvSpPr txBox="1">
            <a:spLocks/>
          </p:cNvSpPr>
          <p:nvPr/>
        </p:nvSpPr>
        <p:spPr>
          <a:xfrm>
            <a:off x="293298" y="1604642"/>
            <a:ext cx="8742702" cy="3003669"/>
          </a:xfrm>
          <a:prstGeom prst="rect">
            <a:avLst/>
          </a:prstGeom>
        </p:spPr>
        <p:txBody>
          <a:bodyPr vert="horz" lIns="91440" tIns="45720" rIns="91440" bIns="45720" rtlCol="0">
            <a:noAutofit/>
          </a:bodyPr>
          <a:lstStyle>
            <a:lvl1pPr marL="171450" indent="-171450" algn="l" defTabSz="685800" rtl="0" eaLnBrk="1" latinLnBrk="0" hangingPunct="1">
              <a:lnSpc>
                <a:spcPct val="125000"/>
              </a:lnSpc>
              <a:spcBef>
                <a:spcPts val="750"/>
              </a:spcBef>
              <a:buFont typeface="Arial" charset="0"/>
              <a:buChar char="•"/>
              <a:defRPr kumimoji="1" sz="1200" kern="1200">
                <a:solidFill>
                  <a:schemeClr val="tx1"/>
                </a:solidFill>
                <a:latin typeface="Meiryo" charset="-128"/>
                <a:ea typeface="Meiryo" charset="-128"/>
                <a:cs typeface="Meiryo" charset="-128"/>
              </a:defRPr>
            </a:lvl1pPr>
            <a:lvl2pPr marL="514341" indent="-171450" algn="l" defTabSz="685800" rtl="0" eaLnBrk="1" latinLnBrk="0" hangingPunct="1">
              <a:lnSpc>
                <a:spcPct val="120000"/>
              </a:lnSpc>
              <a:spcBef>
                <a:spcPts val="375"/>
              </a:spcBef>
              <a:buFont typeface="HiraginoSans-W3" charset="-128"/>
              <a:buChar char="－"/>
              <a:defRPr kumimoji="1" sz="1200" kern="1200">
                <a:solidFill>
                  <a:schemeClr val="tx1"/>
                </a:solidFill>
                <a:latin typeface="+mj-ea"/>
                <a:ea typeface="+mj-ea"/>
                <a:cs typeface="+mn-cs"/>
              </a:defRPr>
            </a:lvl2pPr>
            <a:lvl3pPr marL="685783" indent="0" algn="l"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j-ea"/>
                <a:ea typeface="+mj-ea"/>
                <a:cs typeface="+mn-cs"/>
              </a:defRPr>
            </a:lvl3pPr>
            <a:lvl4pPr marL="1028674" indent="0" algn="l"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j-ea"/>
                <a:ea typeface="+mj-ea"/>
                <a:cs typeface="+mn-cs"/>
              </a:defRPr>
            </a:lvl4pPr>
            <a:lvl5pPr marL="1371566" indent="0" algn="l"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marR="0" lvl="0" indent="-171450" algn="l" defTabSz="685800" rtl="0" eaLnBrk="1" fontAlgn="auto" latinLnBrk="0" hangingPunct="1">
              <a:lnSpc>
                <a:spcPct val="125000"/>
              </a:lnSpc>
              <a:spcBef>
                <a:spcPts val="750"/>
              </a:spcBef>
              <a:spcAft>
                <a:spcPts val="0"/>
              </a:spcAft>
              <a:buClrTx/>
              <a:buSzTx/>
              <a:buFont typeface="Arial" charset="0"/>
              <a:buChar char="•"/>
              <a:tabLst/>
              <a:defRPr/>
            </a:pPr>
            <a:r>
              <a:rPr kumimoji="1" lang="ja-JP" altLang="en-US" sz="2400" b="0" i="0" u="none" strike="noStrike" kern="1200" cap="none" spc="0" normalizeH="0" baseline="0" noProof="0" dirty="0">
                <a:ln>
                  <a:noFill/>
                </a:ln>
                <a:solidFill>
                  <a:sysClr val="windowText" lastClr="000000"/>
                </a:solidFill>
                <a:effectLst/>
                <a:uLnTx/>
                <a:uFillTx/>
                <a:latin typeface="Meiryo" charset="-128"/>
                <a:ea typeface="Meiryo" charset="-128"/>
                <a:cs typeface="Meiryo" charset="-128"/>
              </a:rPr>
              <a:t>がん治療と緩和ケアが互いに補い合う包括的がん治療モデルが提唱されている</a:t>
            </a:r>
            <a:r>
              <a:rPr kumimoji="1" lang="en-US" altLang="ja-JP" sz="2400" b="0" i="0" u="none" strike="noStrike" kern="1200" cap="none" spc="0" normalizeH="0" baseline="30000" noProof="0" dirty="0">
                <a:ln>
                  <a:noFill/>
                </a:ln>
                <a:solidFill>
                  <a:sysClr val="windowText" lastClr="000000"/>
                </a:solidFill>
                <a:effectLst/>
                <a:uLnTx/>
                <a:uFillTx/>
                <a:latin typeface="Meiryo" charset="-128"/>
                <a:ea typeface="Meiryo" charset="-128"/>
                <a:cs typeface="Meiryo" charset="-128"/>
              </a:rPr>
              <a:t>1)</a:t>
            </a:r>
            <a:endParaRPr kumimoji="1" lang="ja-JP" altLang="en-US" sz="2400" b="0" i="0" u="none" strike="noStrike" kern="1200" cap="none" spc="0" normalizeH="0" baseline="0" noProof="0" dirty="0">
              <a:ln>
                <a:noFill/>
              </a:ln>
              <a:solidFill>
                <a:sysClr val="windowText" lastClr="000000"/>
              </a:solidFill>
              <a:effectLst/>
              <a:uLnTx/>
              <a:uFillTx/>
              <a:latin typeface="Meiryo" charset="-128"/>
              <a:ea typeface="Meiryo" charset="-128"/>
              <a:cs typeface="Meiryo" charset="-128"/>
            </a:endParaRPr>
          </a:p>
          <a:p>
            <a:pPr marL="171450" marR="0" lvl="0" indent="-171450" algn="l" defTabSz="685800" rtl="0" eaLnBrk="1" fontAlgn="auto" latinLnBrk="0" hangingPunct="1">
              <a:lnSpc>
                <a:spcPct val="125000"/>
              </a:lnSpc>
              <a:spcBef>
                <a:spcPts val="750"/>
              </a:spcBef>
              <a:spcAft>
                <a:spcPts val="0"/>
              </a:spcAft>
              <a:buClrTx/>
              <a:buSzTx/>
              <a:buFont typeface="Arial" charset="0"/>
              <a:buChar char="•"/>
              <a:tabLst/>
              <a:defRPr/>
            </a:pPr>
            <a:r>
              <a:rPr kumimoji="1" lang="ja-JP" altLang="en-US" sz="2400" b="0" i="0" u="none" strike="noStrike" kern="1200" cap="none" spc="0" normalizeH="0" baseline="0" noProof="0" dirty="0">
                <a:ln>
                  <a:noFill/>
                </a:ln>
                <a:solidFill>
                  <a:sysClr val="windowText" lastClr="000000"/>
                </a:solidFill>
                <a:effectLst/>
                <a:uLnTx/>
                <a:uFillTx/>
                <a:latin typeface="Meiryo" charset="-128"/>
                <a:ea typeface="Meiryo" charset="-128"/>
                <a:cs typeface="Meiryo" charset="-128"/>
              </a:rPr>
              <a:t>早期からの緩和ケア介入の有効性が示されている</a:t>
            </a:r>
            <a:r>
              <a:rPr kumimoji="1" lang="en-US" altLang="ja-JP" sz="2400" b="0" i="0" u="none" strike="noStrike" kern="1200" cap="none" spc="0" normalizeH="0" baseline="30000" noProof="0" dirty="0">
                <a:ln>
                  <a:noFill/>
                </a:ln>
                <a:solidFill>
                  <a:sysClr val="windowText" lastClr="000000"/>
                </a:solidFill>
                <a:effectLst/>
                <a:uLnTx/>
                <a:uFillTx/>
                <a:latin typeface="Meiryo" charset="-128"/>
                <a:ea typeface="Meiryo" charset="-128"/>
                <a:cs typeface="Meiryo" charset="-128"/>
              </a:rPr>
              <a:t>5)</a:t>
            </a:r>
            <a:endParaRPr kumimoji="1" lang="en-US" altLang="ja-JP" sz="2400" b="0" i="0" u="none" strike="noStrike" kern="1200" cap="none" spc="0" normalizeH="0" baseline="0" noProof="0" dirty="0">
              <a:ln>
                <a:noFill/>
              </a:ln>
              <a:solidFill>
                <a:sysClr val="windowText" lastClr="000000"/>
              </a:solidFill>
              <a:effectLst/>
              <a:uLnTx/>
              <a:uFillTx/>
              <a:latin typeface="Meiryo" charset="-128"/>
              <a:ea typeface="Meiryo" charset="-128"/>
              <a:cs typeface="Meiryo" charset="-128"/>
            </a:endParaRPr>
          </a:p>
          <a:p>
            <a:pPr marL="171450" marR="0" lvl="0" indent="-171450" algn="l" defTabSz="685800" rtl="0" eaLnBrk="1" fontAlgn="auto" latinLnBrk="0" hangingPunct="1">
              <a:lnSpc>
                <a:spcPct val="125000"/>
              </a:lnSpc>
              <a:spcBef>
                <a:spcPts val="750"/>
              </a:spcBef>
              <a:spcAft>
                <a:spcPts val="0"/>
              </a:spcAft>
              <a:buClrTx/>
              <a:buSzTx/>
              <a:buFont typeface="Arial" charset="0"/>
              <a:buChar char="•"/>
              <a:tabLst/>
              <a:defRPr/>
            </a:pPr>
            <a:r>
              <a:rPr kumimoji="1" lang="ja-JP" altLang="en-US" sz="2400" b="0" i="0" u="none" strike="noStrike" kern="1200" cap="none" spc="0" normalizeH="0" baseline="0" noProof="0" dirty="0">
                <a:ln>
                  <a:noFill/>
                </a:ln>
                <a:solidFill>
                  <a:sysClr val="windowText" lastClr="000000"/>
                </a:solidFill>
                <a:effectLst/>
                <a:uLnTx/>
                <a:uFillTx/>
                <a:latin typeface="Meiryo" charset="-128"/>
                <a:ea typeface="Meiryo" charset="-128"/>
                <a:cs typeface="Meiryo" charset="-128"/>
              </a:rPr>
              <a:t>国のがん対策推進基本計画にも「がんと診断された時からの緩和ケアの推進」が謳われている</a:t>
            </a:r>
            <a:r>
              <a:rPr kumimoji="1" lang="en-US" altLang="ja-JP" sz="2400" b="0" i="0" u="none" strike="noStrike" kern="1200" cap="none" spc="0" normalizeH="0" baseline="30000" noProof="0" dirty="0">
                <a:ln>
                  <a:noFill/>
                </a:ln>
                <a:solidFill>
                  <a:sysClr val="windowText" lastClr="000000"/>
                </a:solidFill>
                <a:effectLst/>
                <a:uLnTx/>
                <a:uFillTx/>
                <a:latin typeface="Meiryo" charset="-128"/>
                <a:ea typeface="Meiryo" charset="-128"/>
                <a:cs typeface="Meiryo" charset="-128"/>
              </a:rPr>
              <a:t>6)</a:t>
            </a:r>
            <a:endParaRPr kumimoji="1" lang="en-US" altLang="ja-JP" sz="2400" b="0" i="0" u="none" strike="noStrike" kern="1200" cap="none" spc="0" normalizeH="0" baseline="0" noProof="0" dirty="0">
              <a:ln>
                <a:noFill/>
              </a:ln>
              <a:solidFill>
                <a:sysClr val="windowText" lastClr="000000"/>
              </a:solidFill>
              <a:effectLst/>
              <a:uLnTx/>
              <a:uFillTx/>
              <a:latin typeface="Meiryo" charset="-128"/>
              <a:ea typeface="Meiryo" charset="-128"/>
              <a:cs typeface="Meiryo" charset="-128"/>
            </a:endParaRPr>
          </a:p>
        </p:txBody>
      </p:sp>
      <p:sp>
        <p:nvSpPr>
          <p:cNvPr id="15" name="コンテンツ プレースホルダー 16"/>
          <p:cNvSpPr txBox="1">
            <a:spLocks/>
          </p:cNvSpPr>
          <p:nvPr/>
        </p:nvSpPr>
        <p:spPr>
          <a:xfrm>
            <a:off x="2436129" y="5198554"/>
            <a:ext cx="6599871" cy="1413261"/>
          </a:xfrm>
          <a:prstGeom prst="rect">
            <a:avLst/>
          </a:prstGeom>
        </p:spPr>
        <p:txBody>
          <a:bodyPr vert="horz" lIns="91440" tIns="45720" rIns="91440" bIns="45720" rtlCol="0">
            <a:noAutofit/>
          </a:bodyPr>
          <a:lstStyle>
            <a:lvl1pPr marL="0" indent="0" algn="l" defTabSz="685800" rtl="0" eaLnBrk="1" latinLnBrk="0" hangingPunct="1">
              <a:lnSpc>
                <a:spcPct val="125000"/>
              </a:lnSpc>
              <a:spcBef>
                <a:spcPts val="750"/>
              </a:spcBef>
              <a:buFont typeface="Arial" panose="020B0604020202020204" pitchFamily="34" charset="0"/>
              <a:buNone/>
              <a:defRPr kumimoji="1" sz="900" kern="1200">
                <a:solidFill>
                  <a:schemeClr val="tx1"/>
                </a:solidFill>
                <a:latin typeface="Meiryo" charset="-128"/>
                <a:ea typeface="Meiryo" charset="-128"/>
                <a:cs typeface="Meiryo" charset="-128"/>
              </a:defRPr>
            </a:lvl1pPr>
            <a:lvl2pPr marL="342891" indent="0" algn="l"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j-ea"/>
                <a:ea typeface="+mj-ea"/>
                <a:cs typeface="+mn-cs"/>
              </a:defRPr>
            </a:lvl2pPr>
            <a:lvl3pPr marL="685783" indent="0" algn="l"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j-ea"/>
                <a:ea typeface="+mj-ea"/>
                <a:cs typeface="+mn-cs"/>
              </a:defRPr>
            </a:lvl3pPr>
            <a:lvl4pPr marL="1028674" indent="0" algn="l"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j-ea"/>
                <a:ea typeface="+mj-ea"/>
                <a:cs typeface="+mn-cs"/>
              </a:defRPr>
            </a:lvl4pPr>
            <a:lvl5pPr marL="1371566" indent="0" algn="l"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marR="0" lvl="0" indent="-228600" algn="l" defTabSz="457200" rtl="0" eaLnBrk="1" fontAlgn="base" latinLnBrk="0" hangingPunct="1">
              <a:lnSpc>
                <a:spcPct val="125000"/>
              </a:lnSpc>
              <a:spcBef>
                <a:spcPct val="0"/>
              </a:spcBef>
              <a:spcAft>
                <a:spcPct val="0"/>
              </a:spcAft>
              <a:buClrTx/>
              <a:buSzTx/>
              <a:buFont typeface="Arial" panose="020B0604020202020204" pitchFamily="34" charset="0"/>
              <a:buAutoNum type="arabicParenR"/>
              <a:tabLst/>
              <a:defRPr/>
            </a:pPr>
            <a:r>
              <a:rPr kumimoji="1" lang="ja-JP" altLang="en-US" sz="1400" b="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世界保健機関</a:t>
            </a:r>
            <a:r>
              <a:rPr kumimoji="1" lang="en-US" altLang="ja-JP" sz="1400" b="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 </a:t>
            </a:r>
            <a:r>
              <a:rPr kumimoji="1" lang="ja-JP" altLang="en-US" sz="1400" b="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武田文和・訳．がんの痛みからの解放とパリアティブ・ケア</a:t>
            </a:r>
            <a:endParaRPr kumimoji="1" lang="en-US" altLang="ja-JP" sz="1400" b="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a:p>
            <a:pPr marL="0" marR="0" lvl="0" indent="0" algn="l" defTabSz="457200" rtl="0" eaLnBrk="1" fontAlgn="base" latinLnBrk="0" hangingPunct="1">
              <a:lnSpc>
                <a:spcPct val="125000"/>
              </a:lnSpc>
              <a:spcBef>
                <a:spcPct val="0"/>
              </a:spcBef>
              <a:spcAft>
                <a:spcPct val="0"/>
              </a:spcAft>
              <a:buClrTx/>
              <a:buSzTx/>
              <a:buFont typeface="Arial" panose="020B0604020202020204" pitchFamily="34" charset="0"/>
              <a:buNone/>
              <a:tabLst/>
              <a:defRPr/>
            </a:pPr>
            <a:r>
              <a:rPr kumimoji="1" lang="ja-JP" altLang="en-US" sz="1400" b="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　　－がん患者の生命のよき支援のために－</a:t>
            </a:r>
            <a:r>
              <a:rPr kumimoji="1" lang="en-US" altLang="ja-JP" sz="1400" b="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(1993)</a:t>
            </a:r>
            <a:r>
              <a:rPr kumimoji="1" lang="ja-JP" altLang="en-US" sz="1400" b="0" u="none" strike="noStrike" kern="1200" cap="none" spc="0" normalizeH="0" baseline="0" noProof="0" dirty="0">
                <a:ln>
                  <a:noFill/>
                </a:ln>
                <a:solidFill>
                  <a:sysClr val="windowText" lastClr="000000"/>
                </a:solidFill>
                <a:effectLst/>
                <a:uLnTx/>
                <a:uFillTx/>
                <a:cs typeface="Meiryo" charset="-128"/>
              </a:rPr>
              <a:t> </a:t>
            </a:r>
            <a:endParaRPr kumimoji="1" lang="en-US" altLang="ja-JP" sz="1400" b="0" u="none" strike="noStrike" kern="1200" cap="none" spc="0" normalizeH="0" baseline="0" noProof="0" dirty="0">
              <a:ln>
                <a:noFill/>
              </a:ln>
              <a:solidFill>
                <a:sysClr val="windowText" lastClr="000000"/>
              </a:solidFill>
              <a:effectLst/>
              <a:uLnTx/>
              <a:uFillTx/>
              <a:latin typeface="メイリオ" panose="020B0604030504040204" pitchFamily="50" charset="-128"/>
              <a:cs typeface="Meiryo" charset="-128"/>
            </a:endParaRPr>
          </a:p>
          <a:p>
            <a:pPr marL="342900" marR="0" lvl="0" indent="-342900" algn="l" defTabSz="685800" rtl="0" eaLnBrk="1" fontAlgn="auto" latinLnBrk="0" hangingPunct="1">
              <a:lnSpc>
                <a:spcPct val="120000"/>
              </a:lnSpc>
              <a:spcBef>
                <a:spcPts val="750"/>
              </a:spcBef>
              <a:spcAft>
                <a:spcPts val="0"/>
              </a:spcAft>
              <a:buClrTx/>
              <a:buSzTx/>
              <a:buFont typeface="Arial" panose="020B0604020202020204" pitchFamily="34" charset="0"/>
              <a:buAutoNum type="arabicParenR" startAt="5"/>
              <a:tabLst/>
              <a:defRPr/>
            </a:pPr>
            <a:r>
              <a:rPr kumimoji="1" lang="en-US" altLang="ja-JP" sz="1400" b="0" u="none" strike="noStrike" kern="1200" cap="none" spc="0" normalizeH="0" baseline="0" noProof="0" dirty="0" err="1">
                <a:ln>
                  <a:noFill/>
                </a:ln>
                <a:solidFill>
                  <a:sysClr val="windowText" lastClr="000000"/>
                </a:solidFill>
                <a:effectLst/>
                <a:uLnTx/>
                <a:uFillTx/>
                <a:cs typeface="Meiryo" charset="-128"/>
              </a:rPr>
              <a:t>Temel</a:t>
            </a:r>
            <a:r>
              <a:rPr kumimoji="1" lang="en-US" altLang="ja-JP" sz="1400" b="0" u="none" strike="noStrike" kern="1200" cap="none" spc="0" normalizeH="0" baseline="0" noProof="0" dirty="0">
                <a:ln>
                  <a:noFill/>
                </a:ln>
                <a:solidFill>
                  <a:sysClr val="windowText" lastClr="000000"/>
                </a:solidFill>
                <a:effectLst/>
                <a:uLnTx/>
                <a:uFillTx/>
                <a:cs typeface="Meiryo" charset="-128"/>
              </a:rPr>
              <a:t> JS. N </a:t>
            </a:r>
            <a:r>
              <a:rPr kumimoji="1" lang="en-US" altLang="ja-JP" sz="1400" b="0" u="none" strike="noStrike" kern="1200" cap="none" spc="0" normalizeH="0" baseline="0" noProof="0" dirty="0" err="1">
                <a:ln>
                  <a:noFill/>
                </a:ln>
                <a:solidFill>
                  <a:sysClr val="windowText" lastClr="000000"/>
                </a:solidFill>
                <a:effectLst/>
                <a:uLnTx/>
                <a:uFillTx/>
                <a:cs typeface="Meiryo" charset="-128"/>
              </a:rPr>
              <a:t>Engl</a:t>
            </a:r>
            <a:r>
              <a:rPr kumimoji="1" lang="en-US" altLang="ja-JP" sz="1400" b="0" u="none" strike="noStrike" kern="1200" cap="none" spc="0" normalizeH="0" baseline="0" noProof="0" dirty="0">
                <a:ln>
                  <a:noFill/>
                </a:ln>
                <a:solidFill>
                  <a:sysClr val="windowText" lastClr="000000"/>
                </a:solidFill>
                <a:effectLst/>
                <a:uLnTx/>
                <a:uFillTx/>
                <a:cs typeface="Meiryo" charset="-128"/>
              </a:rPr>
              <a:t> J Med 2010</a:t>
            </a:r>
            <a:endParaRPr kumimoji="1" lang="en-US" altLang="ja-JP" sz="1400" b="0" u="none" strike="noStrike" kern="1200" cap="none" spc="0" normalizeH="0" baseline="0" noProof="0" dirty="0">
              <a:ln>
                <a:noFill/>
              </a:ln>
              <a:solidFill>
                <a:sysClr val="windowText" lastClr="000000"/>
              </a:solidFill>
              <a:effectLst/>
              <a:uLnTx/>
              <a:uFillTx/>
              <a:latin typeface="メイリオ" panose="020B0604030504040204" pitchFamily="50" charset="-128"/>
              <a:cs typeface="Meiryo" charset="-128"/>
            </a:endParaRPr>
          </a:p>
          <a:p>
            <a:pPr marR="0" lvl="0" algn="l" defTabSz="685800" rtl="0" eaLnBrk="1" fontAlgn="auto" latinLnBrk="0" hangingPunct="1">
              <a:lnSpc>
                <a:spcPct val="125000"/>
              </a:lnSpc>
              <a:spcBef>
                <a:spcPts val="750"/>
              </a:spcBef>
              <a:spcAft>
                <a:spcPts val="0"/>
              </a:spcAft>
              <a:buClrTx/>
              <a:buSzTx/>
              <a:tabLst/>
              <a:defRPr/>
            </a:pPr>
            <a:r>
              <a:rPr kumimoji="1" lang="en-US" altLang="ja-JP" sz="1400" b="0" u="none" strike="noStrike" kern="1200" cap="none" spc="0" normalizeH="0" baseline="0" noProof="0" dirty="0">
                <a:ln>
                  <a:noFill/>
                </a:ln>
                <a:solidFill>
                  <a:sysClr val="windowText" lastClr="000000"/>
                </a:solidFill>
                <a:effectLst/>
                <a:uLnTx/>
                <a:uFillTx/>
                <a:latin typeface="メイリオ" panose="020B0604030504040204" pitchFamily="50" charset="-128"/>
                <a:cs typeface="Meiryo" charset="-128"/>
              </a:rPr>
              <a:t>6) </a:t>
            </a:r>
            <a:r>
              <a:rPr kumimoji="1" lang="ja-JP" altLang="en-US" sz="1400" b="0" u="none" strike="noStrike" kern="1200" cap="none" spc="0" normalizeH="0" baseline="0" noProof="0" dirty="0">
                <a:ln>
                  <a:noFill/>
                </a:ln>
                <a:solidFill>
                  <a:sysClr val="windowText" lastClr="000000"/>
                </a:solidFill>
                <a:effectLst/>
                <a:uLnTx/>
                <a:uFillTx/>
                <a:cs typeface="Meiryo" charset="-128"/>
              </a:rPr>
              <a:t>「第</a:t>
            </a:r>
            <a:r>
              <a:rPr kumimoji="1" lang="en-US" altLang="ja-JP" sz="1400" b="0" u="none" strike="noStrike" kern="1200" cap="none" spc="0" normalizeH="0" baseline="0" noProof="0" dirty="0">
                <a:ln>
                  <a:noFill/>
                </a:ln>
                <a:solidFill>
                  <a:sysClr val="windowText" lastClr="000000"/>
                </a:solidFill>
                <a:effectLst/>
                <a:uLnTx/>
                <a:uFillTx/>
                <a:cs typeface="Meiryo" charset="-128"/>
              </a:rPr>
              <a:t>3</a:t>
            </a:r>
            <a:r>
              <a:rPr kumimoji="1" lang="ja-JP" altLang="en-US" sz="1400" b="0" u="none" strike="noStrike" kern="1200" cap="none" spc="0" normalizeH="0" baseline="0" noProof="0" dirty="0">
                <a:ln>
                  <a:noFill/>
                </a:ln>
                <a:solidFill>
                  <a:sysClr val="windowText" lastClr="000000"/>
                </a:solidFill>
                <a:effectLst/>
                <a:uLnTx/>
                <a:uFillTx/>
                <a:cs typeface="Meiryo" charset="-128"/>
              </a:rPr>
              <a:t>期がん対策推進基本計画」（平成</a:t>
            </a:r>
            <a:r>
              <a:rPr kumimoji="1" lang="en-US" altLang="ja-JP" sz="1400" b="0" u="none" strike="noStrike" kern="1200" cap="none" spc="0" normalizeH="0" baseline="0" noProof="0" dirty="0">
                <a:ln>
                  <a:noFill/>
                </a:ln>
                <a:solidFill>
                  <a:sysClr val="windowText" lastClr="000000"/>
                </a:solidFill>
                <a:effectLst/>
                <a:uLnTx/>
                <a:uFillTx/>
                <a:cs typeface="Meiryo" charset="-128"/>
              </a:rPr>
              <a:t>2</a:t>
            </a:r>
            <a:r>
              <a:rPr kumimoji="1" lang="ja-JP" altLang="en-US" sz="1400" b="0" u="none" strike="noStrike" kern="1200" cap="none" spc="0" normalizeH="0" baseline="0" noProof="0" dirty="0">
                <a:ln>
                  <a:noFill/>
                </a:ln>
                <a:solidFill>
                  <a:sysClr val="windowText" lastClr="000000"/>
                </a:solidFill>
                <a:effectLst/>
                <a:uLnTx/>
                <a:uFillTx/>
                <a:cs typeface="Meiryo" charset="-128"/>
              </a:rPr>
              <a:t>９年７月）</a:t>
            </a:r>
          </a:p>
        </p:txBody>
      </p:sp>
    </p:spTree>
    <p:extLst>
      <p:ext uri="{BB962C8B-B14F-4D97-AF65-F5344CB8AC3E}">
        <p14:creationId xmlns:p14="http://schemas.microsoft.com/office/powerpoint/2010/main" val="40217183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911" y="146038"/>
            <a:ext cx="8928000" cy="868362"/>
          </a:xfrm>
        </p:spPr>
        <p:txBody>
          <a:bodyPr/>
          <a:lstStyle/>
          <a:p>
            <a:r>
              <a:rPr kumimoji="1" lang="ja-JP" altLang="en-US" sz="3600" dirty="0"/>
              <a:t>アドバンス・ケア・プランニングの効用</a:t>
            </a:r>
          </a:p>
        </p:txBody>
      </p:sp>
      <p:sp>
        <p:nvSpPr>
          <p:cNvPr id="3" name="コンテンツ プレースホルダー 2"/>
          <p:cNvSpPr>
            <a:spLocks noGrp="1"/>
          </p:cNvSpPr>
          <p:nvPr>
            <p:ph idx="1"/>
          </p:nvPr>
        </p:nvSpPr>
        <p:spPr>
          <a:xfrm>
            <a:off x="323528" y="1412776"/>
            <a:ext cx="8712968" cy="4680520"/>
          </a:xfrm>
        </p:spPr>
        <p:txBody>
          <a:bodyPr/>
          <a:lstStyle/>
          <a:p>
            <a:pPr>
              <a:lnSpc>
                <a:spcPct val="150000"/>
              </a:lnSpc>
            </a:pPr>
            <a:r>
              <a:rPr lang="ja-JP" altLang="en-US" sz="3000" dirty="0"/>
              <a:t>患者の自己コントロール感が高まる</a:t>
            </a:r>
            <a:endParaRPr lang="en-US" altLang="ja-JP" sz="3000" baseline="30000" dirty="0"/>
          </a:p>
          <a:p>
            <a:pPr>
              <a:lnSpc>
                <a:spcPct val="150000"/>
              </a:lnSpc>
            </a:pPr>
            <a:r>
              <a:rPr lang="ja-JP" altLang="en-US" sz="3000" dirty="0"/>
              <a:t>死亡場所との関連（病院死の減少）</a:t>
            </a:r>
            <a:endParaRPr lang="en-US" altLang="ja-JP" sz="3000" baseline="30000" dirty="0"/>
          </a:p>
          <a:p>
            <a:pPr>
              <a:lnSpc>
                <a:spcPct val="150000"/>
              </a:lnSpc>
            </a:pPr>
            <a:r>
              <a:rPr lang="ja-JP" altLang="en-US" sz="3000" dirty="0"/>
              <a:t>代理決定者</a:t>
            </a:r>
            <a:r>
              <a:rPr lang="en-US" altLang="ja-JP" sz="3000" dirty="0"/>
              <a:t>-</a:t>
            </a:r>
            <a:r>
              <a:rPr lang="ja-JP" altLang="en-US" sz="3000" dirty="0"/>
              <a:t>医師のコミュニケーションが改善</a:t>
            </a:r>
            <a:endParaRPr lang="en-US" altLang="ja-JP" sz="3000" baseline="30000" dirty="0"/>
          </a:p>
          <a:p>
            <a:pPr>
              <a:lnSpc>
                <a:spcPts val="4200"/>
              </a:lnSpc>
            </a:pPr>
            <a:r>
              <a:rPr lang="ja-JP" altLang="en-US" sz="3000" dirty="0"/>
              <a:t>より患者の意向が尊重されたケアが実践され、患者と家族の満足感が向上し、遺族の不安や抑うつが減少する</a:t>
            </a:r>
            <a:endParaRPr lang="en-US" altLang="ja-JP" sz="3000" baseline="30000" dirty="0"/>
          </a:p>
          <a:p>
            <a:endParaRPr kumimoji="1" lang="ja-JP" altLang="en-US" sz="3000" dirty="0"/>
          </a:p>
        </p:txBody>
      </p:sp>
    </p:spTree>
    <p:extLst>
      <p:ext uri="{BB962C8B-B14F-4D97-AF65-F5344CB8AC3E}">
        <p14:creationId xmlns:p14="http://schemas.microsoft.com/office/powerpoint/2010/main" val="10186794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a:t>アドバンス・ケア・プランニングの注意点</a:t>
            </a:r>
          </a:p>
        </p:txBody>
      </p:sp>
      <p:sp>
        <p:nvSpPr>
          <p:cNvPr id="3" name="コンテンツ プレースホルダー 2"/>
          <p:cNvSpPr>
            <a:spLocks noGrp="1"/>
          </p:cNvSpPr>
          <p:nvPr>
            <p:ph idx="1"/>
          </p:nvPr>
        </p:nvSpPr>
        <p:spPr>
          <a:xfrm>
            <a:off x="179512" y="1196752"/>
            <a:ext cx="8712968" cy="3816424"/>
          </a:xfrm>
        </p:spPr>
        <p:txBody>
          <a:bodyPr/>
          <a:lstStyle/>
          <a:p>
            <a:pPr marL="638175" indent="-457200"/>
            <a:r>
              <a:rPr lang="ja-JP" altLang="en-US" sz="3000" dirty="0"/>
              <a:t>非侵襲的なコミュニケーションを心がける</a:t>
            </a:r>
            <a:endParaRPr lang="en-US" altLang="ja-JP" sz="3000" dirty="0"/>
          </a:p>
          <a:p>
            <a:pPr marL="638175" indent="-457200"/>
            <a:r>
              <a:rPr lang="ja-JP" altLang="en-US" sz="3000" dirty="0"/>
              <a:t>感情に注目し、対応する</a:t>
            </a:r>
            <a:endParaRPr lang="en-US" altLang="ja-JP" sz="3000" dirty="0"/>
          </a:p>
          <a:p>
            <a:pPr marL="638175" indent="-457200"/>
            <a:r>
              <a:rPr lang="ja-JP" altLang="en-US" sz="3000" dirty="0"/>
              <a:t>代理意思決定者と共にプロセスを共有する</a:t>
            </a:r>
            <a:endParaRPr lang="en-US" altLang="ja-JP" sz="3000" dirty="0"/>
          </a:p>
          <a:p>
            <a:pPr marL="638175" indent="-457200">
              <a:lnSpc>
                <a:spcPts val="4200"/>
              </a:lnSpc>
            </a:pPr>
            <a:r>
              <a:rPr lang="ja-JP" altLang="en-US" sz="3000" dirty="0"/>
              <a:t>大切にしたいこと、してほしくないことを尋ねる</a:t>
            </a:r>
            <a:endParaRPr lang="en-US" altLang="ja-JP" sz="3000" dirty="0"/>
          </a:p>
          <a:p>
            <a:pPr marL="638175" indent="-457200"/>
            <a:r>
              <a:rPr lang="ja-JP" altLang="en-US" sz="3000" dirty="0"/>
              <a:t>患者にとっての最善を協働して探索する</a:t>
            </a:r>
            <a:endParaRPr lang="en-US" altLang="ja-JP" sz="3000" dirty="0"/>
          </a:p>
          <a:p>
            <a:endParaRPr kumimoji="1" lang="ja-JP" altLang="en-US" sz="3000" dirty="0"/>
          </a:p>
        </p:txBody>
      </p:sp>
      <p:sp>
        <p:nvSpPr>
          <p:cNvPr id="5" name="円/楕円 4"/>
          <p:cNvSpPr/>
          <p:nvPr/>
        </p:nvSpPr>
        <p:spPr>
          <a:xfrm>
            <a:off x="467544" y="4889256"/>
            <a:ext cx="8208912" cy="1584176"/>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r>
              <a:rPr lang="ja-JP" altLang="en-US" sz="2400" dirty="0">
                <a:solidFill>
                  <a:sysClr val="windowText" lastClr="000000"/>
                </a:solidFill>
              </a:rPr>
              <a:t>必ずしも医師が行うものではなく、</a:t>
            </a:r>
            <a:r>
              <a:rPr lang="en-US" altLang="ja-JP" sz="2400" dirty="0">
                <a:solidFill>
                  <a:sysClr val="windowText" lastClr="000000"/>
                </a:solidFill>
                <a:latin typeface="+mj-ea"/>
                <a:ea typeface="+mj-ea"/>
              </a:rPr>
              <a:t>ACP</a:t>
            </a:r>
            <a:r>
              <a:rPr lang="ja-JP" altLang="en-US" sz="2400" dirty="0">
                <a:solidFill>
                  <a:sysClr val="windowText" lastClr="000000"/>
                </a:solidFill>
              </a:rPr>
              <a:t>について理解し、患者との信頼関係が築かれた医療従事者が行う</a:t>
            </a:r>
          </a:p>
        </p:txBody>
      </p:sp>
    </p:spTree>
    <p:extLst>
      <p:ext uri="{BB962C8B-B14F-4D97-AF65-F5344CB8AC3E}">
        <p14:creationId xmlns:p14="http://schemas.microsoft.com/office/powerpoint/2010/main" val="11020957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死が近</a:t>
            </a:r>
            <a:r>
              <a:rPr lang="ja-JP" altLang="en-US" dirty="0"/>
              <a:t>づいたとき</a:t>
            </a:r>
            <a:endParaRPr kumimoji="1" lang="ja-JP" altLang="en-US" dirty="0"/>
          </a:p>
        </p:txBody>
      </p:sp>
      <p:sp>
        <p:nvSpPr>
          <p:cNvPr id="3" name="コンテンツ プレースホルダー 2"/>
          <p:cNvSpPr>
            <a:spLocks noGrp="1"/>
          </p:cNvSpPr>
          <p:nvPr>
            <p:ph idx="1"/>
          </p:nvPr>
        </p:nvSpPr>
        <p:spPr>
          <a:xfrm>
            <a:off x="384640" y="1441251"/>
            <a:ext cx="8374719" cy="4907496"/>
          </a:xfrm>
        </p:spPr>
        <p:txBody>
          <a:bodyPr/>
          <a:lstStyle/>
          <a:p>
            <a:pPr>
              <a:lnSpc>
                <a:spcPct val="100000"/>
              </a:lnSpc>
            </a:pPr>
            <a:r>
              <a:rPr lang="ja-JP" altLang="en-US" sz="3000" dirty="0"/>
              <a:t>予後の予測、死の自然の過程でみられる徴候、身体の苦痛や身体以外の苦痛を評価</a:t>
            </a:r>
            <a:endParaRPr lang="en-US" altLang="ja-JP" sz="3000" dirty="0"/>
          </a:p>
          <a:p>
            <a:pPr>
              <a:lnSpc>
                <a:spcPct val="100000"/>
              </a:lnSpc>
            </a:pPr>
            <a:endParaRPr lang="en-US" altLang="ja-JP" sz="1800" dirty="0"/>
          </a:p>
          <a:p>
            <a:pPr>
              <a:lnSpc>
                <a:spcPct val="100000"/>
              </a:lnSpc>
            </a:pPr>
            <a:r>
              <a:rPr lang="ja-JP" altLang="en-US" sz="3000" dirty="0"/>
              <a:t>治療・ケアの方針を患者・家族・医療者で確認し、症状緩和のための薬物療法やケアを提供する</a:t>
            </a:r>
            <a:endParaRPr lang="en-US" altLang="ja-JP" sz="3000" dirty="0"/>
          </a:p>
          <a:p>
            <a:pPr>
              <a:lnSpc>
                <a:spcPct val="100000"/>
              </a:lnSpc>
            </a:pPr>
            <a:endParaRPr lang="en-US" altLang="ja-JP" sz="1400" dirty="0"/>
          </a:p>
          <a:p>
            <a:pPr>
              <a:lnSpc>
                <a:spcPct val="100000"/>
              </a:lnSpc>
            </a:pPr>
            <a:r>
              <a:rPr lang="ja-JP" altLang="en-US" sz="3000" dirty="0"/>
              <a:t>患者・家族の病状認識を確認し、それぞれの思いの配慮した声掛けをする。家族の疲労や健康状態にも配慮することが必要</a:t>
            </a:r>
            <a:endParaRPr lang="en-US" altLang="ja-JP" sz="3000" dirty="0"/>
          </a:p>
          <a:p>
            <a:pPr>
              <a:lnSpc>
                <a:spcPct val="100000"/>
              </a:lnSpc>
            </a:pPr>
            <a:endParaRPr kumimoji="1" lang="ja-JP" altLang="en-US" sz="3000" dirty="0"/>
          </a:p>
        </p:txBody>
      </p:sp>
    </p:spTree>
    <p:extLst>
      <p:ext uri="{BB962C8B-B14F-4D97-AF65-F5344CB8AC3E}">
        <p14:creationId xmlns:p14="http://schemas.microsoft.com/office/powerpoint/2010/main" val="36428311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臨終前後の望ましいケア</a:t>
            </a:r>
          </a:p>
        </p:txBody>
      </p:sp>
      <p:sp>
        <p:nvSpPr>
          <p:cNvPr id="3" name="コンテンツ プレースホルダー 2"/>
          <p:cNvSpPr>
            <a:spLocks noGrp="1"/>
          </p:cNvSpPr>
          <p:nvPr>
            <p:ph idx="1"/>
          </p:nvPr>
        </p:nvSpPr>
        <p:spPr>
          <a:xfrm>
            <a:off x="323528" y="1556792"/>
            <a:ext cx="8640960" cy="3816424"/>
          </a:xfrm>
        </p:spPr>
        <p:txBody>
          <a:bodyPr/>
          <a:lstStyle/>
          <a:p>
            <a:pPr>
              <a:lnSpc>
                <a:spcPct val="100000"/>
              </a:lnSpc>
            </a:pPr>
            <a:r>
              <a:rPr lang="ja-JP" altLang="en-US" sz="3000" dirty="0"/>
              <a:t>医療者が患者・家族の傍らにいて傾聴や共感を示し、希望を支え、誠実に穏やかに対応する</a:t>
            </a:r>
            <a:endParaRPr lang="en-US" altLang="ja-JP" sz="3000" dirty="0"/>
          </a:p>
          <a:p>
            <a:pPr>
              <a:lnSpc>
                <a:spcPct val="100000"/>
              </a:lnSpc>
            </a:pPr>
            <a:endParaRPr lang="en-US" altLang="ja-JP" sz="2000" dirty="0"/>
          </a:p>
          <a:p>
            <a:pPr>
              <a:lnSpc>
                <a:spcPct val="100000"/>
              </a:lnSpc>
            </a:pPr>
            <a:r>
              <a:rPr lang="ja-JP" altLang="en-US" sz="3000" dirty="0"/>
              <a:t>身体をさすること、聴覚は維持されやすいので話しかけるなど具体的に説明することで患者・家族とのコミュニケーションを促進する</a:t>
            </a:r>
            <a:endParaRPr lang="en-US" altLang="ja-JP" sz="3000" dirty="0"/>
          </a:p>
          <a:p>
            <a:pPr>
              <a:lnSpc>
                <a:spcPct val="100000"/>
              </a:lnSpc>
            </a:pPr>
            <a:endParaRPr lang="en-US" altLang="ja-JP" sz="2000" dirty="0"/>
          </a:p>
          <a:p>
            <a:pPr>
              <a:lnSpc>
                <a:spcPct val="100000"/>
              </a:lnSpc>
            </a:pPr>
            <a:r>
              <a:rPr lang="ja-JP" altLang="en-US" sz="3000" dirty="0"/>
              <a:t>予測される経過や時間を説明する</a:t>
            </a:r>
            <a:endParaRPr lang="en-US" altLang="ja-JP" sz="3000" dirty="0"/>
          </a:p>
          <a:p>
            <a:pPr>
              <a:lnSpc>
                <a:spcPct val="100000"/>
              </a:lnSpc>
            </a:pPr>
            <a:endParaRPr kumimoji="1" lang="ja-JP" altLang="en-US" sz="3000" dirty="0"/>
          </a:p>
        </p:txBody>
      </p:sp>
    </p:spTree>
    <p:extLst>
      <p:ext uri="{BB962C8B-B14F-4D97-AF65-F5344CB8AC3E}">
        <p14:creationId xmlns:p14="http://schemas.microsoft.com/office/powerpoint/2010/main" val="32721838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遺族に対するグリーフケア</a:t>
            </a:r>
          </a:p>
        </p:txBody>
      </p:sp>
      <p:sp>
        <p:nvSpPr>
          <p:cNvPr id="3" name="コンテンツ プレースホルダー 2"/>
          <p:cNvSpPr>
            <a:spLocks noGrp="1"/>
          </p:cNvSpPr>
          <p:nvPr>
            <p:ph idx="1"/>
          </p:nvPr>
        </p:nvSpPr>
        <p:spPr>
          <a:xfrm>
            <a:off x="251520" y="1268760"/>
            <a:ext cx="8568952" cy="5256584"/>
          </a:xfrm>
        </p:spPr>
        <p:txBody>
          <a:bodyPr/>
          <a:lstStyle/>
          <a:p>
            <a:pPr>
              <a:lnSpc>
                <a:spcPct val="100000"/>
              </a:lnSpc>
            </a:pPr>
            <a:r>
              <a:rPr lang="ja-JP" altLang="en-US" sz="3000" dirty="0"/>
              <a:t>人生の最大のストレスは死別であり、身体的、社会的、心理的に大きな影響を及ぼす</a:t>
            </a:r>
            <a:endParaRPr lang="en-US" altLang="ja-JP" sz="3000" dirty="0"/>
          </a:p>
          <a:p>
            <a:pPr>
              <a:lnSpc>
                <a:spcPct val="100000"/>
              </a:lnSpc>
            </a:pPr>
            <a:endParaRPr lang="en-US" altLang="ja-JP" sz="1100" dirty="0"/>
          </a:p>
          <a:p>
            <a:pPr>
              <a:lnSpc>
                <a:spcPct val="100000"/>
              </a:lnSpc>
            </a:pPr>
            <a:r>
              <a:rPr lang="ja-JP" altLang="en-US" sz="3000" dirty="0"/>
              <a:t>緩和ケアのひとつとして遺族ケアを行うことも重要</a:t>
            </a:r>
            <a:endParaRPr lang="en-US" altLang="ja-JP" sz="3000" dirty="0"/>
          </a:p>
          <a:p>
            <a:pPr>
              <a:lnSpc>
                <a:spcPct val="100000"/>
              </a:lnSpc>
            </a:pPr>
            <a:endParaRPr lang="en-US" altLang="ja-JP" sz="1100" dirty="0"/>
          </a:p>
          <a:p>
            <a:pPr>
              <a:lnSpc>
                <a:spcPct val="100000"/>
              </a:lnSpc>
            </a:pPr>
            <a:r>
              <a:rPr lang="ja-JP" altLang="en-US" sz="3000" dirty="0"/>
              <a:t>死別後の悲嘆反応のあらわれ方は人によって異なり、時間経過と共に変化する</a:t>
            </a:r>
            <a:endParaRPr lang="en-US" altLang="ja-JP" sz="3000" dirty="0"/>
          </a:p>
          <a:p>
            <a:pPr>
              <a:lnSpc>
                <a:spcPct val="100000"/>
              </a:lnSpc>
            </a:pPr>
            <a:endParaRPr lang="en-US" altLang="ja-JP" sz="1100" dirty="0"/>
          </a:p>
          <a:p>
            <a:pPr>
              <a:lnSpc>
                <a:spcPct val="100000"/>
              </a:lnSpc>
            </a:pPr>
            <a:r>
              <a:rPr lang="ja-JP" altLang="en-US" sz="3000" dirty="0"/>
              <a:t>遺族の悲嘆には、一過性の「通常の悲嘆」と心理・社会的機能の低下を招く「複雑性悲嘆」があるため、そのアセスメントが重要</a:t>
            </a:r>
            <a:endParaRPr lang="en-US" altLang="ja-JP" sz="3000" dirty="0"/>
          </a:p>
          <a:p>
            <a:pPr>
              <a:lnSpc>
                <a:spcPct val="100000"/>
              </a:lnSpc>
            </a:pPr>
            <a:endParaRPr kumimoji="1" lang="ja-JP" altLang="en-US" sz="3000" dirty="0"/>
          </a:p>
        </p:txBody>
      </p:sp>
    </p:spTree>
    <p:extLst>
      <p:ext uri="{BB962C8B-B14F-4D97-AF65-F5344CB8AC3E}">
        <p14:creationId xmlns:p14="http://schemas.microsoft.com/office/powerpoint/2010/main" val="26922849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悲嘆反応への対応</a:t>
            </a:r>
          </a:p>
        </p:txBody>
      </p:sp>
      <p:sp>
        <p:nvSpPr>
          <p:cNvPr id="3" name="コンテンツ プレースホルダー 2"/>
          <p:cNvSpPr>
            <a:spLocks noGrp="1"/>
          </p:cNvSpPr>
          <p:nvPr>
            <p:ph idx="1"/>
          </p:nvPr>
        </p:nvSpPr>
        <p:spPr>
          <a:xfrm>
            <a:off x="109911" y="1468026"/>
            <a:ext cx="8964488" cy="4654760"/>
          </a:xfrm>
        </p:spPr>
        <p:txBody>
          <a:bodyPr/>
          <a:lstStyle/>
          <a:p>
            <a:pPr>
              <a:lnSpc>
                <a:spcPct val="100000"/>
              </a:lnSpc>
            </a:pPr>
            <a:r>
              <a:rPr lang="ja-JP" altLang="en-US" sz="3000" dirty="0"/>
              <a:t>悲嘆の過程には時間が必要であることを伝える</a:t>
            </a:r>
            <a:endParaRPr lang="en-US" altLang="ja-JP" sz="3000" dirty="0"/>
          </a:p>
          <a:p>
            <a:pPr>
              <a:lnSpc>
                <a:spcPct val="100000"/>
              </a:lnSpc>
            </a:pPr>
            <a:endParaRPr lang="en-US" altLang="ja-JP" sz="1000" dirty="0"/>
          </a:p>
          <a:p>
            <a:pPr>
              <a:lnSpc>
                <a:spcPct val="100000"/>
              </a:lnSpc>
            </a:pPr>
            <a:r>
              <a:rPr lang="ja-JP" altLang="en-US" sz="3000" dirty="0"/>
              <a:t>療養の経過に関する誤解がある場合にはそれを修正し、必要な知識を提供する</a:t>
            </a:r>
            <a:endParaRPr lang="en-US" altLang="ja-JP" sz="3000" dirty="0"/>
          </a:p>
          <a:p>
            <a:pPr>
              <a:lnSpc>
                <a:spcPct val="100000"/>
              </a:lnSpc>
            </a:pPr>
            <a:endParaRPr lang="en-US" altLang="ja-JP" sz="1000" dirty="0"/>
          </a:p>
          <a:p>
            <a:pPr>
              <a:lnSpc>
                <a:spcPct val="100000"/>
              </a:lnSpc>
            </a:pPr>
            <a:r>
              <a:rPr lang="ja-JP" altLang="en-US" sz="3000" dirty="0"/>
              <a:t>「通常」の悲嘆反応について説明し、過程には個人差があることを伝える</a:t>
            </a:r>
            <a:endParaRPr lang="en-US" altLang="ja-JP" sz="3000" dirty="0"/>
          </a:p>
          <a:p>
            <a:pPr>
              <a:lnSpc>
                <a:spcPct val="100000"/>
              </a:lnSpc>
            </a:pPr>
            <a:endParaRPr lang="en-US" altLang="ja-JP" sz="1000" dirty="0"/>
          </a:p>
          <a:p>
            <a:pPr>
              <a:lnSpc>
                <a:spcPct val="100000"/>
              </a:lnSpc>
            </a:pPr>
            <a:r>
              <a:rPr lang="ja-JP" altLang="en-US" sz="3000" dirty="0"/>
              <a:t>遺された人のコーピングスタイルを考慮する</a:t>
            </a:r>
            <a:endParaRPr lang="en-US" altLang="ja-JP" sz="3000" dirty="0"/>
          </a:p>
          <a:p>
            <a:pPr>
              <a:lnSpc>
                <a:spcPct val="100000"/>
              </a:lnSpc>
            </a:pPr>
            <a:endParaRPr lang="en-US" altLang="ja-JP" sz="1000" dirty="0"/>
          </a:p>
          <a:p>
            <a:pPr>
              <a:lnSpc>
                <a:spcPct val="100000"/>
              </a:lnSpc>
            </a:pPr>
            <a:r>
              <a:rPr lang="ja-JP" altLang="en-US" sz="3000" dirty="0"/>
              <a:t>うつ病、</a:t>
            </a:r>
            <a:r>
              <a:rPr lang="en-US" altLang="ja-JP" sz="3000" dirty="0"/>
              <a:t>PTSD</a:t>
            </a:r>
            <a:r>
              <a:rPr lang="ja-JP" altLang="en-US" sz="3000" dirty="0"/>
              <a:t>などの精神疾患や複雑性悲嘆が疑われる場合には、必要に応じて専門家に紹介する</a:t>
            </a:r>
            <a:endParaRPr lang="en-US" altLang="ja-JP" sz="3000" dirty="0"/>
          </a:p>
          <a:p>
            <a:pPr>
              <a:lnSpc>
                <a:spcPct val="100000"/>
              </a:lnSpc>
            </a:pPr>
            <a:endParaRPr kumimoji="1" lang="ja-JP" altLang="en-US" sz="3000" dirty="0"/>
          </a:p>
        </p:txBody>
      </p:sp>
    </p:spTree>
    <p:extLst>
      <p:ext uri="{BB962C8B-B14F-4D97-AF65-F5344CB8AC3E}">
        <p14:creationId xmlns:p14="http://schemas.microsoft.com/office/powerpoint/2010/main" val="413538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AD55E20-FEC7-AB4B-BF3E-00F831216FFD}"/>
              </a:ext>
            </a:extLst>
          </p:cNvPr>
          <p:cNvSpPr>
            <a:spLocks noGrp="1"/>
          </p:cNvSpPr>
          <p:nvPr>
            <p:ph type="title"/>
          </p:nvPr>
        </p:nvSpPr>
        <p:spPr/>
        <p:txBody>
          <a:bodyPr/>
          <a:lstStyle/>
          <a:p>
            <a:r>
              <a:rPr lang="ja-JP" altLang="en-US" dirty="0"/>
              <a:t>緩和ケア概論</a:t>
            </a:r>
            <a:r>
              <a:rPr lang="en-US" altLang="ja-JP" dirty="0"/>
              <a:t> </a:t>
            </a:r>
            <a:r>
              <a:rPr lang="ja-JP" altLang="en-US" dirty="0"/>
              <a:t>問題 </a:t>
            </a:r>
            <a:r>
              <a:rPr lang="en-US" altLang="ja-JP" dirty="0"/>
              <a:t>2</a:t>
            </a:r>
            <a:endParaRPr kumimoji="1" lang="ja-JP" altLang="en-US" dirty="0"/>
          </a:p>
        </p:txBody>
      </p:sp>
      <p:sp>
        <p:nvSpPr>
          <p:cNvPr id="4" name="コンテンツ プレースホルダー 3">
            <a:extLst>
              <a:ext uri="{FF2B5EF4-FFF2-40B4-BE49-F238E27FC236}">
                <a16:creationId xmlns:a16="http://schemas.microsoft.com/office/drawing/2014/main" id="{7F14135C-17DA-8D43-A1C4-F8C9D9490623}"/>
              </a:ext>
            </a:extLst>
          </p:cNvPr>
          <p:cNvSpPr>
            <a:spLocks noGrp="1"/>
          </p:cNvSpPr>
          <p:nvPr>
            <p:ph idx="1"/>
          </p:nvPr>
        </p:nvSpPr>
        <p:spPr/>
        <p:txBody>
          <a:bodyPr/>
          <a:lstStyle/>
          <a:p>
            <a:r>
              <a:rPr lang="ja-JP" altLang="en-US" dirty="0"/>
              <a:t>我が国において、安心してがん治療が受けられ、苦しくなく過ごせたと考えている人は半数に満たない</a:t>
            </a:r>
            <a:endParaRPr lang="en-US" altLang="ja-JP" dirty="0"/>
          </a:p>
        </p:txBody>
      </p:sp>
    </p:spTree>
    <p:extLst>
      <p:ext uri="{BB962C8B-B14F-4D97-AF65-F5344CB8AC3E}">
        <p14:creationId xmlns:p14="http://schemas.microsoft.com/office/powerpoint/2010/main" val="2196131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苦痛の緩和はいまだ不十分</a:t>
            </a:r>
            <a:endParaRPr kumimoji="1" lang="ja-JP" altLang="en-US" dirty="0"/>
          </a:p>
        </p:txBody>
      </p:sp>
      <p:sp>
        <p:nvSpPr>
          <p:cNvPr id="3" name="正方形/長方形 2"/>
          <p:cNvSpPr/>
          <p:nvPr/>
        </p:nvSpPr>
        <p:spPr>
          <a:xfrm>
            <a:off x="271375" y="1267273"/>
            <a:ext cx="7366119" cy="1052596"/>
          </a:xfrm>
          <a:prstGeom prst="rect">
            <a:avLst/>
          </a:prstGeom>
        </p:spPr>
        <p:txBody>
          <a:bodyPr wrap="none">
            <a:spAutoFit/>
          </a:bodyPr>
          <a:lstStyle/>
          <a:p>
            <a:pPr marL="0" marR="0" lvl="0" indent="0" algn="l" defTabSz="457200" rtl="0" eaLnBrk="1" fontAlgn="base" latinLnBrk="0" hangingPunct="1">
              <a:lnSpc>
                <a:spcPct val="12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がん診療連携拠点病院における多施設遺族調査</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base" latinLnBrk="0" hangingPunct="1">
              <a:lnSpc>
                <a:spcPct val="12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「からだの苦痛が少なく過ごせましたか？」</a:t>
            </a:r>
          </a:p>
        </p:txBody>
      </p:sp>
      <p:grpSp>
        <p:nvGrpSpPr>
          <p:cNvPr id="17" name="図形グループ 16"/>
          <p:cNvGrpSpPr/>
          <p:nvPr/>
        </p:nvGrpSpPr>
        <p:grpSpPr>
          <a:xfrm>
            <a:off x="363080" y="2649743"/>
            <a:ext cx="8417300" cy="2113511"/>
            <a:chOff x="678858" y="3033811"/>
            <a:chExt cx="7864045" cy="2133436"/>
          </a:xfrm>
        </p:grpSpPr>
        <p:sp>
          <p:nvSpPr>
            <p:cNvPr id="14" name="正方形/長方形 13"/>
            <p:cNvSpPr>
              <a:spLocks noChangeAspect="1"/>
            </p:cNvSpPr>
            <p:nvPr/>
          </p:nvSpPr>
          <p:spPr>
            <a:xfrm>
              <a:off x="678858" y="3033815"/>
              <a:ext cx="429915" cy="2133432"/>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非常にそう思う</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5.5%</a:t>
              </a:r>
              <a:endPar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2" name="正方形/長方形 21"/>
            <p:cNvSpPr>
              <a:spLocks noChangeAspect="1"/>
            </p:cNvSpPr>
            <p:nvPr/>
          </p:nvSpPr>
          <p:spPr>
            <a:xfrm>
              <a:off x="1108773" y="3033811"/>
              <a:ext cx="1704028" cy="2133434"/>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そう思う</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21.8%</a:t>
              </a:r>
              <a:endPar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3" name="正方形/長方形 22"/>
            <p:cNvSpPr>
              <a:spLocks noChangeAspect="1"/>
            </p:cNvSpPr>
            <p:nvPr/>
          </p:nvSpPr>
          <p:spPr>
            <a:xfrm>
              <a:off x="2812801" y="3033813"/>
              <a:ext cx="1797827" cy="2133434"/>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ややそう思う</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22.6%</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 name="正方形/長方形 23"/>
            <p:cNvSpPr>
              <a:spLocks noChangeAspect="1"/>
            </p:cNvSpPr>
            <p:nvPr/>
          </p:nvSpPr>
          <p:spPr>
            <a:xfrm>
              <a:off x="4610628" y="3033814"/>
              <a:ext cx="1250659" cy="2133432"/>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どちらとも</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いえない</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15.8%</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5" name="正方形/長方形 24"/>
            <p:cNvSpPr>
              <a:spLocks noChangeAspect="1"/>
            </p:cNvSpPr>
            <p:nvPr/>
          </p:nvSpPr>
          <p:spPr>
            <a:xfrm>
              <a:off x="5836747" y="3033814"/>
              <a:ext cx="1070879" cy="2133433"/>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あまりそう</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思わない</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13.7%</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6" name="正方形/長方形 25"/>
            <p:cNvSpPr>
              <a:spLocks noChangeAspect="1"/>
            </p:cNvSpPr>
            <p:nvPr/>
          </p:nvSpPr>
          <p:spPr>
            <a:xfrm>
              <a:off x="6907626" y="3033814"/>
              <a:ext cx="1023977" cy="2133432"/>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そう</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思わない</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13.1%</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7" name="正方形/長方形 26"/>
            <p:cNvSpPr>
              <a:spLocks noChangeAspect="1"/>
            </p:cNvSpPr>
            <p:nvPr/>
          </p:nvSpPr>
          <p:spPr>
            <a:xfrm>
              <a:off x="7917572" y="3033813"/>
              <a:ext cx="625331" cy="2133434"/>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全くそう思わない</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7.4</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sp>
        <p:nvSpPr>
          <p:cNvPr id="18" name="左右矢印 17"/>
          <p:cNvSpPr/>
          <p:nvPr/>
        </p:nvSpPr>
        <p:spPr>
          <a:xfrm>
            <a:off x="376560" y="4866896"/>
            <a:ext cx="4208380" cy="264270"/>
          </a:xfrm>
          <a:prstGeom prst="lef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News Gothic MT"/>
              <a:ea typeface="メイリオ" panose="020B0604030504040204" pitchFamily="50" charset="-128"/>
              <a:cs typeface="+mn-cs"/>
            </a:endParaRPr>
          </a:p>
        </p:txBody>
      </p:sp>
      <p:sp>
        <p:nvSpPr>
          <p:cNvPr id="20" name="正方形/長方形 19"/>
          <p:cNvSpPr/>
          <p:nvPr/>
        </p:nvSpPr>
        <p:spPr>
          <a:xfrm>
            <a:off x="1302383" y="5235262"/>
            <a:ext cx="2521844" cy="923330"/>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5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49.9</a:t>
            </a:r>
            <a:r>
              <a:rPr kumimoji="1" lang="ja-JP" altLang="en-US" sz="5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endParaRPr kumimoji="1" lang="ja-JP" altLang="en-US" sz="5400" b="0" i="0" u="none" strike="noStrike" kern="1200" cap="none" spc="0" normalizeH="0" baseline="0" noProof="0" dirty="0">
              <a:ln>
                <a:noFill/>
              </a:ln>
              <a:solidFill>
                <a:prstClr val="black"/>
              </a:solidFill>
              <a:effectLst/>
              <a:uLnTx/>
              <a:uFillTx/>
              <a:latin typeface="Calibri" charset="0"/>
              <a:ea typeface="ＭＳ Ｐゴシック" charset="0"/>
            </a:endParaRPr>
          </a:p>
        </p:txBody>
      </p:sp>
      <p:sp>
        <p:nvSpPr>
          <p:cNvPr id="21" name="正方形/長方形 20"/>
          <p:cNvSpPr/>
          <p:nvPr/>
        </p:nvSpPr>
        <p:spPr>
          <a:xfrm>
            <a:off x="601096" y="6275900"/>
            <a:ext cx="8542904" cy="338554"/>
          </a:xfrm>
          <a:prstGeom prst="rect">
            <a:avLst/>
          </a:prstGeom>
        </p:spPr>
        <p:txBody>
          <a:bodyPr wrap="squar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がん患者の</a:t>
            </a:r>
            <a:r>
              <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QOL</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を向上させることを目的とした支持治療のあり方に関する研究班資料</a:t>
            </a:r>
            <a:endParaRPr kumimoji="0"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6" name="正方形/長方形 5"/>
          <p:cNvSpPr/>
          <p:nvPr/>
        </p:nvSpPr>
        <p:spPr>
          <a:xfrm>
            <a:off x="4128072" y="5404539"/>
            <a:ext cx="4288353" cy="584775"/>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およそ半数にすぎない</a:t>
            </a:r>
            <a:endParaRPr kumimoji="1" lang="ja-JP" altLang="en-US" sz="3200" b="1"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41342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AD55E20-FEC7-AB4B-BF3E-00F831216FFD}"/>
              </a:ext>
            </a:extLst>
          </p:cNvPr>
          <p:cNvSpPr>
            <a:spLocks noGrp="1"/>
          </p:cNvSpPr>
          <p:nvPr>
            <p:ph type="title"/>
          </p:nvPr>
        </p:nvSpPr>
        <p:spPr/>
        <p:txBody>
          <a:bodyPr/>
          <a:lstStyle/>
          <a:p>
            <a:r>
              <a:rPr lang="ja-JP" altLang="en-US" dirty="0"/>
              <a:t>緩和ケア概論 問題 </a:t>
            </a:r>
            <a:r>
              <a:rPr lang="en-US" altLang="ja-JP" dirty="0"/>
              <a:t>3</a:t>
            </a:r>
            <a:endParaRPr kumimoji="1" lang="ja-JP" altLang="en-US" dirty="0"/>
          </a:p>
        </p:txBody>
      </p:sp>
      <p:sp>
        <p:nvSpPr>
          <p:cNvPr id="4" name="コンテンツ プレースホルダー 3">
            <a:extLst>
              <a:ext uri="{FF2B5EF4-FFF2-40B4-BE49-F238E27FC236}">
                <a16:creationId xmlns:a16="http://schemas.microsoft.com/office/drawing/2014/main" id="{7F14135C-17DA-8D43-A1C4-F8C9D9490623}"/>
              </a:ext>
            </a:extLst>
          </p:cNvPr>
          <p:cNvSpPr>
            <a:spLocks noGrp="1"/>
          </p:cNvSpPr>
          <p:nvPr>
            <p:ph idx="1"/>
          </p:nvPr>
        </p:nvSpPr>
        <p:spPr/>
        <p:txBody>
          <a:bodyPr/>
          <a:lstStyle/>
          <a:p>
            <a:r>
              <a:rPr lang="ja-JP" altLang="en-US" dirty="0"/>
              <a:t>がん患者の</a:t>
            </a:r>
            <a:r>
              <a:rPr lang="en-US" altLang="ja-JP" dirty="0"/>
              <a:t>50%</a:t>
            </a:r>
            <a:r>
              <a:rPr lang="ja-JP" altLang="en-US" dirty="0"/>
              <a:t>は痛みを経験している</a:t>
            </a:r>
          </a:p>
        </p:txBody>
      </p:sp>
    </p:spTree>
    <p:extLst>
      <p:ext uri="{BB962C8B-B14F-4D97-AF65-F5344CB8AC3E}">
        <p14:creationId xmlns:p14="http://schemas.microsoft.com/office/powerpoint/2010/main" val="233899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3"/>
          <p:cNvSpPr>
            <a:spLocks noGrp="1"/>
          </p:cNvSpPr>
          <p:nvPr>
            <p:ph idx="1"/>
          </p:nvPr>
        </p:nvSpPr>
        <p:spPr>
          <a:xfrm>
            <a:off x="605481" y="1396314"/>
            <a:ext cx="8192529" cy="5128054"/>
          </a:xfrm>
        </p:spPr>
        <p:txBody>
          <a:bodyPr rtlCol="0">
            <a:noAutofit/>
          </a:bodyPr>
          <a:lstStyle/>
          <a:p>
            <a:pPr fontAlgn="auto">
              <a:lnSpc>
                <a:spcPct val="120000"/>
              </a:lnSpc>
              <a:spcAft>
                <a:spcPts val="0"/>
              </a:spcAft>
              <a:defRPr/>
            </a:pPr>
            <a:r>
              <a:rPr lang="ja-JP" altLang="en-US" sz="2600" b="1" dirty="0"/>
              <a:t>がん患者の</a:t>
            </a:r>
            <a:r>
              <a:rPr lang="en-US" altLang="ja-JP" sz="2600" b="1" dirty="0"/>
              <a:t>70%</a:t>
            </a:r>
            <a:r>
              <a:rPr lang="ja-JP" altLang="en-US" sz="2600" b="1" dirty="0"/>
              <a:t>は痛みを感じる</a:t>
            </a:r>
            <a:endParaRPr lang="en-US" altLang="ja-JP" sz="2600" b="1" dirty="0"/>
          </a:p>
          <a:p>
            <a:pPr fontAlgn="auto">
              <a:lnSpc>
                <a:spcPct val="120000"/>
              </a:lnSpc>
              <a:spcAft>
                <a:spcPts val="0"/>
              </a:spcAft>
              <a:defRPr/>
            </a:pPr>
            <a:r>
              <a:rPr lang="ja-JP" altLang="en-US" sz="2600" dirty="0"/>
              <a:t>痛みだけでなく、複数の苦痛症状を経験している</a:t>
            </a:r>
            <a:endParaRPr lang="en-US" altLang="ja-JP" sz="2600" dirty="0"/>
          </a:p>
          <a:p>
            <a:pPr marL="0" indent="0" algn="r" fontAlgn="auto">
              <a:lnSpc>
                <a:spcPct val="120000"/>
              </a:lnSpc>
              <a:spcAft>
                <a:spcPts val="0"/>
              </a:spcAft>
              <a:buNone/>
              <a:defRPr/>
            </a:pPr>
            <a:r>
              <a:rPr lang="en-US" altLang="ja-JP" sz="1800" dirty="0" err="1"/>
              <a:t>Grond</a:t>
            </a:r>
            <a:r>
              <a:rPr lang="en-US" altLang="ja-JP" sz="1800" dirty="0"/>
              <a:t> S. </a:t>
            </a:r>
            <a:r>
              <a:rPr lang="en-US" altLang="ja-JP" sz="1800" i="1" dirty="0"/>
              <a:t>J Pain Symptom Manage</a:t>
            </a:r>
            <a:r>
              <a:rPr lang="en-US" altLang="ja-JP" sz="1800" dirty="0"/>
              <a:t> 1994</a:t>
            </a:r>
          </a:p>
          <a:p>
            <a:pPr lvl="1" fontAlgn="auto">
              <a:lnSpc>
                <a:spcPct val="120000"/>
              </a:lnSpc>
              <a:spcAft>
                <a:spcPts val="0"/>
              </a:spcAft>
              <a:defRPr/>
            </a:pPr>
            <a:r>
              <a:rPr lang="ja-JP" altLang="ja-JP" sz="2400" dirty="0"/>
              <a:t>呼吸困難</a:t>
            </a:r>
            <a:r>
              <a:rPr lang="ja-JP" altLang="en-US" sz="2400" dirty="0"/>
              <a:t>（</a:t>
            </a:r>
            <a:r>
              <a:rPr lang="en-US" altLang="ja-JP" sz="2400" dirty="0"/>
              <a:t>10-70%</a:t>
            </a:r>
            <a:r>
              <a:rPr lang="ja-JP" altLang="en-US" sz="2400" dirty="0"/>
              <a:t>）</a:t>
            </a:r>
            <a:r>
              <a:rPr lang="en-US" altLang="ja-JP" sz="2400" dirty="0"/>
              <a:t>	</a:t>
            </a:r>
          </a:p>
          <a:p>
            <a:pPr lvl="1" fontAlgn="auto">
              <a:lnSpc>
                <a:spcPct val="120000"/>
              </a:lnSpc>
              <a:spcAft>
                <a:spcPts val="0"/>
              </a:spcAft>
              <a:defRPr/>
            </a:pPr>
            <a:r>
              <a:rPr lang="ja-JP" altLang="en-US" sz="2400" dirty="0"/>
              <a:t>悪心（</a:t>
            </a:r>
            <a:r>
              <a:rPr lang="en-US" altLang="ja-JP" sz="2400" dirty="0"/>
              <a:t>6-68%</a:t>
            </a:r>
            <a:r>
              <a:rPr lang="ja-JP" altLang="en-US" sz="2400" dirty="0"/>
              <a:t>）</a:t>
            </a:r>
            <a:endParaRPr lang="en-US" altLang="ja-JP" sz="2400" dirty="0"/>
          </a:p>
          <a:p>
            <a:pPr lvl="1" fontAlgn="auto">
              <a:spcAft>
                <a:spcPts val="0"/>
              </a:spcAft>
              <a:defRPr/>
            </a:pPr>
            <a:r>
              <a:rPr lang="ja-JP" altLang="ja-JP" sz="2400" dirty="0"/>
              <a:t>食欲不振</a:t>
            </a:r>
            <a:r>
              <a:rPr lang="ja-JP" altLang="en-US" sz="2400" dirty="0"/>
              <a:t>（</a:t>
            </a:r>
            <a:r>
              <a:rPr lang="en-US" altLang="ja-JP" sz="2400" dirty="0"/>
              <a:t>30-92%</a:t>
            </a:r>
            <a:r>
              <a:rPr lang="ja-JP" altLang="en-US" sz="2400" dirty="0"/>
              <a:t>）</a:t>
            </a:r>
            <a:endParaRPr lang="en-US" altLang="ja-JP" sz="2400" dirty="0"/>
          </a:p>
          <a:p>
            <a:pPr lvl="1" fontAlgn="auto">
              <a:spcAft>
                <a:spcPts val="0"/>
              </a:spcAft>
              <a:defRPr/>
            </a:pPr>
            <a:r>
              <a:rPr lang="ja-JP" altLang="ja-JP" sz="2400" dirty="0"/>
              <a:t>倦怠感</a:t>
            </a:r>
            <a:r>
              <a:rPr lang="ja-JP" altLang="en-US" sz="2400" dirty="0"/>
              <a:t>（</a:t>
            </a:r>
            <a:r>
              <a:rPr lang="en-US" altLang="ja-JP" sz="2400" dirty="0"/>
              <a:t>32-90%</a:t>
            </a:r>
            <a:r>
              <a:rPr lang="ja-JP" altLang="en-US" sz="2400" dirty="0"/>
              <a:t>）</a:t>
            </a:r>
            <a:endParaRPr lang="en-US" altLang="ja-JP" sz="2400" dirty="0"/>
          </a:p>
          <a:p>
            <a:pPr lvl="1" fontAlgn="auto">
              <a:lnSpc>
                <a:spcPct val="120000"/>
              </a:lnSpc>
              <a:spcAft>
                <a:spcPts val="0"/>
              </a:spcAft>
              <a:defRPr/>
            </a:pPr>
            <a:r>
              <a:rPr lang="ja-JP" altLang="ja-JP" sz="2400" dirty="0"/>
              <a:t>抑うつ</a:t>
            </a:r>
            <a:r>
              <a:rPr lang="ja-JP" altLang="en-US" sz="2400" dirty="0"/>
              <a:t>（</a:t>
            </a:r>
            <a:r>
              <a:rPr lang="en-US" altLang="ja-JP" sz="2400" dirty="0"/>
              <a:t>3-77%</a:t>
            </a:r>
            <a:r>
              <a:rPr lang="ja-JP" altLang="en-US" sz="2400" dirty="0"/>
              <a:t>）</a:t>
            </a:r>
            <a:endParaRPr lang="en-US" altLang="ja-JP" sz="2400" dirty="0"/>
          </a:p>
          <a:p>
            <a:pPr lvl="1" fontAlgn="auto">
              <a:lnSpc>
                <a:spcPct val="120000"/>
              </a:lnSpc>
              <a:spcAft>
                <a:spcPts val="0"/>
              </a:spcAft>
              <a:defRPr/>
            </a:pPr>
            <a:r>
              <a:rPr lang="ja-JP" altLang="ja-JP" sz="2400" dirty="0"/>
              <a:t>不安</a:t>
            </a:r>
            <a:r>
              <a:rPr lang="ja-JP" altLang="en-US" sz="2400" dirty="0"/>
              <a:t>（</a:t>
            </a:r>
            <a:r>
              <a:rPr lang="en-US" altLang="ja-JP" sz="2400" dirty="0"/>
              <a:t>13-79%</a:t>
            </a:r>
            <a:r>
              <a:rPr lang="ja-JP" altLang="en-US" sz="2400" dirty="0"/>
              <a:t>）</a:t>
            </a:r>
            <a:endParaRPr lang="en-US" altLang="ja-JP" sz="2400" dirty="0"/>
          </a:p>
          <a:p>
            <a:pPr marL="457200" lvl="1" indent="0" algn="r" fontAlgn="auto">
              <a:lnSpc>
                <a:spcPct val="120000"/>
              </a:lnSpc>
              <a:spcAft>
                <a:spcPts val="0"/>
              </a:spcAft>
              <a:buNone/>
              <a:defRPr/>
            </a:pPr>
            <a:r>
              <a:rPr lang="fr-FR" altLang="ja-JP" sz="1800" dirty="0"/>
              <a:t>Solano </a:t>
            </a:r>
            <a:r>
              <a:rPr lang="en-US" altLang="ja-JP" sz="1800" dirty="0"/>
              <a:t>JP</a:t>
            </a:r>
            <a:r>
              <a:rPr lang="fr-FR" altLang="ja-JP" sz="1800" dirty="0"/>
              <a:t>. </a:t>
            </a:r>
            <a:r>
              <a:rPr lang="fr-FR" altLang="ja-JP" sz="1800" i="1" dirty="0"/>
              <a:t>J Pain Symptom Manage </a:t>
            </a:r>
            <a:r>
              <a:rPr lang="fr-FR" altLang="ja-JP" sz="1800" dirty="0"/>
              <a:t>2006 </a:t>
            </a:r>
            <a:endParaRPr lang="en-US" altLang="ja-JP" sz="1800" dirty="0"/>
          </a:p>
        </p:txBody>
      </p:sp>
      <p:sp>
        <p:nvSpPr>
          <p:cNvPr id="2" name="タイトル 1"/>
          <p:cNvSpPr>
            <a:spLocks noGrp="1"/>
          </p:cNvSpPr>
          <p:nvPr>
            <p:ph type="title"/>
          </p:nvPr>
        </p:nvSpPr>
        <p:spPr>
          <a:xfrm>
            <a:off x="457200" y="184539"/>
            <a:ext cx="8229600" cy="980118"/>
          </a:xfrm>
        </p:spPr>
        <p:txBody>
          <a:bodyPr/>
          <a:lstStyle/>
          <a:p>
            <a:r>
              <a:rPr lang="ja-JP" altLang="en-US" sz="4000" dirty="0"/>
              <a:t>患者は様々な症状に悩まされる</a:t>
            </a:r>
            <a:endParaRPr kumimoji="1" lang="ja-JP" altLang="en-US" sz="4000" dirty="0"/>
          </a:p>
        </p:txBody>
      </p:sp>
    </p:spTree>
    <p:extLst>
      <p:ext uri="{BB962C8B-B14F-4D97-AF65-F5344CB8AC3E}">
        <p14:creationId xmlns:p14="http://schemas.microsoft.com/office/powerpoint/2010/main" val="81769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4000" dirty="0"/>
              <a:t>全人的苦痛と包括的アセスメント</a:t>
            </a:r>
          </a:p>
        </p:txBody>
      </p:sp>
    </p:spTree>
    <p:extLst>
      <p:ext uri="{BB962C8B-B14F-4D97-AF65-F5344CB8AC3E}">
        <p14:creationId xmlns:p14="http://schemas.microsoft.com/office/powerpoint/2010/main" val="1621065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294564-C177-804B-9F30-074D168BE0E2}"/>
              </a:ext>
            </a:extLst>
          </p:cNvPr>
          <p:cNvSpPr>
            <a:spLocks noGrp="1"/>
          </p:cNvSpPr>
          <p:nvPr>
            <p:ph type="title"/>
          </p:nvPr>
        </p:nvSpPr>
        <p:spPr/>
        <p:txBody>
          <a:bodyPr/>
          <a:lstStyle/>
          <a:p>
            <a:r>
              <a:rPr kumimoji="1" lang="ja-JP" altLang="en-US" sz="3600" dirty="0"/>
              <a:t>全人的苦痛とは</a:t>
            </a:r>
          </a:p>
        </p:txBody>
      </p:sp>
      <p:sp>
        <p:nvSpPr>
          <p:cNvPr id="7" name="テキスト ボックス 6">
            <a:extLst>
              <a:ext uri="{FF2B5EF4-FFF2-40B4-BE49-F238E27FC236}">
                <a16:creationId xmlns:a16="http://schemas.microsoft.com/office/drawing/2014/main" id="{547209A6-D3F4-D94F-9270-EB27BB5756F2}"/>
              </a:ext>
            </a:extLst>
          </p:cNvPr>
          <p:cNvSpPr txBox="1"/>
          <p:nvPr/>
        </p:nvSpPr>
        <p:spPr>
          <a:xfrm>
            <a:off x="4760882" y="2080734"/>
            <a:ext cx="4325678" cy="3839513"/>
          </a:xfrm>
          <a:prstGeom prst="rect">
            <a:avLst/>
          </a:prstGeom>
          <a:noFill/>
        </p:spPr>
        <p:txBody>
          <a:bodyPr wrap="square" rtlCol="0">
            <a:spAutoFit/>
          </a:bodyPr>
          <a:lstStyle/>
          <a:p>
            <a:pPr marL="0" lvl="1">
              <a:lnSpc>
                <a:spcPct val="125000"/>
              </a:lnSpc>
              <a:spcBef>
                <a:spcPts val="600"/>
              </a:spcBef>
            </a:pPr>
            <a:r>
              <a:rPr lang="zh-CN" altLang="ja-JP" sz="2400" dirty="0">
                <a:latin typeface="Meiryo" charset="-128"/>
                <a:ea typeface="Meiryo" charset="-128"/>
                <a:cs typeface="Meiryo" charset="-128"/>
              </a:rPr>
              <a:t>緩和ケアは身体的苦痛のみでなく，患者と家族の</a:t>
            </a:r>
            <a:r>
              <a:rPr lang="ja-JP" altLang="en-US" sz="2400" dirty="0">
                <a:latin typeface="Meiryo" charset="-128"/>
                <a:ea typeface="Meiryo" charset="-128"/>
                <a:cs typeface="Meiryo" charset="-128"/>
              </a:rPr>
              <a:t>様々な苦痛に対処し、</a:t>
            </a:r>
            <a:r>
              <a:rPr lang="en-US" altLang="ja-JP" sz="2400" dirty="0">
                <a:latin typeface="Meiryo" charset="-128"/>
                <a:ea typeface="Meiryo" charset="-128"/>
                <a:cs typeface="Meiryo" charset="-128"/>
              </a:rPr>
              <a:t>QOL</a:t>
            </a:r>
            <a:r>
              <a:rPr lang="ja-JP" altLang="en-US" sz="2400" dirty="0">
                <a:latin typeface="Meiryo" charset="-128"/>
                <a:ea typeface="Meiryo" charset="-128"/>
                <a:cs typeface="Meiryo" charset="-128"/>
              </a:rPr>
              <a:t>を改善することが目的である。</a:t>
            </a:r>
            <a:endParaRPr lang="en-US" altLang="zh-CN" sz="2400" dirty="0">
              <a:latin typeface="Meiryo" charset="-128"/>
              <a:ea typeface="Meiryo" charset="-128"/>
              <a:cs typeface="Meiryo" charset="-128"/>
            </a:endParaRPr>
          </a:p>
          <a:p>
            <a:pPr marL="0" lvl="1">
              <a:lnSpc>
                <a:spcPct val="125000"/>
              </a:lnSpc>
              <a:spcBef>
                <a:spcPts val="600"/>
              </a:spcBef>
            </a:pPr>
            <a:r>
              <a:rPr lang="ja-JP" altLang="en-US" sz="2400" dirty="0">
                <a:latin typeface="Meiryo" charset="-128"/>
                <a:ea typeface="Meiryo" charset="-128"/>
                <a:cs typeface="Meiryo" charset="-128"/>
              </a:rPr>
              <a:t>苦痛を身体的苦痛、</a:t>
            </a:r>
            <a:r>
              <a:rPr lang="zh-CN" altLang="ja-JP" sz="2400" dirty="0">
                <a:latin typeface="Meiryo" charset="-128"/>
                <a:ea typeface="Meiryo" charset="-128"/>
                <a:cs typeface="Meiryo" charset="-128"/>
              </a:rPr>
              <a:t>精神的苦痛</a:t>
            </a:r>
            <a:r>
              <a:rPr lang="ja-JP" altLang="en-US" sz="2400" dirty="0">
                <a:latin typeface="Meiryo" charset="-128"/>
                <a:ea typeface="Meiryo" charset="-128"/>
                <a:cs typeface="Meiryo" charset="-128"/>
              </a:rPr>
              <a:t>、</a:t>
            </a:r>
            <a:r>
              <a:rPr lang="zh-CN" altLang="ja-JP" sz="2400" dirty="0">
                <a:latin typeface="Meiryo" charset="-128"/>
                <a:ea typeface="Meiryo" charset="-128"/>
                <a:cs typeface="Meiryo" charset="-128"/>
              </a:rPr>
              <a:t>社会的苦痛，スピリチュアルペイン</a:t>
            </a:r>
            <a:r>
              <a:rPr lang="ja-JP" altLang="en-US" sz="2400" dirty="0">
                <a:latin typeface="Meiryo" charset="-128"/>
                <a:ea typeface="Meiryo" charset="-128"/>
                <a:cs typeface="Meiryo" charset="-128"/>
              </a:rPr>
              <a:t>に分類し、</a:t>
            </a:r>
            <a:r>
              <a:rPr lang="zh-CN" altLang="ja-JP" sz="2400" dirty="0">
                <a:latin typeface="Meiryo" charset="-128"/>
                <a:ea typeface="Meiryo" charset="-128"/>
                <a:cs typeface="Meiryo" charset="-128"/>
              </a:rPr>
              <a:t>全人的苦痛</a:t>
            </a:r>
            <a:r>
              <a:rPr lang="ja-JP" altLang="en-US" sz="2400" dirty="0">
                <a:latin typeface="Meiryo" charset="-128"/>
                <a:ea typeface="Meiryo" charset="-128"/>
                <a:cs typeface="Meiryo" charset="-128"/>
              </a:rPr>
              <a:t>として捉える。</a:t>
            </a:r>
            <a:endParaRPr lang="en-US" altLang="ja-JP" sz="2400" dirty="0">
              <a:latin typeface="Meiryo" charset="-128"/>
              <a:ea typeface="Meiryo" charset="-128"/>
              <a:cs typeface="Meiryo" charset="-128"/>
            </a:endParaRPr>
          </a:p>
        </p:txBody>
      </p:sp>
      <p:pic>
        <p:nvPicPr>
          <p:cNvPr id="4" name="図 3">
            <a:extLst>
              <a:ext uri="{FF2B5EF4-FFF2-40B4-BE49-F238E27FC236}">
                <a16:creationId xmlns:a16="http://schemas.microsoft.com/office/drawing/2014/main" id="{49F8FEF3-3AB5-490A-B727-9E554782AEA3}"/>
              </a:ext>
            </a:extLst>
          </p:cNvPr>
          <p:cNvPicPr>
            <a:picLocks noChangeAspect="1"/>
          </p:cNvPicPr>
          <p:nvPr/>
        </p:nvPicPr>
        <p:blipFill>
          <a:blip r:embed="rId3"/>
          <a:stretch>
            <a:fillRect/>
          </a:stretch>
        </p:blipFill>
        <p:spPr>
          <a:xfrm>
            <a:off x="57440" y="2218062"/>
            <a:ext cx="4646002" cy="3532744"/>
          </a:xfrm>
          <a:prstGeom prst="rect">
            <a:avLst/>
          </a:prstGeom>
        </p:spPr>
      </p:pic>
    </p:spTree>
    <p:extLst>
      <p:ext uri="{BB962C8B-B14F-4D97-AF65-F5344CB8AC3E}">
        <p14:creationId xmlns:p14="http://schemas.microsoft.com/office/powerpoint/2010/main" val="2141806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A6009-8500-3948-A3A3-3D46C081D010}"/>
              </a:ext>
            </a:extLst>
          </p:cNvPr>
          <p:cNvSpPr>
            <a:spLocks noGrp="1"/>
          </p:cNvSpPr>
          <p:nvPr>
            <p:ph type="title"/>
          </p:nvPr>
        </p:nvSpPr>
        <p:spPr/>
        <p:txBody>
          <a:bodyPr/>
          <a:lstStyle/>
          <a:p>
            <a:r>
              <a:rPr kumimoji="1" lang="ja-JP" altLang="en-US" dirty="0"/>
              <a:t>身体的苦痛</a:t>
            </a:r>
          </a:p>
        </p:txBody>
      </p:sp>
      <p:sp>
        <p:nvSpPr>
          <p:cNvPr id="3" name="コンテンツ プレースホルダー 2">
            <a:extLst>
              <a:ext uri="{FF2B5EF4-FFF2-40B4-BE49-F238E27FC236}">
                <a16:creationId xmlns:a16="http://schemas.microsoft.com/office/drawing/2014/main" id="{518B07C1-ABEC-B248-B083-1CBD39651740}"/>
              </a:ext>
            </a:extLst>
          </p:cNvPr>
          <p:cNvSpPr>
            <a:spLocks noGrp="1"/>
          </p:cNvSpPr>
          <p:nvPr>
            <p:ph idx="1"/>
          </p:nvPr>
        </p:nvSpPr>
        <p:spPr/>
        <p:txBody>
          <a:bodyPr/>
          <a:lstStyle/>
          <a:p>
            <a:r>
              <a:rPr lang="ja-JP" altLang="en-US" sz="2800" dirty="0">
                <a:latin typeface="メイリオ" pitchFamily="50" charset="-128"/>
                <a:ea typeface="メイリオ" pitchFamily="50" charset="-128"/>
                <a:cs typeface="メイリオ" pitchFamily="50" charset="-128"/>
              </a:rPr>
              <a:t>がん患者の身体症状は、経時的に発症頻度が増し、重複して存在する身体症状が存在しても自発的に訴えないことが多い</a:t>
            </a:r>
            <a:endParaRPr lang="en-US" altLang="ja-JP" sz="2800" dirty="0">
              <a:latin typeface="メイリオ" pitchFamily="50" charset="-128"/>
              <a:ea typeface="メイリオ" pitchFamily="50" charset="-128"/>
              <a:cs typeface="メイリオ" pitchFamily="50" charset="-128"/>
            </a:endParaRPr>
          </a:p>
          <a:p>
            <a:endParaRPr lang="en-US" altLang="ja-JP" sz="2000" dirty="0">
              <a:latin typeface="メイリオ" pitchFamily="50" charset="-128"/>
              <a:ea typeface="メイリオ" pitchFamily="50" charset="-128"/>
              <a:cs typeface="メイリオ" pitchFamily="50" charset="-128"/>
            </a:endParaRPr>
          </a:p>
          <a:p>
            <a:pPr>
              <a:lnSpc>
                <a:spcPct val="100000"/>
              </a:lnSpc>
            </a:pPr>
            <a:r>
              <a:rPr lang="ja-JP" altLang="en-US" sz="2800" dirty="0">
                <a:latin typeface="メイリオ" pitchFamily="50" charset="-128"/>
                <a:ea typeface="メイリオ" pitchFamily="50" charset="-128"/>
                <a:cs typeface="メイリオ" pitchFamily="50" charset="-128"/>
              </a:rPr>
              <a:t>頻度の高い身体症状として、以下が挙げられる</a:t>
            </a:r>
            <a:endParaRPr lang="en-US" altLang="ja-JP" sz="2800" dirty="0">
              <a:latin typeface="メイリオ" pitchFamily="50" charset="-128"/>
              <a:ea typeface="メイリオ" pitchFamily="50" charset="-128"/>
              <a:cs typeface="メイリオ" pitchFamily="50" charset="-128"/>
            </a:endParaRPr>
          </a:p>
          <a:p>
            <a:pPr>
              <a:lnSpc>
                <a:spcPct val="100000"/>
              </a:lnSpc>
            </a:pPr>
            <a:endParaRPr lang="en-US" altLang="ja-JP" sz="2000" dirty="0">
              <a:latin typeface="メイリオ" pitchFamily="50" charset="-128"/>
              <a:ea typeface="メイリオ" pitchFamily="50" charset="-128"/>
              <a:cs typeface="メイリオ" pitchFamily="50" charset="-128"/>
            </a:endParaRPr>
          </a:p>
          <a:p>
            <a:pPr>
              <a:lnSpc>
                <a:spcPct val="100000"/>
              </a:lnSpc>
            </a:pPr>
            <a:r>
              <a:rPr lang="ja-JP" altLang="en-US" sz="2800" dirty="0">
                <a:latin typeface="メイリオ" pitchFamily="50" charset="-128"/>
                <a:ea typeface="メイリオ" pitchFamily="50" charset="-128"/>
                <a:cs typeface="メイリオ" pitchFamily="50" charset="-128"/>
              </a:rPr>
              <a:t>痛み</a:t>
            </a:r>
            <a:r>
              <a:rPr lang="en-US" altLang="ja-JP" sz="2800" dirty="0">
                <a:latin typeface="メイリオ" pitchFamily="50" charset="-128"/>
                <a:ea typeface="メイリオ" pitchFamily="50" charset="-128"/>
                <a:cs typeface="メイリオ" pitchFamily="50" charset="-128"/>
              </a:rPr>
              <a:t>/</a:t>
            </a:r>
            <a:r>
              <a:rPr lang="ja-JP" altLang="en-US" sz="2800" dirty="0">
                <a:latin typeface="メイリオ" pitchFamily="50" charset="-128"/>
                <a:ea typeface="メイリオ" pitchFamily="50" charset="-128"/>
                <a:cs typeface="メイリオ" pitchFamily="50" charset="-128"/>
              </a:rPr>
              <a:t>呼吸困難</a:t>
            </a:r>
            <a:r>
              <a:rPr lang="en-US" altLang="ja-JP" sz="2800" dirty="0">
                <a:latin typeface="メイリオ" pitchFamily="50" charset="-128"/>
                <a:ea typeface="メイリオ" pitchFamily="50" charset="-128"/>
                <a:cs typeface="メイリオ" pitchFamily="50" charset="-128"/>
              </a:rPr>
              <a:t>/</a:t>
            </a:r>
            <a:r>
              <a:rPr lang="ja-JP" altLang="en-US" sz="2800" dirty="0">
                <a:latin typeface="メイリオ" pitchFamily="50" charset="-128"/>
                <a:ea typeface="メイリオ" pitchFamily="50" charset="-128"/>
                <a:cs typeface="メイリオ" pitchFamily="50" charset="-128"/>
              </a:rPr>
              <a:t>倦怠感</a:t>
            </a:r>
            <a:r>
              <a:rPr lang="en-US" altLang="ja-JP" sz="2800" dirty="0">
                <a:latin typeface="メイリオ" pitchFamily="50" charset="-128"/>
                <a:ea typeface="メイリオ" pitchFamily="50" charset="-128"/>
                <a:cs typeface="メイリオ" pitchFamily="50" charset="-128"/>
              </a:rPr>
              <a:t>/</a:t>
            </a:r>
            <a:r>
              <a:rPr lang="ja-JP" altLang="en-US" sz="2800" dirty="0">
                <a:latin typeface="メイリオ" pitchFamily="50" charset="-128"/>
                <a:ea typeface="メイリオ" pitchFamily="50" charset="-128"/>
                <a:cs typeface="メイリオ" pitchFamily="50" charset="-128"/>
              </a:rPr>
              <a:t>口渇</a:t>
            </a:r>
            <a:r>
              <a:rPr lang="en-US" altLang="ja-JP" sz="2800" dirty="0">
                <a:latin typeface="メイリオ" pitchFamily="50" charset="-128"/>
                <a:ea typeface="メイリオ" pitchFamily="50" charset="-128"/>
                <a:cs typeface="メイリオ" pitchFamily="50" charset="-128"/>
              </a:rPr>
              <a:t>/</a:t>
            </a:r>
            <a:r>
              <a:rPr lang="ja-JP" altLang="en-US" sz="2800" dirty="0">
                <a:latin typeface="メイリオ" pitchFamily="50" charset="-128"/>
                <a:ea typeface="メイリオ" pitchFamily="50" charset="-128"/>
                <a:cs typeface="メイリオ" pitchFamily="50" charset="-128"/>
              </a:rPr>
              <a:t>早期腹満感</a:t>
            </a:r>
            <a:r>
              <a:rPr lang="en-US" altLang="ja-JP" sz="2800" dirty="0">
                <a:latin typeface="メイリオ" pitchFamily="50" charset="-128"/>
                <a:ea typeface="メイリオ" pitchFamily="50" charset="-128"/>
                <a:cs typeface="メイリオ" pitchFamily="50" charset="-128"/>
              </a:rPr>
              <a:t>/</a:t>
            </a:r>
            <a:r>
              <a:rPr lang="ja-JP" altLang="en-US" sz="2800" dirty="0">
                <a:latin typeface="メイリオ" pitchFamily="50" charset="-128"/>
                <a:ea typeface="メイリオ" pitchFamily="50" charset="-128"/>
                <a:cs typeface="メイリオ" pitchFamily="50" charset="-128"/>
              </a:rPr>
              <a:t>便秘</a:t>
            </a:r>
            <a:r>
              <a:rPr lang="en-US" altLang="ja-JP" sz="2800" dirty="0">
                <a:latin typeface="メイリオ" pitchFamily="50" charset="-128"/>
                <a:ea typeface="メイリオ" pitchFamily="50" charset="-128"/>
                <a:cs typeface="メイリオ" pitchFamily="50" charset="-128"/>
              </a:rPr>
              <a:t>/</a:t>
            </a:r>
            <a:r>
              <a:rPr lang="ja-JP" altLang="en-US" sz="2800" dirty="0">
                <a:latin typeface="メイリオ" pitchFamily="50" charset="-128"/>
                <a:ea typeface="メイリオ" pitchFamily="50" charset="-128"/>
                <a:cs typeface="メイリオ" pitchFamily="50" charset="-128"/>
              </a:rPr>
              <a:t>食欲低下</a:t>
            </a:r>
            <a:r>
              <a:rPr lang="en-US" altLang="ja-JP" sz="2800" dirty="0">
                <a:latin typeface="メイリオ" pitchFamily="50" charset="-128"/>
                <a:ea typeface="メイリオ" pitchFamily="50" charset="-128"/>
                <a:cs typeface="メイリオ" pitchFamily="50" charset="-128"/>
              </a:rPr>
              <a:t>/</a:t>
            </a:r>
            <a:r>
              <a:rPr lang="ja-JP" altLang="en-US" sz="2800" dirty="0">
                <a:latin typeface="メイリオ" pitchFamily="50" charset="-128"/>
                <a:ea typeface="メイリオ" pitchFamily="50" charset="-128"/>
                <a:cs typeface="メイリオ" pitchFamily="50" charset="-128"/>
              </a:rPr>
              <a:t>不眠　　など</a:t>
            </a:r>
            <a:endParaRPr lang="en-US" altLang="ja-JP" sz="2800" dirty="0">
              <a:latin typeface="メイリオ" pitchFamily="50" charset="-128"/>
              <a:ea typeface="メイリオ" pitchFamily="50" charset="-128"/>
              <a:cs typeface="メイリオ" pitchFamily="50" charset="-128"/>
            </a:endParaRPr>
          </a:p>
          <a:p>
            <a:pPr marL="0" indent="0">
              <a:buNone/>
            </a:pPr>
            <a:endParaRPr kumimoji="1" lang="ja-JP" altLang="en-US" sz="2800" dirty="0"/>
          </a:p>
        </p:txBody>
      </p:sp>
    </p:spTree>
    <p:extLst>
      <p:ext uri="{BB962C8B-B14F-4D97-AF65-F5344CB8AC3E}">
        <p14:creationId xmlns:p14="http://schemas.microsoft.com/office/powerpoint/2010/main" val="3730807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74579-5C9D-FA4C-B8EE-8A9684BD58E1}"/>
              </a:ext>
            </a:extLst>
          </p:cNvPr>
          <p:cNvSpPr>
            <a:spLocks noGrp="1"/>
          </p:cNvSpPr>
          <p:nvPr>
            <p:ph type="title"/>
          </p:nvPr>
        </p:nvSpPr>
        <p:spPr/>
        <p:txBody>
          <a:bodyPr/>
          <a:lstStyle/>
          <a:p>
            <a:r>
              <a:rPr kumimoji="1" lang="ja-JP" altLang="en-US" dirty="0"/>
              <a:t>精神心理的苦痛</a:t>
            </a:r>
          </a:p>
        </p:txBody>
      </p:sp>
      <p:sp>
        <p:nvSpPr>
          <p:cNvPr id="3" name="コンテンツ プレースホルダー 2">
            <a:extLst>
              <a:ext uri="{FF2B5EF4-FFF2-40B4-BE49-F238E27FC236}">
                <a16:creationId xmlns:a16="http://schemas.microsoft.com/office/drawing/2014/main" id="{29E808EF-B876-534F-ACD8-A3AEE6C729D7}"/>
              </a:ext>
            </a:extLst>
          </p:cNvPr>
          <p:cNvSpPr>
            <a:spLocks noGrp="1"/>
          </p:cNvSpPr>
          <p:nvPr>
            <p:ph idx="1"/>
          </p:nvPr>
        </p:nvSpPr>
        <p:spPr>
          <a:xfrm>
            <a:off x="344156" y="1376064"/>
            <a:ext cx="8455688" cy="4907496"/>
          </a:xfrm>
        </p:spPr>
        <p:txBody>
          <a:bodyPr/>
          <a:lstStyle/>
          <a:p>
            <a:pPr>
              <a:defRPr/>
            </a:pPr>
            <a:r>
              <a:rPr lang="ja-JP" altLang="en-US" sz="2800" dirty="0"/>
              <a:t>精神心理的苦痛は、患者の楽しみ、生きる意義、他者との関係性を害し、</a:t>
            </a:r>
            <a:r>
              <a:rPr lang="en-US" altLang="ja-JP" sz="2800" dirty="0"/>
              <a:t>QOL</a:t>
            </a:r>
            <a:r>
              <a:rPr lang="ja-JP" altLang="en-US" sz="2800" dirty="0"/>
              <a:t>を低下させ、痛みや他の身体症状を増幅させる</a:t>
            </a:r>
            <a:endParaRPr lang="en-US" altLang="ja-JP" sz="2800" dirty="0"/>
          </a:p>
          <a:p>
            <a:pPr>
              <a:defRPr/>
            </a:pPr>
            <a:endParaRPr lang="en-US" altLang="ja-JP" sz="2000" dirty="0"/>
          </a:p>
          <a:p>
            <a:pPr>
              <a:defRPr/>
            </a:pPr>
            <a:r>
              <a:rPr lang="ja-JP" altLang="en-US" sz="2800" dirty="0"/>
              <a:t>身体症状が十分に緩和されていないことは、強い精神心理的苦痛につながる</a:t>
            </a:r>
            <a:endParaRPr lang="en-US" altLang="ja-JP" sz="2800" dirty="0"/>
          </a:p>
          <a:p>
            <a:pPr>
              <a:defRPr/>
            </a:pPr>
            <a:endParaRPr lang="en-US" altLang="ja-JP" sz="2000" dirty="0"/>
          </a:p>
          <a:p>
            <a:pPr>
              <a:defRPr/>
            </a:pPr>
            <a:r>
              <a:rPr lang="ja-JP" altLang="en-US" sz="2800" dirty="0"/>
              <a:t>病状の進行に伴い、これらの精神心理的負担は大きくなっていく傾向にある</a:t>
            </a:r>
            <a:endParaRPr kumimoji="1" lang="ja-JP" altLang="en-US" sz="2800" dirty="0"/>
          </a:p>
        </p:txBody>
      </p:sp>
    </p:spTree>
    <p:extLst>
      <p:ext uri="{BB962C8B-B14F-4D97-AF65-F5344CB8AC3E}">
        <p14:creationId xmlns:p14="http://schemas.microsoft.com/office/powerpoint/2010/main" val="471461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87CA3D8-2173-47A8-873D-FB2B564B3A84}"/>
              </a:ext>
            </a:extLst>
          </p:cNvPr>
          <p:cNvSpPr>
            <a:spLocks noGrp="1"/>
          </p:cNvSpPr>
          <p:nvPr>
            <p:ph idx="1"/>
          </p:nvPr>
        </p:nvSpPr>
        <p:spPr/>
        <p:txBody>
          <a:bodyPr/>
          <a:lstStyle/>
          <a:p>
            <a:r>
              <a:rPr lang="ja-JP" altLang="en-US" dirty="0"/>
              <a:t>参加者ごとに</a:t>
            </a:r>
            <a:r>
              <a:rPr lang="en-US" altLang="ja-JP" dirty="0"/>
              <a:t>e-learning</a:t>
            </a:r>
            <a:r>
              <a:rPr lang="ja-JP" altLang="en-US" dirty="0"/>
              <a:t>からの経過時間は違い知識の定着にも差があると考えられます</a:t>
            </a:r>
            <a:endParaRPr lang="en-US" altLang="ja-JP" dirty="0"/>
          </a:p>
          <a:p>
            <a:r>
              <a:rPr kumimoji="1" lang="ja-JP" altLang="en-US" dirty="0"/>
              <a:t>集合研修でのグループワークを充実させるために知識を振り返ることが重要です</a:t>
            </a:r>
            <a:endParaRPr kumimoji="1" lang="en-US" altLang="ja-JP" dirty="0"/>
          </a:p>
          <a:p>
            <a:pPr lvl="1"/>
            <a:r>
              <a:rPr kumimoji="1" lang="ja-JP" altLang="en-US" dirty="0"/>
              <a:t>企画責任者が必要と考えたモジュールを選択して振り返りの講義を行ってください</a:t>
            </a:r>
          </a:p>
        </p:txBody>
      </p:sp>
    </p:spTree>
    <p:extLst>
      <p:ext uri="{BB962C8B-B14F-4D97-AF65-F5344CB8AC3E}">
        <p14:creationId xmlns:p14="http://schemas.microsoft.com/office/powerpoint/2010/main" val="4057143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F21DF9-DA8B-BC47-8FEC-23F5FF226D2E}"/>
              </a:ext>
            </a:extLst>
          </p:cNvPr>
          <p:cNvSpPr>
            <a:spLocks noGrp="1"/>
          </p:cNvSpPr>
          <p:nvPr>
            <p:ph type="title"/>
          </p:nvPr>
        </p:nvSpPr>
        <p:spPr/>
        <p:txBody>
          <a:bodyPr/>
          <a:lstStyle/>
          <a:p>
            <a:r>
              <a:rPr kumimoji="1" lang="ja-JP" altLang="en-US" dirty="0"/>
              <a:t>社会的苦痛</a:t>
            </a:r>
          </a:p>
        </p:txBody>
      </p:sp>
      <p:sp>
        <p:nvSpPr>
          <p:cNvPr id="3" name="コンテンツ プレースホルダー 2">
            <a:extLst>
              <a:ext uri="{FF2B5EF4-FFF2-40B4-BE49-F238E27FC236}">
                <a16:creationId xmlns:a16="http://schemas.microsoft.com/office/drawing/2014/main" id="{CCB9416E-4304-7943-AC38-F8100F4CDE19}"/>
              </a:ext>
            </a:extLst>
          </p:cNvPr>
          <p:cNvSpPr>
            <a:spLocks noGrp="1"/>
          </p:cNvSpPr>
          <p:nvPr>
            <p:ph idx="1"/>
          </p:nvPr>
        </p:nvSpPr>
        <p:spPr/>
        <p:txBody>
          <a:bodyPr/>
          <a:lstStyle/>
          <a:p>
            <a:pPr>
              <a:defRPr/>
            </a:pPr>
            <a:r>
              <a:rPr lang="ja-JP" altLang="en-US" sz="2800" dirty="0"/>
              <a:t>社会の中で果たしていた役割を、病気によって果たせない時や、役割が変化した時に社会的苦痛が発生する</a:t>
            </a:r>
            <a:endParaRPr lang="en-US" altLang="ja-JP" sz="2800" dirty="0"/>
          </a:p>
          <a:p>
            <a:pPr>
              <a:defRPr/>
            </a:pPr>
            <a:endParaRPr lang="en-US" altLang="ja-JP" sz="2000" dirty="0"/>
          </a:p>
          <a:p>
            <a:pPr>
              <a:defRPr/>
            </a:pPr>
            <a:r>
              <a:rPr lang="ja-JP" altLang="en-US" sz="2800" dirty="0"/>
              <a:t>社会的苦痛として、以下が挙げられる</a:t>
            </a:r>
            <a:endParaRPr lang="en-US" altLang="ja-JP" sz="2800" dirty="0"/>
          </a:p>
          <a:p>
            <a:pPr lvl="1">
              <a:defRPr/>
            </a:pPr>
            <a:r>
              <a:rPr lang="ja-JP" altLang="en-US" sz="2400" dirty="0"/>
              <a:t>経済的問題</a:t>
            </a:r>
            <a:endParaRPr lang="en-US" altLang="ja-JP" sz="2400" dirty="0"/>
          </a:p>
          <a:p>
            <a:pPr lvl="1">
              <a:defRPr/>
            </a:pPr>
            <a:r>
              <a:rPr lang="ja-JP" altLang="en-US" sz="2400" dirty="0"/>
              <a:t>職業の喪失や変更</a:t>
            </a:r>
            <a:endParaRPr lang="en-US" altLang="ja-JP" sz="2400" dirty="0"/>
          </a:p>
          <a:p>
            <a:pPr lvl="1">
              <a:defRPr/>
            </a:pPr>
            <a:r>
              <a:rPr lang="ja-JP" altLang="en-US" sz="2400" dirty="0"/>
              <a:t>患者自身や家族の生活への影響　など</a:t>
            </a:r>
            <a:endParaRPr lang="en-US" altLang="ja-JP" sz="2400" dirty="0"/>
          </a:p>
        </p:txBody>
      </p:sp>
    </p:spTree>
    <p:extLst>
      <p:ext uri="{BB962C8B-B14F-4D97-AF65-F5344CB8AC3E}">
        <p14:creationId xmlns:p14="http://schemas.microsoft.com/office/powerpoint/2010/main" val="1401149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C588A1-1844-1342-A2D6-3EFE4C9142E1}"/>
              </a:ext>
            </a:extLst>
          </p:cNvPr>
          <p:cNvSpPr>
            <a:spLocks noGrp="1"/>
          </p:cNvSpPr>
          <p:nvPr>
            <p:ph type="title"/>
          </p:nvPr>
        </p:nvSpPr>
        <p:spPr/>
        <p:txBody>
          <a:bodyPr/>
          <a:lstStyle/>
          <a:p>
            <a:r>
              <a:rPr kumimoji="1" lang="ja-JP" altLang="en-US" dirty="0"/>
              <a:t>スピリチュアル</a:t>
            </a:r>
            <a:r>
              <a:rPr lang="ja-JP" altLang="en-US" dirty="0"/>
              <a:t>ペイン</a:t>
            </a:r>
            <a:endParaRPr kumimoji="1" lang="ja-JP" altLang="en-US" dirty="0"/>
          </a:p>
        </p:txBody>
      </p:sp>
      <p:sp>
        <p:nvSpPr>
          <p:cNvPr id="3" name="コンテンツ プレースホルダー 2">
            <a:extLst>
              <a:ext uri="{FF2B5EF4-FFF2-40B4-BE49-F238E27FC236}">
                <a16:creationId xmlns:a16="http://schemas.microsoft.com/office/drawing/2014/main" id="{433833FD-B4BD-FA4B-8CC1-8FF0C3ABD235}"/>
              </a:ext>
            </a:extLst>
          </p:cNvPr>
          <p:cNvSpPr>
            <a:spLocks noGrp="1"/>
          </p:cNvSpPr>
          <p:nvPr>
            <p:ph idx="1"/>
          </p:nvPr>
        </p:nvSpPr>
        <p:spPr/>
        <p:txBody>
          <a:bodyPr/>
          <a:lstStyle/>
          <a:p>
            <a:pPr>
              <a:spcBef>
                <a:spcPct val="0"/>
              </a:spcBef>
            </a:pPr>
            <a:r>
              <a:rPr lang="ja-JP" altLang="en-US" sz="2800" dirty="0">
                <a:latin typeface="+mn-ea"/>
              </a:rPr>
              <a:t>「自分の存在自体や、その意味を問うことに伴う苦痛」をスピリチュアルペインと呼ぶ</a:t>
            </a:r>
            <a:endParaRPr lang="en-US" altLang="ja-JP" sz="2800" dirty="0">
              <a:latin typeface="+mn-ea"/>
            </a:endParaRPr>
          </a:p>
          <a:p>
            <a:pPr>
              <a:spcBef>
                <a:spcPct val="0"/>
              </a:spcBef>
            </a:pPr>
            <a:endParaRPr lang="en-US" altLang="ja-JP" sz="2800" dirty="0">
              <a:latin typeface="+mn-ea"/>
            </a:endParaRPr>
          </a:p>
          <a:p>
            <a:pPr>
              <a:spcBef>
                <a:spcPct val="0"/>
              </a:spcBef>
            </a:pPr>
            <a:r>
              <a:rPr lang="ja-JP" altLang="en-US" sz="2800" dirty="0">
                <a:latin typeface="+mn-ea"/>
              </a:rPr>
              <a:t>人生の意味を問うことは、病気に罹患しなくてもあることだが、病気になり、特に死が目前に迫った際に、その問いが強い苦痛を伴いうる。</a:t>
            </a:r>
            <a:endParaRPr lang="en-US" altLang="ja-JP" sz="2800" dirty="0">
              <a:latin typeface="+mn-ea"/>
            </a:endParaRPr>
          </a:p>
          <a:p>
            <a:pPr marL="0" indent="0">
              <a:buNone/>
            </a:pPr>
            <a:endParaRPr kumimoji="1" lang="ja-JP" altLang="en-US" sz="2800" dirty="0"/>
          </a:p>
        </p:txBody>
      </p:sp>
    </p:spTree>
    <p:extLst>
      <p:ext uri="{BB962C8B-B14F-4D97-AF65-F5344CB8AC3E}">
        <p14:creationId xmlns:p14="http://schemas.microsoft.com/office/powerpoint/2010/main" val="265806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80241B-3490-6F4A-9829-4788DC04F335}"/>
              </a:ext>
            </a:extLst>
          </p:cNvPr>
          <p:cNvSpPr>
            <a:spLocks noGrp="1"/>
          </p:cNvSpPr>
          <p:nvPr>
            <p:ph type="title"/>
          </p:nvPr>
        </p:nvSpPr>
        <p:spPr/>
        <p:txBody>
          <a:bodyPr/>
          <a:lstStyle/>
          <a:p>
            <a:r>
              <a:rPr kumimoji="1" lang="ja-JP" altLang="en-US" dirty="0"/>
              <a:t>全人的苦痛のポイント</a:t>
            </a:r>
          </a:p>
        </p:txBody>
      </p:sp>
      <p:sp>
        <p:nvSpPr>
          <p:cNvPr id="3" name="コンテンツ プレースホルダー 2">
            <a:extLst>
              <a:ext uri="{FF2B5EF4-FFF2-40B4-BE49-F238E27FC236}">
                <a16:creationId xmlns:a16="http://schemas.microsoft.com/office/drawing/2014/main" id="{0D9DCB00-7B86-A444-ADC9-46B6B3A6BEFD}"/>
              </a:ext>
            </a:extLst>
          </p:cNvPr>
          <p:cNvSpPr>
            <a:spLocks noGrp="1"/>
          </p:cNvSpPr>
          <p:nvPr>
            <p:ph idx="1"/>
          </p:nvPr>
        </p:nvSpPr>
        <p:spPr>
          <a:xfrm>
            <a:off x="457200" y="1305725"/>
            <a:ext cx="8229600" cy="4907496"/>
          </a:xfrm>
        </p:spPr>
        <p:txBody>
          <a:bodyPr/>
          <a:lstStyle/>
          <a:p>
            <a:r>
              <a:rPr lang="ja-JP" altLang="en-US" sz="2800" dirty="0"/>
              <a:t>全人的苦痛を理解することで、患者の苦痛を多面的に捉えることができる</a:t>
            </a:r>
            <a:endParaRPr lang="en-US" altLang="ja-JP" sz="2800" dirty="0"/>
          </a:p>
          <a:p>
            <a:endParaRPr lang="en-US" altLang="ja-JP" sz="2000" dirty="0"/>
          </a:p>
          <a:p>
            <a:r>
              <a:rPr lang="ja-JP" altLang="en-US" sz="2800" dirty="0"/>
              <a:t>全人的苦痛を構成する苦痛は、「強い身体的苦痛が、精神的苦痛を強めている」といったように、相互に影響する</a:t>
            </a:r>
            <a:endParaRPr lang="en-US" altLang="ja-JP" sz="2800" dirty="0"/>
          </a:p>
          <a:p>
            <a:endParaRPr lang="en-US" altLang="ja-JP" sz="2000" dirty="0"/>
          </a:p>
          <a:p>
            <a:r>
              <a:rPr lang="ja-JP" altLang="en-US" sz="2800" dirty="0"/>
              <a:t>正確に分類することにこだわるのではなく、患者の抱えるつらさを全人的苦痛として把握することが重要である</a:t>
            </a:r>
            <a:endParaRPr lang="en-US" altLang="ja-JP" sz="2800" dirty="0"/>
          </a:p>
          <a:p>
            <a:endParaRPr kumimoji="1" lang="ja-JP" altLang="en-US" sz="2800" dirty="0"/>
          </a:p>
        </p:txBody>
      </p:sp>
    </p:spTree>
    <p:extLst>
      <p:ext uri="{BB962C8B-B14F-4D97-AF65-F5344CB8AC3E}">
        <p14:creationId xmlns:p14="http://schemas.microsoft.com/office/powerpoint/2010/main" val="1855338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AD1D03-5E4B-5147-ACCD-94742997E0E8}"/>
              </a:ext>
            </a:extLst>
          </p:cNvPr>
          <p:cNvSpPr>
            <a:spLocks noGrp="1"/>
          </p:cNvSpPr>
          <p:nvPr>
            <p:ph type="title"/>
          </p:nvPr>
        </p:nvSpPr>
        <p:spPr/>
        <p:txBody>
          <a:bodyPr/>
          <a:lstStyle/>
          <a:p>
            <a:r>
              <a:rPr kumimoji="1" lang="ja-JP" altLang="en-US" dirty="0"/>
              <a:t>包括的アセスメントとは</a:t>
            </a:r>
          </a:p>
        </p:txBody>
      </p:sp>
      <p:pic>
        <p:nvPicPr>
          <p:cNvPr id="4" name="図 3">
            <a:extLst>
              <a:ext uri="{FF2B5EF4-FFF2-40B4-BE49-F238E27FC236}">
                <a16:creationId xmlns:a16="http://schemas.microsoft.com/office/drawing/2014/main" id="{36A5D0FA-0007-5945-9D40-29DCF2C21266}"/>
              </a:ext>
            </a:extLst>
          </p:cNvPr>
          <p:cNvPicPr>
            <a:picLocks noChangeAspect="1"/>
          </p:cNvPicPr>
          <p:nvPr/>
        </p:nvPicPr>
        <p:blipFill rotWithShape="1">
          <a:blip r:embed="rId3">
            <a:extLst>
              <a:ext uri="{28A0092B-C50C-407E-A947-70E740481C1C}">
                <a14:useLocalDpi xmlns:a14="http://schemas.microsoft.com/office/drawing/2010/main" val="0"/>
              </a:ext>
            </a:extLst>
          </a:blip>
          <a:srcRect l="5427"/>
          <a:stretch/>
        </p:blipFill>
        <p:spPr>
          <a:xfrm>
            <a:off x="395582" y="1212464"/>
            <a:ext cx="7271309" cy="5366751"/>
          </a:xfrm>
          <a:prstGeom prst="rect">
            <a:avLst/>
          </a:prstGeom>
        </p:spPr>
      </p:pic>
      <p:sp>
        <p:nvSpPr>
          <p:cNvPr id="5" name="正方形/長方形 4">
            <a:extLst>
              <a:ext uri="{FF2B5EF4-FFF2-40B4-BE49-F238E27FC236}">
                <a16:creationId xmlns:a16="http://schemas.microsoft.com/office/drawing/2014/main" id="{33AB0EF1-A3EB-EF45-BDA1-0AFB151D6F4D}"/>
              </a:ext>
            </a:extLst>
          </p:cNvPr>
          <p:cNvSpPr/>
          <p:nvPr/>
        </p:nvSpPr>
        <p:spPr>
          <a:xfrm>
            <a:off x="3878664" y="1710856"/>
            <a:ext cx="5068812" cy="2677656"/>
          </a:xfrm>
          <a:prstGeom prst="rect">
            <a:avLst/>
          </a:prstGeom>
        </p:spPr>
        <p:txBody>
          <a:bodyPr wrap="square">
            <a:spAutoFit/>
          </a:bodyPr>
          <a:lstStyle/>
          <a:p>
            <a:pPr marL="800100" lvl="1" indent="-342900">
              <a:buFont typeface="Arial" panose="020B0604020202020204" pitchFamily="34" charset="0"/>
              <a:buChar char="•"/>
            </a:pPr>
            <a:r>
              <a:rPr lang="zh-CN" altLang="ja-JP" sz="2400" dirty="0">
                <a:latin typeface="Meiryo" charset="-128"/>
                <a:ea typeface="Meiryo" charset="-128"/>
                <a:cs typeface="Meiryo" charset="-128"/>
              </a:rPr>
              <a:t>苦痛についてさまざまな側面から検討し，評価するアプローチが包括的アセス</a:t>
            </a:r>
            <a:r>
              <a:rPr lang="ja-JP" altLang="en-US" sz="2400" dirty="0">
                <a:latin typeface="Meiryo" charset="-128"/>
                <a:ea typeface="Meiryo" charset="-128"/>
                <a:cs typeface="Meiryo" charset="-128"/>
              </a:rPr>
              <a:t>メント</a:t>
            </a:r>
            <a:r>
              <a:rPr lang="zh-CN" altLang="ja-JP" sz="2400" dirty="0">
                <a:latin typeface="Meiryo" charset="-128"/>
                <a:ea typeface="Meiryo" charset="-128"/>
                <a:cs typeface="Meiryo" charset="-128"/>
              </a:rPr>
              <a:t>である</a:t>
            </a:r>
            <a:endParaRPr lang="en-US" altLang="zh-CN" sz="2400" dirty="0">
              <a:latin typeface="Meiryo" charset="-128"/>
              <a:ea typeface="Meiryo" charset="-128"/>
              <a:cs typeface="Meiryo" charset="-128"/>
            </a:endParaRPr>
          </a:p>
          <a:p>
            <a:pPr marL="800100" lvl="1" indent="-342900">
              <a:buFont typeface="Arial" panose="020B0604020202020204" pitchFamily="34" charset="0"/>
              <a:buChar char="•"/>
            </a:pPr>
            <a:endParaRPr lang="ja-JP" altLang="ja-JP" sz="2400" dirty="0">
              <a:latin typeface="Meiryo" charset="-128"/>
              <a:ea typeface="Meiryo" charset="-128"/>
              <a:cs typeface="Meiryo" charset="-128"/>
            </a:endParaRPr>
          </a:p>
          <a:p>
            <a:pPr marL="800100" lvl="1" indent="-342900">
              <a:buFont typeface="Arial" panose="020B0604020202020204" pitchFamily="34" charset="0"/>
              <a:buChar char="•"/>
            </a:pPr>
            <a:r>
              <a:rPr lang="zh-CN" altLang="ja-JP" sz="2400" dirty="0">
                <a:latin typeface="Meiryo" charset="-128"/>
                <a:ea typeface="Meiryo" charset="-128"/>
                <a:cs typeface="Meiryo" charset="-128"/>
              </a:rPr>
              <a:t>包括的アセスメントは患者だけでなく家族も対象となる</a:t>
            </a:r>
            <a:endParaRPr lang="ja-JP" altLang="en-US" sz="2400" dirty="0">
              <a:latin typeface="Meiryo" charset="-128"/>
              <a:ea typeface="Meiryo" charset="-128"/>
              <a:cs typeface="Meiryo" charset="-128"/>
            </a:endParaRPr>
          </a:p>
        </p:txBody>
      </p:sp>
    </p:spTree>
    <p:extLst>
      <p:ext uri="{BB962C8B-B14F-4D97-AF65-F5344CB8AC3E}">
        <p14:creationId xmlns:p14="http://schemas.microsoft.com/office/powerpoint/2010/main" val="3022671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がん疼痛治療</a:t>
            </a:r>
          </a:p>
        </p:txBody>
      </p:sp>
      <mc:AlternateContent xmlns:mc="http://schemas.openxmlformats.org/markup-compatibility/2006" xmlns:p14="http://schemas.microsoft.com/office/powerpoint/2010/main">
        <mc:Choice Requires="p14">
          <p:contentPart p14:bwMode="auto" r:id="rId2">
            <p14:nvContentPartPr>
              <p14:cNvPr id="3" name="インク 2">
                <a:extLst>
                  <a:ext uri="{FF2B5EF4-FFF2-40B4-BE49-F238E27FC236}">
                    <a16:creationId xmlns:a16="http://schemas.microsoft.com/office/drawing/2014/main" id="{70F6A931-956C-475C-9B98-5D914BBD3336}"/>
                  </a:ext>
                </a:extLst>
              </p14:cNvPr>
              <p14:cNvContentPartPr/>
              <p14:nvPr/>
            </p14:nvContentPartPr>
            <p14:xfrm>
              <a:off x="1994040" y="5854680"/>
              <a:ext cx="360" cy="360"/>
            </p14:xfrm>
          </p:contentPart>
        </mc:Choice>
        <mc:Fallback xmlns="">
          <p:pic>
            <p:nvPicPr>
              <p:cNvPr id="3" name="インク 2">
                <a:extLst>
                  <a:ext uri="{FF2B5EF4-FFF2-40B4-BE49-F238E27FC236}">
                    <a16:creationId xmlns:a16="http://schemas.microsoft.com/office/drawing/2014/main" id="{70F6A931-956C-475C-9B98-5D914BBD3336}"/>
                  </a:ext>
                </a:extLst>
              </p:cNvPr>
              <p:cNvPicPr/>
              <p:nvPr/>
            </p:nvPicPr>
            <p:blipFill>
              <a:blip r:embed="rId3"/>
              <a:stretch>
                <a:fillRect/>
              </a:stretch>
            </p:blipFill>
            <p:spPr>
              <a:xfrm>
                <a:off x="1984680" y="5845320"/>
                <a:ext cx="19080" cy="19080"/>
              </a:xfrm>
              <a:prstGeom prst="rect">
                <a:avLst/>
              </a:prstGeom>
            </p:spPr>
          </p:pic>
        </mc:Fallback>
      </mc:AlternateContent>
    </p:spTree>
    <p:extLst>
      <p:ext uri="{BB962C8B-B14F-4D97-AF65-F5344CB8AC3E}">
        <p14:creationId xmlns:p14="http://schemas.microsoft.com/office/powerpoint/2010/main" val="2420068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5" name="タイトル 24"/>
          <p:cNvSpPr>
            <a:spLocks noGrp="1"/>
          </p:cNvSpPr>
          <p:nvPr>
            <p:ph type="title"/>
          </p:nvPr>
        </p:nvSpPr>
        <p:spPr/>
        <p:txBody>
          <a:bodyPr/>
          <a:lstStyle/>
          <a:p>
            <a:r>
              <a:rPr lang="ja-JP" altLang="en-US" dirty="0"/>
              <a:t>がん疼痛の治療の概要</a:t>
            </a:r>
          </a:p>
        </p:txBody>
      </p:sp>
      <p:sp>
        <p:nvSpPr>
          <p:cNvPr id="7" name="テキスト ボックス 6">
            <a:extLst>
              <a:ext uri="{FF2B5EF4-FFF2-40B4-BE49-F238E27FC236}">
                <a16:creationId xmlns:a16="http://schemas.microsoft.com/office/drawing/2014/main" id="{E20B3053-BB8A-4472-BA20-FB81F773782C}"/>
              </a:ext>
            </a:extLst>
          </p:cNvPr>
          <p:cNvSpPr txBox="1"/>
          <p:nvPr/>
        </p:nvSpPr>
        <p:spPr>
          <a:xfrm>
            <a:off x="238310" y="2124063"/>
            <a:ext cx="1051288" cy="1061829"/>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評価</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90830A8-6EA0-4498-B4FB-5171C3FFC2E4}"/>
              </a:ext>
            </a:extLst>
          </p:cNvPr>
          <p:cNvSpPr txBox="1"/>
          <p:nvPr/>
        </p:nvSpPr>
        <p:spPr>
          <a:xfrm>
            <a:off x="1587529" y="2124064"/>
            <a:ext cx="2003270" cy="1061829"/>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アセトアミノフェンまたは</a:t>
            </a:r>
            <a:r>
              <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NSAIDs</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の開始</a:t>
            </a:r>
          </a:p>
        </p:txBody>
      </p:sp>
      <p:sp>
        <p:nvSpPr>
          <p:cNvPr id="9" name="テキスト ボックス 8">
            <a:extLst>
              <a:ext uri="{FF2B5EF4-FFF2-40B4-BE49-F238E27FC236}">
                <a16:creationId xmlns:a16="http://schemas.microsoft.com/office/drawing/2014/main" id="{BF06FB6B-F263-4BAD-921B-9A4862980E34}"/>
              </a:ext>
            </a:extLst>
          </p:cNvPr>
          <p:cNvSpPr txBox="1"/>
          <p:nvPr/>
        </p:nvSpPr>
        <p:spPr>
          <a:xfrm>
            <a:off x="3960764" y="2134149"/>
            <a:ext cx="1903531" cy="1061829"/>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オピオイドの</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導入とタイトレーション</a:t>
            </a:r>
          </a:p>
        </p:txBody>
      </p:sp>
      <p:sp>
        <p:nvSpPr>
          <p:cNvPr id="10" name="テキスト ボックス 9">
            <a:extLst>
              <a:ext uri="{FF2B5EF4-FFF2-40B4-BE49-F238E27FC236}">
                <a16:creationId xmlns:a16="http://schemas.microsoft.com/office/drawing/2014/main" id="{085D2CC4-AF4C-465E-9EF7-B48F7CB2BDDE}"/>
              </a:ext>
            </a:extLst>
          </p:cNvPr>
          <p:cNvSpPr txBox="1"/>
          <p:nvPr/>
        </p:nvSpPr>
        <p:spPr>
          <a:xfrm>
            <a:off x="6177809" y="2124064"/>
            <a:ext cx="2458220" cy="1061829"/>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オピオイドを増量しても残存・増強する痛みの治療</a:t>
            </a:r>
          </a:p>
        </p:txBody>
      </p:sp>
      <p:cxnSp>
        <p:nvCxnSpPr>
          <p:cNvPr id="11" name="直線矢印コネクタ 10">
            <a:extLst>
              <a:ext uri="{FF2B5EF4-FFF2-40B4-BE49-F238E27FC236}">
                <a16:creationId xmlns:a16="http://schemas.microsoft.com/office/drawing/2014/main" id="{71A219DC-7997-40B7-BD6F-248AFBEE289F}"/>
              </a:ext>
            </a:extLst>
          </p:cNvPr>
          <p:cNvCxnSpPr/>
          <p:nvPr/>
        </p:nvCxnSpPr>
        <p:spPr>
          <a:xfrm>
            <a:off x="1289598" y="2654977"/>
            <a:ext cx="29793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AE0EEF7F-7AE0-45A2-8307-B6B457E9C87E}"/>
              </a:ext>
            </a:extLst>
          </p:cNvPr>
          <p:cNvCxnSpPr/>
          <p:nvPr/>
        </p:nvCxnSpPr>
        <p:spPr>
          <a:xfrm flipV="1">
            <a:off x="3634302" y="2654978"/>
            <a:ext cx="297931" cy="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6882A9C6-3ABF-408E-8EAE-CEDA425382F8}"/>
              </a:ext>
            </a:extLst>
          </p:cNvPr>
          <p:cNvCxnSpPr/>
          <p:nvPr/>
        </p:nvCxnSpPr>
        <p:spPr>
          <a:xfrm>
            <a:off x="5879878" y="2665063"/>
            <a:ext cx="297931" cy="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A2AB5099-6CA0-43DC-8A26-8887551ED8F4}"/>
              </a:ext>
            </a:extLst>
          </p:cNvPr>
          <p:cNvSpPr txBox="1"/>
          <p:nvPr/>
        </p:nvSpPr>
        <p:spPr>
          <a:xfrm>
            <a:off x="763954" y="4435545"/>
            <a:ext cx="7872075" cy="830997"/>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原疾患に対する治療</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（手術、化学療法、放射線治療）</a:t>
            </a:r>
          </a:p>
        </p:txBody>
      </p:sp>
      <p:sp>
        <p:nvSpPr>
          <p:cNvPr id="15" name="テキスト ボックス 14">
            <a:extLst>
              <a:ext uri="{FF2B5EF4-FFF2-40B4-BE49-F238E27FC236}">
                <a16:creationId xmlns:a16="http://schemas.microsoft.com/office/drawing/2014/main" id="{91A4B6FB-7522-4688-8B98-770699055038}"/>
              </a:ext>
            </a:extLst>
          </p:cNvPr>
          <p:cNvSpPr txBox="1"/>
          <p:nvPr/>
        </p:nvSpPr>
        <p:spPr>
          <a:xfrm>
            <a:off x="1587529" y="3464340"/>
            <a:ext cx="7048500" cy="738664"/>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副作用への対策</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（特に、悪心、便秘、眠気）</a:t>
            </a:r>
          </a:p>
        </p:txBody>
      </p:sp>
      <p:sp>
        <p:nvSpPr>
          <p:cNvPr id="2" name="正方形/長方形 1"/>
          <p:cNvSpPr/>
          <p:nvPr/>
        </p:nvSpPr>
        <p:spPr>
          <a:xfrm>
            <a:off x="763954" y="5461000"/>
            <a:ext cx="7872075" cy="635000"/>
          </a:xfrm>
          <a:prstGeom prst="rect">
            <a:avLst/>
          </a:prstGeom>
          <a:solidFill>
            <a:srgbClr val="FDD3F5"/>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News Gothic MT"/>
                <a:ea typeface="メイリオ" panose="020B0604030504040204" pitchFamily="50" charset="-128"/>
                <a:cs typeface="+mn-cs"/>
              </a:rPr>
              <a:t>痛みをやわらげるケア</a:t>
            </a:r>
          </a:p>
        </p:txBody>
      </p:sp>
    </p:spTree>
    <p:extLst>
      <p:ext uri="{BB962C8B-B14F-4D97-AF65-F5344CB8AC3E}">
        <p14:creationId xmlns:p14="http://schemas.microsoft.com/office/powerpoint/2010/main" val="2883008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痛みの評価</a:t>
            </a:r>
          </a:p>
        </p:txBody>
      </p:sp>
      <p:sp>
        <p:nvSpPr>
          <p:cNvPr id="3" name="正方形/長方形 2"/>
          <p:cNvSpPr/>
          <p:nvPr/>
        </p:nvSpPr>
        <p:spPr>
          <a:xfrm>
            <a:off x="244605" y="1432103"/>
            <a:ext cx="7384048" cy="4462760"/>
          </a:xfrm>
          <a:prstGeom prst="rect">
            <a:avLst/>
          </a:prstGeom>
        </p:spPr>
        <p:txBody>
          <a:bodyPr wrap="square">
            <a:spAutoFit/>
          </a:bodyPr>
          <a:lstStyle/>
          <a:p>
            <a:pPr marL="0" marR="0" lvl="0" indent="0" algn="l" defTabSz="457200" rtl="0" eaLnBrk="1" fontAlgn="base" latinLnBrk="0" hangingPunct="1">
              <a:lnSpc>
                <a:spcPct val="15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j-ea"/>
                <a:ea typeface="+mj-ea"/>
              </a:rPr>
              <a:t>　・痛みの部位と経過</a:t>
            </a:r>
            <a:endParaRPr kumimoji="1" lang="en-US" altLang="ja-JP" sz="3200" b="0" i="0" u="none" strike="noStrike" kern="1200" cap="none" spc="0" normalizeH="0" baseline="0" noProof="0" dirty="0">
              <a:ln>
                <a:noFill/>
              </a:ln>
              <a:solidFill>
                <a:prstClr val="black"/>
              </a:solidFill>
              <a:effectLst/>
              <a:uLnTx/>
              <a:uFillTx/>
              <a:latin typeface="+mj-ea"/>
              <a:ea typeface="+mj-ea"/>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j-ea"/>
                <a:ea typeface="+mj-ea"/>
              </a:rPr>
              <a:t>　・痛みの強さとパターン</a:t>
            </a:r>
            <a:endParaRPr kumimoji="1" lang="en-US" altLang="ja-JP" sz="3200" b="0" i="0" u="none" strike="noStrike" kern="1200" cap="none" spc="0" normalizeH="0" baseline="0" noProof="0" dirty="0">
              <a:ln>
                <a:noFill/>
              </a:ln>
              <a:solidFill>
                <a:prstClr val="black"/>
              </a:solidFill>
              <a:effectLst/>
              <a:uLnTx/>
              <a:uFillTx/>
              <a:latin typeface="+mj-ea"/>
              <a:ea typeface="+mj-ea"/>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j-ea"/>
                <a:ea typeface="+mj-ea"/>
              </a:rPr>
              <a:t>　・痛みの性状</a:t>
            </a:r>
            <a:endParaRPr kumimoji="1" lang="en-US" altLang="ja-JP" sz="3200" b="0" i="0" u="none" strike="noStrike" kern="1200" cap="none" spc="0" normalizeH="0" baseline="0" noProof="0" dirty="0">
              <a:ln>
                <a:noFill/>
              </a:ln>
              <a:solidFill>
                <a:prstClr val="black"/>
              </a:solidFill>
              <a:effectLst/>
              <a:uLnTx/>
              <a:uFillTx/>
              <a:latin typeface="+mj-ea"/>
              <a:ea typeface="+mj-ea"/>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j-ea"/>
                <a:ea typeface="+mj-ea"/>
              </a:rPr>
              <a:t>　・痛みの増悪因子と軽快因子</a:t>
            </a:r>
            <a:endParaRPr kumimoji="1" lang="en-US" altLang="ja-JP" sz="3200" b="0" i="0" u="none" strike="noStrike" kern="1200" cap="none" spc="0" normalizeH="0" baseline="0" noProof="0" dirty="0">
              <a:ln>
                <a:noFill/>
              </a:ln>
              <a:solidFill>
                <a:prstClr val="black"/>
              </a:solidFill>
              <a:effectLst/>
              <a:uLnTx/>
              <a:uFillTx/>
              <a:latin typeface="+mj-ea"/>
              <a:ea typeface="+mj-ea"/>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j-ea"/>
                <a:ea typeface="+mj-ea"/>
              </a:rPr>
              <a:t>　・現在行っている治療への反応</a:t>
            </a:r>
            <a:endParaRPr kumimoji="1" lang="en-US" altLang="ja-JP" sz="3200" b="0" i="0" u="none" strike="noStrike" kern="1200" cap="none" spc="0" normalizeH="0" baseline="0" noProof="0" dirty="0">
              <a:ln>
                <a:noFill/>
              </a:ln>
              <a:solidFill>
                <a:prstClr val="black"/>
              </a:solidFill>
              <a:effectLst/>
              <a:uLnTx/>
              <a:uFillTx/>
              <a:latin typeface="+mj-ea"/>
              <a:ea typeface="+mj-ea"/>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j-ea"/>
                <a:ea typeface="+mj-ea"/>
              </a:rPr>
              <a:t>　・日常生活への影響と満足度</a:t>
            </a:r>
          </a:p>
        </p:txBody>
      </p:sp>
      <p:pic>
        <p:nvPicPr>
          <p:cNvPr id="4" name="図 3" descr="illust03_M3_10_質問する医師.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197" y="4270325"/>
            <a:ext cx="1310341" cy="1648491"/>
          </a:xfrm>
          <a:prstGeom prst="rect">
            <a:avLst/>
          </a:prstGeom>
        </p:spPr>
      </p:pic>
    </p:spTree>
    <p:extLst>
      <p:ext uri="{BB962C8B-B14F-4D97-AF65-F5344CB8AC3E}">
        <p14:creationId xmlns:p14="http://schemas.microsoft.com/office/powerpoint/2010/main" val="2313938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5" name="タイトル 24"/>
          <p:cNvSpPr>
            <a:spLocks noGrp="1"/>
          </p:cNvSpPr>
          <p:nvPr>
            <p:ph type="title"/>
          </p:nvPr>
        </p:nvSpPr>
        <p:spPr/>
        <p:txBody>
          <a:bodyPr/>
          <a:lstStyle/>
          <a:p>
            <a:r>
              <a:rPr lang="ja-JP" altLang="en-US" dirty="0"/>
              <a:t>痛みの評価</a:t>
            </a:r>
          </a:p>
        </p:txBody>
      </p:sp>
      <p:sp>
        <p:nvSpPr>
          <p:cNvPr id="16" name="テキスト プレースホルダー 15"/>
          <p:cNvSpPr txBox="1">
            <a:spLocks/>
          </p:cNvSpPr>
          <p:nvPr/>
        </p:nvSpPr>
        <p:spPr>
          <a:xfrm>
            <a:off x="343419" y="1528503"/>
            <a:ext cx="5999221" cy="321733"/>
          </a:xfrm>
          <a:prstGeom prst="rect">
            <a:avLst/>
          </a:prstGeom>
        </p:spPr>
        <p:txBody>
          <a:bodyPr/>
          <a:lstStyle>
            <a:lvl1pPr marL="342900" indent="-342900" algn="l" defTabSz="457200" rtl="0" eaLnBrk="1" fontAlgn="base" hangingPunct="1">
              <a:lnSpc>
                <a:spcPct val="120000"/>
              </a:lnSpc>
              <a:spcBef>
                <a:spcPct val="20000"/>
              </a:spcBef>
              <a:spcAft>
                <a:spcPct val="0"/>
              </a:spcAft>
              <a:buFont typeface="Arial" charset="0"/>
              <a:buChar char="•"/>
              <a:defRPr kumimoji="1" sz="3200" kern="1200">
                <a:solidFill>
                  <a:schemeClr val="tx1"/>
                </a:solidFill>
                <a:latin typeface="Tahoma"/>
                <a:ea typeface="メイリオ"/>
                <a:cs typeface="メイリオ"/>
              </a:defRPr>
            </a:lvl1pPr>
            <a:lvl2pPr marL="742950" indent="-285750" algn="l" defTabSz="457200" rtl="0" eaLnBrk="1" fontAlgn="base" hangingPunct="1">
              <a:lnSpc>
                <a:spcPct val="120000"/>
              </a:lnSpc>
              <a:spcBef>
                <a:spcPct val="20000"/>
              </a:spcBef>
              <a:spcAft>
                <a:spcPct val="0"/>
              </a:spcAft>
              <a:buFont typeface="Arial" charset="0"/>
              <a:buChar char="–"/>
              <a:defRPr kumimoji="1" sz="2800" kern="1200">
                <a:solidFill>
                  <a:schemeClr val="tx1"/>
                </a:solidFill>
                <a:latin typeface="Tahoma"/>
                <a:ea typeface="メイリオ"/>
                <a:cs typeface="メイリオ"/>
              </a:defRPr>
            </a:lvl2pPr>
            <a:lvl3pPr marL="11430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Tahoma"/>
                <a:ea typeface="メイリオ"/>
                <a:cs typeface="メイリオ"/>
              </a:defRPr>
            </a:lvl3pPr>
            <a:lvl4pPr marL="16002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Tahoma"/>
                <a:ea typeface="メイリオ"/>
                <a:cs typeface="メイリオ"/>
              </a:defRPr>
            </a:lvl4pPr>
            <a:lvl5pPr marL="2057400" indent="-228600" algn="l" defTabSz="457200" rtl="0" eaLnBrk="1" fontAlgn="base" hangingPunct="1">
              <a:lnSpc>
                <a:spcPct val="120000"/>
              </a:lnSpc>
              <a:spcBef>
                <a:spcPct val="20000"/>
              </a:spcBef>
              <a:spcAft>
                <a:spcPct val="0"/>
              </a:spcAft>
              <a:buClr>
                <a:schemeClr val="accent4">
                  <a:lumMod val="50000"/>
                </a:schemeClr>
              </a:buClr>
              <a:buSzPct val="125000"/>
              <a:buFont typeface="Arial" charset="0"/>
              <a:buChar char="»"/>
              <a:defRPr kumimoji="1" sz="2000" kern="1200">
                <a:solidFill>
                  <a:schemeClr val="tx1"/>
                </a:solidFill>
                <a:latin typeface="Tahoma"/>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algn="l" defTabSz="457200" rtl="0" eaLnBrk="1" fontAlgn="base" latinLnBrk="0" hangingPunct="1">
              <a:lnSpc>
                <a:spcPct val="120000"/>
              </a:lnSpc>
              <a:spcBef>
                <a:spcPct val="20000"/>
              </a:spcBef>
              <a:spcAft>
                <a:spcPct val="0"/>
              </a:spcAft>
              <a:buClrTx/>
              <a:buSzTx/>
              <a:buFont typeface="Arial" charset="0"/>
              <a:buNone/>
              <a:tabLst/>
              <a:defRPr/>
            </a:pPr>
            <a:r>
              <a:rPr kumimoji="1" lang="ja-JP" altLang="en-US" sz="3200" b="0" i="0" u="none" strike="noStrike" kern="1200" cap="none" spc="0" normalizeH="0" baseline="0" noProof="0" dirty="0">
                <a:ln>
                  <a:noFill/>
                </a:ln>
                <a:solidFill>
                  <a:prstClr val="black"/>
                </a:solidFill>
                <a:effectLst/>
                <a:uLnTx/>
                <a:uFillTx/>
                <a:latin typeface="Tahoma"/>
                <a:ea typeface="メイリオ"/>
              </a:rPr>
              <a:t>痛みの強さの評価スケール</a:t>
            </a:r>
          </a:p>
        </p:txBody>
      </p:sp>
      <p:graphicFrame>
        <p:nvGraphicFramePr>
          <p:cNvPr id="17" name="コンテンツ プレースホルダー 41">
            <a:extLst>
              <a:ext uri="{FF2B5EF4-FFF2-40B4-BE49-F238E27FC236}">
                <a16:creationId xmlns:a16="http://schemas.microsoft.com/office/drawing/2014/main" id="{429477C1-94C9-447F-B963-CA78A82BFE84}"/>
              </a:ext>
            </a:extLst>
          </p:cNvPr>
          <p:cNvGraphicFramePr>
            <a:graphicFrameLocks/>
          </p:cNvGraphicFramePr>
          <p:nvPr/>
        </p:nvGraphicFramePr>
        <p:xfrm>
          <a:off x="792525" y="3283468"/>
          <a:ext cx="7432887" cy="370840"/>
        </p:xfrm>
        <a:graphic>
          <a:graphicData uri="http://schemas.openxmlformats.org/drawingml/2006/table">
            <a:tbl>
              <a:tblPr firstRow="1" bandRow="1">
                <a:tableStyleId>{2D5ABB26-0587-4C30-8999-92F81FD0307C}</a:tableStyleId>
              </a:tblPr>
              <a:tblGrid>
                <a:gridCol w="675717">
                  <a:extLst>
                    <a:ext uri="{9D8B030D-6E8A-4147-A177-3AD203B41FA5}">
                      <a16:colId xmlns:a16="http://schemas.microsoft.com/office/drawing/2014/main" val="1825653667"/>
                    </a:ext>
                  </a:extLst>
                </a:gridCol>
                <a:gridCol w="675717">
                  <a:extLst>
                    <a:ext uri="{9D8B030D-6E8A-4147-A177-3AD203B41FA5}">
                      <a16:colId xmlns:a16="http://schemas.microsoft.com/office/drawing/2014/main" val="1122249800"/>
                    </a:ext>
                  </a:extLst>
                </a:gridCol>
                <a:gridCol w="675717">
                  <a:extLst>
                    <a:ext uri="{9D8B030D-6E8A-4147-A177-3AD203B41FA5}">
                      <a16:colId xmlns:a16="http://schemas.microsoft.com/office/drawing/2014/main" val="1912348313"/>
                    </a:ext>
                  </a:extLst>
                </a:gridCol>
                <a:gridCol w="675717">
                  <a:extLst>
                    <a:ext uri="{9D8B030D-6E8A-4147-A177-3AD203B41FA5}">
                      <a16:colId xmlns:a16="http://schemas.microsoft.com/office/drawing/2014/main" val="1345994074"/>
                    </a:ext>
                  </a:extLst>
                </a:gridCol>
                <a:gridCol w="675717">
                  <a:extLst>
                    <a:ext uri="{9D8B030D-6E8A-4147-A177-3AD203B41FA5}">
                      <a16:colId xmlns:a16="http://schemas.microsoft.com/office/drawing/2014/main" val="3829308539"/>
                    </a:ext>
                  </a:extLst>
                </a:gridCol>
                <a:gridCol w="675717">
                  <a:extLst>
                    <a:ext uri="{9D8B030D-6E8A-4147-A177-3AD203B41FA5}">
                      <a16:colId xmlns:a16="http://schemas.microsoft.com/office/drawing/2014/main" val="1169424467"/>
                    </a:ext>
                  </a:extLst>
                </a:gridCol>
                <a:gridCol w="675717">
                  <a:extLst>
                    <a:ext uri="{9D8B030D-6E8A-4147-A177-3AD203B41FA5}">
                      <a16:colId xmlns:a16="http://schemas.microsoft.com/office/drawing/2014/main" val="3447012235"/>
                    </a:ext>
                  </a:extLst>
                </a:gridCol>
                <a:gridCol w="675717">
                  <a:extLst>
                    <a:ext uri="{9D8B030D-6E8A-4147-A177-3AD203B41FA5}">
                      <a16:colId xmlns:a16="http://schemas.microsoft.com/office/drawing/2014/main" val="969832262"/>
                    </a:ext>
                  </a:extLst>
                </a:gridCol>
                <a:gridCol w="675717">
                  <a:extLst>
                    <a:ext uri="{9D8B030D-6E8A-4147-A177-3AD203B41FA5}">
                      <a16:colId xmlns:a16="http://schemas.microsoft.com/office/drawing/2014/main" val="3368161029"/>
                    </a:ext>
                  </a:extLst>
                </a:gridCol>
                <a:gridCol w="675717">
                  <a:extLst>
                    <a:ext uri="{9D8B030D-6E8A-4147-A177-3AD203B41FA5}">
                      <a16:colId xmlns:a16="http://schemas.microsoft.com/office/drawing/2014/main" val="3264713935"/>
                    </a:ext>
                  </a:extLst>
                </a:gridCol>
                <a:gridCol w="675717">
                  <a:extLst>
                    <a:ext uri="{9D8B030D-6E8A-4147-A177-3AD203B41FA5}">
                      <a16:colId xmlns:a16="http://schemas.microsoft.com/office/drawing/2014/main" val="711503258"/>
                    </a:ext>
                  </a:extLst>
                </a:gridCol>
              </a:tblGrid>
              <a:tr h="370840">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dirty="0"/>
                        <a:t>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dirty="0"/>
                        <a:t>2</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dirty="0"/>
                        <a:t>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dirty="0"/>
                        <a:t>4</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dirty="0"/>
                        <a:t>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dirty="0"/>
                        <a:t>6</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dirty="0"/>
                        <a:t>7</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dirty="0"/>
                        <a:t>8</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dirty="0"/>
                        <a:t>9</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dirty="0"/>
                        <a:t>10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893930568"/>
                  </a:ext>
                </a:extLst>
              </a:tr>
            </a:tbl>
          </a:graphicData>
        </a:graphic>
      </p:graphicFrame>
      <p:pic>
        <p:nvPicPr>
          <p:cNvPr id="18" name="図 17" descr="illust03_M3_10_質問する医師.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987" y="4303594"/>
            <a:ext cx="1310341" cy="1648491"/>
          </a:xfrm>
          <a:prstGeom prst="rect">
            <a:avLst/>
          </a:prstGeom>
        </p:spPr>
      </p:pic>
      <p:sp>
        <p:nvSpPr>
          <p:cNvPr id="19" name="テキスト ボックス 18"/>
          <p:cNvSpPr txBox="1"/>
          <p:nvPr/>
        </p:nvSpPr>
        <p:spPr>
          <a:xfrm>
            <a:off x="555937" y="3814420"/>
            <a:ext cx="3663166" cy="276999"/>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Hjermstad</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MJ. </a:t>
            </a:r>
            <a:r>
              <a:rPr kumimoji="1" lang="en-US" altLang="ja-JP" sz="12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J Pain Symptom Manage </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2011</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6412E1CD-4F24-49E9-9032-1053A735EF62}"/>
              </a:ext>
            </a:extLst>
          </p:cNvPr>
          <p:cNvSpPr/>
          <p:nvPr/>
        </p:nvSpPr>
        <p:spPr>
          <a:xfrm>
            <a:off x="481069" y="2248270"/>
            <a:ext cx="7744343" cy="369332"/>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Numerical Rating Scale (NRS)</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：症状の程度を数値化して聞く</a:t>
            </a:r>
          </a:p>
        </p:txBody>
      </p:sp>
      <p:grpSp>
        <p:nvGrpSpPr>
          <p:cNvPr id="21" name="グループ化 20">
            <a:extLst>
              <a:ext uri="{FF2B5EF4-FFF2-40B4-BE49-F238E27FC236}">
                <a16:creationId xmlns:a16="http://schemas.microsoft.com/office/drawing/2014/main" id="{861FFEC5-53D5-451E-8CB2-40CFBE93A274}"/>
              </a:ext>
            </a:extLst>
          </p:cNvPr>
          <p:cNvGrpSpPr/>
          <p:nvPr/>
        </p:nvGrpSpPr>
        <p:grpSpPr>
          <a:xfrm>
            <a:off x="540381" y="4423749"/>
            <a:ext cx="6447195" cy="1408184"/>
            <a:chOff x="2193185" y="4299243"/>
            <a:chExt cx="6447195" cy="1408184"/>
          </a:xfrm>
        </p:grpSpPr>
        <p:pic>
          <p:nvPicPr>
            <p:cNvPr id="22" name="図 21">
              <a:extLst>
                <a:ext uri="{FF2B5EF4-FFF2-40B4-BE49-F238E27FC236}">
                  <a16:creationId xmlns:a16="http://schemas.microsoft.com/office/drawing/2014/main" id="{1CC5CB4E-652E-4B31-85B0-B4EBC9ADFFBF}"/>
                </a:ext>
              </a:extLst>
            </p:cNvPr>
            <p:cNvPicPr>
              <a:picLocks noChangeAspect="1"/>
            </p:cNvPicPr>
            <p:nvPr/>
          </p:nvPicPr>
          <p:blipFill>
            <a:blip r:embed="rId4"/>
            <a:stretch>
              <a:fillRect/>
            </a:stretch>
          </p:blipFill>
          <p:spPr>
            <a:xfrm>
              <a:off x="2193185" y="4299243"/>
              <a:ext cx="6447195" cy="1408184"/>
            </a:xfrm>
            <a:prstGeom prst="rect">
              <a:avLst/>
            </a:prstGeom>
          </p:spPr>
        </p:pic>
        <p:sp>
          <p:nvSpPr>
            <p:cNvPr id="23" name="正方形/長方形 22"/>
            <p:cNvSpPr/>
            <p:nvPr/>
          </p:nvSpPr>
          <p:spPr>
            <a:xfrm>
              <a:off x="2311513" y="4458570"/>
              <a:ext cx="5821582" cy="1089529"/>
            </a:xfrm>
            <a:prstGeom prst="rect">
              <a:avLst/>
            </a:prstGeom>
          </p:spPr>
          <p:txBody>
            <a:bodyPr wrap="square">
              <a:spAutoFit/>
            </a:bodyPr>
            <a:lstStyle/>
            <a:p>
              <a:pPr marL="0" marR="0" lvl="0" indent="0" algn="l" defTabSz="457200" rtl="0" eaLnBrk="1" fontAlgn="base" latinLnBrk="0" hangingPunct="1">
                <a:lnSpc>
                  <a:spcPct val="12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charset="0"/>
                </a:rPr>
                <a:t>症状が全くないときを</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charset="0"/>
                </a:rPr>
                <a:t>0</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charset="0"/>
                </a:rPr>
                <a:t>、</a:t>
              </a:r>
            </a:p>
            <a:p>
              <a:pPr marL="0" marR="0" lvl="0" indent="0" algn="l" defTabSz="457200" rtl="0" eaLnBrk="1" fontAlgn="base" latinLnBrk="0" hangingPunct="1">
                <a:lnSpc>
                  <a:spcPct val="12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charset="0"/>
                </a:rPr>
                <a:t>これ以上ひどい症状が考えられないときを</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charset="0"/>
                </a:rPr>
                <a:t>10</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charset="0"/>
                </a:rPr>
                <a:t>とすると、</a:t>
              </a:r>
              <a:b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charset="0"/>
                </a:rPr>
              </a:b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charset="0"/>
                </a:rPr>
                <a:t>今日の（症状の）強さはどれくらいになりますか？</a:t>
              </a:r>
            </a:p>
          </p:txBody>
        </p:sp>
      </p:grpSp>
      <p:grpSp>
        <p:nvGrpSpPr>
          <p:cNvPr id="24" name="グループ化 23">
            <a:extLst>
              <a:ext uri="{FF2B5EF4-FFF2-40B4-BE49-F238E27FC236}">
                <a16:creationId xmlns:a16="http://schemas.microsoft.com/office/drawing/2014/main" id="{22FD8A08-612E-4BAF-871F-24A9BACBF056}"/>
              </a:ext>
            </a:extLst>
          </p:cNvPr>
          <p:cNvGrpSpPr/>
          <p:nvPr/>
        </p:nvGrpSpPr>
        <p:grpSpPr>
          <a:xfrm>
            <a:off x="646009" y="2768770"/>
            <a:ext cx="8102758" cy="523220"/>
            <a:chOff x="2133441" y="2379990"/>
            <a:chExt cx="8102758" cy="523220"/>
          </a:xfrm>
        </p:grpSpPr>
        <p:cxnSp>
          <p:nvCxnSpPr>
            <p:cNvPr id="25" name="直線矢印コネクタ 24">
              <a:extLst>
                <a:ext uri="{FF2B5EF4-FFF2-40B4-BE49-F238E27FC236}">
                  <a16:creationId xmlns:a16="http://schemas.microsoft.com/office/drawing/2014/main" id="{0F8663AC-90E6-449F-8A71-4CA344E630F8}"/>
                </a:ext>
              </a:extLst>
            </p:cNvPr>
            <p:cNvCxnSpPr>
              <a:cxnSpLocks/>
              <a:stCxn id="26" idx="3"/>
              <a:endCxn id="27" idx="1"/>
            </p:cNvCxnSpPr>
            <p:nvPr/>
          </p:nvCxnSpPr>
          <p:spPr>
            <a:xfrm>
              <a:off x="3036252" y="2624994"/>
              <a:ext cx="5725215" cy="16606"/>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28135BA9-2FAB-4B9E-86DA-FE9391DDE65A}"/>
                </a:ext>
              </a:extLst>
            </p:cNvPr>
            <p:cNvSpPr txBox="1"/>
            <p:nvPr/>
          </p:nvSpPr>
          <p:spPr>
            <a:xfrm>
              <a:off x="2133441" y="2471105"/>
              <a:ext cx="902811"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痛みなし</a:t>
              </a:r>
            </a:p>
          </p:txBody>
        </p:sp>
        <p:sp>
          <p:nvSpPr>
            <p:cNvPr id="27" name="テキスト ボックス 26">
              <a:extLst>
                <a:ext uri="{FF2B5EF4-FFF2-40B4-BE49-F238E27FC236}">
                  <a16:creationId xmlns:a16="http://schemas.microsoft.com/office/drawing/2014/main" id="{01FFF979-BB77-4DA1-B4D1-E7554DCF8363}"/>
                </a:ext>
              </a:extLst>
            </p:cNvPr>
            <p:cNvSpPr txBox="1"/>
            <p:nvPr/>
          </p:nvSpPr>
          <p:spPr>
            <a:xfrm>
              <a:off x="8761467" y="2379990"/>
              <a:ext cx="1474732" cy="52322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考えられる中で</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最悪の痛み</a:t>
              </a:r>
            </a:p>
          </p:txBody>
        </p:sp>
      </p:grpSp>
    </p:spTree>
    <p:extLst>
      <p:ext uri="{BB962C8B-B14F-4D97-AF65-F5344CB8AC3E}">
        <p14:creationId xmlns:p14="http://schemas.microsoft.com/office/powerpoint/2010/main" val="2821600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5" name="タイトル 24"/>
          <p:cNvSpPr>
            <a:spLocks noGrp="1"/>
          </p:cNvSpPr>
          <p:nvPr>
            <p:ph type="title"/>
          </p:nvPr>
        </p:nvSpPr>
        <p:spPr/>
        <p:txBody>
          <a:bodyPr/>
          <a:lstStyle/>
          <a:p>
            <a:r>
              <a:rPr lang="ja-JP" altLang="en-US" dirty="0"/>
              <a:t>痛みの評価</a:t>
            </a:r>
          </a:p>
        </p:txBody>
      </p:sp>
      <p:sp>
        <p:nvSpPr>
          <p:cNvPr id="15" name="テキスト プレースホルダー 15"/>
          <p:cNvSpPr txBox="1">
            <a:spLocks/>
          </p:cNvSpPr>
          <p:nvPr/>
        </p:nvSpPr>
        <p:spPr>
          <a:xfrm>
            <a:off x="353187" y="1381023"/>
            <a:ext cx="3738033" cy="321733"/>
          </a:xfrm>
          <a:prstGeom prst="rect">
            <a:avLst/>
          </a:prstGeom>
        </p:spPr>
        <p:txBody>
          <a:bodyPr/>
          <a:lstStyle>
            <a:lvl1pPr marL="342900" indent="-342900" algn="l" defTabSz="457200" rtl="0" eaLnBrk="1" fontAlgn="base" hangingPunct="1">
              <a:lnSpc>
                <a:spcPct val="120000"/>
              </a:lnSpc>
              <a:spcBef>
                <a:spcPct val="20000"/>
              </a:spcBef>
              <a:spcAft>
                <a:spcPct val="0"/>
              </a:spcAft>
              <a:buFont typeface="Arial" charset="0"/>
              <a:buChar char="•"/>
              <a:defRPr kumimoji="1" sz="3200" kern="1200">
                <a:solidFill>
                  <a:schemeClr val="tx1"/>
                </a:solidFill>
                <a:latin typeface="Tahoma"/>
                <a:ea typeface="メイリオ"/>
                <a:cs typeface="メイリオ"/>
              </a:defRPr>
            </a:lvl1pPr>
            <a:lvl2pPr marL="742950" indent="-285750" algn="l" defTabSz="457200" rtl="0" eaLnBrk="1" fontAlgn="base" hangingPunct="1">
              <a:lnSpc>
                <a:spcPct val="120000"/>
              </a:lnSpc>
              <a:spcBef>
                <a:spcPct val="20000"/>
              </a:spcBef>
              <a:spcAft>
                <a:spcPct val="0"/>
              </a:spcAft>
              <a:buFont typeface="Arial" charset="0"/>
              <a:buChar char="–"/>
              <a:defRPr kumimoji="1" sz="2800" kern="1200">
                <a:solidFill>
                  <a:schemeClr val="tx1"/>
                </a:solidFill>
                <a:latin typeface="Tahoma"/>
                <a:ea typeface="メイリオ"/>
                <a:cs typeface="メイリオ"/>
              </a:defRPr>
            </a:lvl2pPr>
            <a:lvl3pPr marL="11430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Tahoma"/>
                <a:ea typeface="メイリオ"/>
                <a:cs typeface="メイリオ"/>
              </a:defRPr>
            </a:lvl3pPr>
            <a:lvl4pPr marL="16002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Tahoma"/>
                <a:ea typeface="メイリオ"/>
                <a:cs typeface="メイリオ"/>
              </a:defRPr>
            </a:lvl4pPr>
            <a:lvl5pPr marL="2057400" indent="-228600" algn="l" defTabSz="457200" rtl="0" eaLnBrk="1" fontAlgn="base" hangingPunct="1">
              <a:lnSpc>
                <a:spcPct val="120000"/>
              </a:lnSpc>
              <a:spcBef>
                <a:spcPct val="20000"/>
              </a:spcBef>
              <a:spcAft>
                <a:spcPct val="0"/>
              </a:spcAft>
              <a:buClr>
                <a:schemeClr val="accent4">
                  <a:lumMod val="50000"/>
                </a:schemeClr>
              </a:buClr>
              <a:buSzPct val="125000"/>
              <a:buFont typeface="Arial" charset="0"/>
              <a:buChar char="»"/>
              <a:defRPr kumimoji="1" sz="2000" kern="1200">
                <a:solidFill>
                  <a:schemeClr val="tx1"/>
                </a:solidFill>
                <a:latin typeface="Tahoma"/>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algn="l" defTabSz="457200" rtl="0" eaLnBrk="1" fontAlgn="base" latinLnBrk="0" hangingPunct="1">
              <a:lnSpc>
                <a:spcPct val="120000"/>
              </a:lnSpc>
              <a:spcBef>
                <a:spcPct val="20000"/>
              </a:spcBef>
              <a:spcAft>
                <a:spcPct val="0"/>
              </a:spcAft>
              <a:buClrTx/>
              <a:buSzTx/>
              <a:buFont typeface="Arial" charset="0"/>
              <a:buNone/>
              <a:tabLst/>
              <a:defRPr/>
            </a:pPr>
            <a:r>
              <a:rPr kumimoji="1" lang="ja-JP" altLang="en-US" sz="3200" b="0" i="0" u="none" strike="noStrike" kern="1200" cap="none" spc="0" normalizeH="0" baseline="0" noProof="0" dirty="0">
                <a:ln>
                  <a:noFill/>
                </a:ln>
                <a:solidFill>
                  <a:prstClr val="black"/>
                </a:solidFill>
                <a:effectLst/>
                <a:uLnTx/>
                <a:uFillTx/>
                <a:latin typeface="Tahoma"/>
                <a:ea typeface="メイリオ"/>
              </a:rPr>
              <a:t>持続痛と突出痛</a:t>
            </a:r>
          </a:p>
        </p:txBody>
      </p:sp>
      <p:pic>
        <p:nvPicPr>
          <p:cNvPr id="28" name="図 27" descr="illust03_M3_10_質問する医師.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4197" y="4537025"/>
            <a:ext cx="1310341" cy="1648491"/>
          </a:xfrm>
          <a:prstGeom prst="rect">
            <a:avLst/>
          </a:prstGeom>
        </p:spPr>
      </p:pic>
      <p:grpSp>
        <p:nvGrpSpPr>
          <p:cNvPr id="29" name="グループ化 28">
            <a:extLst>
              <a:ext uri="{FF2B5EF4-FFF2-40B4-BE49-F238E27FC236}">
                <a16:creationId xmlns:a16="http://schemas.microsoft.com/office/drawing/2014/main" id="{861FFEC5-53D5-451E-8CB2-40CFBE93A274}"/>
              </a:ext>
            </a:extLst>
          </p:cNvPr>
          <p:cNvGrpSpPr/>
          <p:nvPr/>
        </p:nvGrpSpPr>
        <p:grpSpPr>
          <a:xfrm>
            <a:off x="1300564" y="4772625"/>
            <a:ext cx="5921127" cy="1408184"/>
            <a:chOff x="3016965" y="4306238"/>
            <a:chExt cx="5623415" cy="1408184"/>
          </a:xfrm>
        </p:grpSpPr>
        <p:pic>
          <p:nvPicPr>
            <p:cNvPr id="30" name="図 29">
              <a:extLst>
                <a:ext uri="{FF2B5EF4-FFF2-40B4-BE49-F238E27FC236}">
                  <a16:creationId xmlns:a16="http://schemas.microsoft.com/office/drawing/2014/main" id="{1CC5CB4E-652E-4B31-85B0-B4EBC9ADFFBF}"/>
                </a:ext>
              </a:extLst>
            </p:cNvPr>
            <p:cNvPicPr>
              <a:picLocks noChangeAspect="1"/>
            </p:cNvPicPr>
            <p:nvPr/>
          </p:nvPicPr>
          <p:blipFill>
            <a:blip r:embed="rId4"/>
            <a:stretch>
              <a:fillRect/>
            </a:stretch>
          </p:blipFill>
          <p:spPr>
            <a:xfrm>
              <a:off x="3016965" y="4306238"/>
              <a:ext cx="5623415" cy="1408184"/>
            </a:xfrm>
            <a:prstGeom prst="rect">
              <a:avLst/>
            </a:prstGeom>
          </p:spPr>
        </p:pic>
        <p:sp>
          <p:nvSpPr>
            <p:cNvPr id="31" name="正方形/長方形 30"/>
            <p:cNvSpPr/>
            <p:nvPr/>
          </p:nvSpPr>
          <p:spPr>
            <a:xfrm>
              <a:off x="3181118" y="4470949"/>
              <a:ext cx="4998483" cy="1089529"/>
            </a:xfrm>
            <a:prstGeom prst="rect">
              <a:avLst/>
            </a:prstGeom>
          </p:spPr>
          <p:txBody>
            <a:bodyPr wrap="square">
              <a:spAutoFit/>
            </a:bodyPr>
            <a:lstStyle/>
            <a:p>
              <a:pPr marL="0" marR="0" lvl="0" indent="0" algn="l" defTabSz="457200" rtl="0" eaLnBrk="1" fontAlgn="base" latinLnBrk="0" hangingPunct="1">
                <a:lnSpc>
                  <a:spcPct val="12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charset="0"/>
                </a:rPr>
                <a:t>痛みは１日中ずっとありますか？</a:t>
              </a:r>
              <a:b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charset="0"/>
                </a:rPr>
              </a:b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charset="0"/>
                </a:rPr>
                <a:t>それともたいていはいいけれど、ときどきぐっと</a:t>
              </a:r>
              <a:b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charset="0"/>
                </a:rPr>
              </a:b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charset="0"/>
                </a:rPr>
                <a:t>痛くなりますか？</a:t>
              </a:r>
            </a:p>
          </p:txBody>
        </p:sp>
      </p:grpSp>
      <p:grpSp>
        <p:nvGrpSpPr>
          <p:cNvPr id="32" name="グループ化 31">
            <a:extLst>
              <a:ext uri="{FF2B5EF4-FFF2-40B4-BE49-F238E27FC236}">
                <a16:creationId xmlns:a16="http://schemas.microsoft.com/office/drawing/2014/main" id="{13912C74-C736-4AF3-83DC-3FFF0FBECA84}"/>
              </a:ext>
            </a:extLst>
          </p:cNvPr>
          <p:cNvGrpSpPr/>
          <p:nvPr/>
        </p:nvGrpSpPr>
        <p:grpSpPr>
          <a:xfrm>
            <a:off x="776900" y="2185739"/>
            <a:ext cx="7645856" cy="2017166"/>
            <a:chOff x="2222204" y="1996322"/>
            <a:chExt cx="7645856" cy="2017166"/>
          </a:xfrm>
        </p:grpSpPr>
        <p:sp>
          <p:nvSpPr>
            <p:cNvPr id="33" name="正方形/長方形 32">
              <a:extLst>
                <a:ext uri="{FF2B5EF4-FFF2-40B4-BE49-F238E27FC236}">
                  <a16:creationId xmlns:a16="http://schemas.microsoft.com/office/drawing/2014/main" id="{18DDAA3E-5EA4-431A-AA82-778A06E79C7E}"/>
                </a:ext>
              </a:extLst>
            </p:cNvPr>
            <p:cNvSpPr/>
            <p:nvPr/>
          </p:nvSpPr>
          <p:spPr>
            <a:xfrm>
              <a:off x="7410942" y="1996322"/>
              <a:ext cx="2457118" cy="20017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News Gothic MT"/>
                <a:ea typeface="メイリオ" panose="020B0604030504040204" pitchFamily="50" charset="-128"/>
                <a:cs typeface="+mn-cs"/>
              </a:endParaRPr>
            </a:p>
          </p:txBody>
        </p:sp>
        <p:sp>
          <p:nvSpPr>
            <p:cNvPr id="34" name="正方形/長方形 33">
              <a:extLst>
                <a:ext uri="{FF2B5EF4-FFF2-40B4-BE49-F238E27FC236}">
                  <a16:creationId xmlns:a16="http://schemas.microsoft.com/office/drawing/2014/main" id="{440F5D41-F8E6-4546-9D3C-610D901232D8}"/>
                </a:ext>
              </a:extLst>
            </p:cNvPr>
            <p:cNvSpPr/>
            <p:nvPr/>
          </p:nvSpPr>
          <p:spPr>
            <a:xfrm>
              <a:off x="2222204" y="2004531"/>
              <a:ext cx="4752753" cy="20017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News Gothic MT"/>
                <a:ea typeface="メイリオ" panose="020B0604030504040204" pitchFamily="50" charset="-128"/>
                <a:cs typeface="+mn-cs"/>
              </a:endParaRPr>
            </a:p>
          </p:txBody>
        </p:sp>
        <p:pic>
          <p:nvPicPr>
            <p:cNvPr id="35" name="図 34">
              <a:extLst>
                <a:ext uri="{FF2B5EF4-FFF2-40B4-BE49-F238E27FC236}">
                  <a16:creationId xmlns:a16="http://schemas.microsoft.com/office/drawing/2014/main" id="{D45D47E3-9167-46D9-9E51-23C157DA1652}"/>
                </a:ext>
              </a:extLst>
            </p:cNvPr>
            <p:cNvPicPr>
              <a:picLocks noChangeAspect="1"/>
            </p:cNvPicPr>
            <p:nvPr/>
          </p:nvPicPr>
          <p:blipFill>
            <a:blip r:embed="rId5"/>
            <a:stretch>
              <a:fillRect/>
            </a:stretch>
          </p:blipFill>
          <p:spPr>
            <a:xfrm>
              <a:off x="2541180" y="2431233"/>
              <a:ext cx="1847248" cy="1091279"/>
            </a:xfrm>
            <a:prstGeom prst="rect">
              <a:avLst/>
            </a:prstGeom>
          </p:spPr>
        </p:pic>
        <p:grpSp>
          <p:nvGrpSpPr>
            <p:cNvPr id="36" name="グループ化 35">
              <a:extLst>
                <a:ext uri="{FF2B5EF4-FFF2-40B4-BE49-F238E27FC236}">
                  <a16:creationId xmlns:a16="http://schemas.microsoft.com/office/drawing/2014/main" id="{5FDF707D-5B53-4331-95E9-48089E42BDFA}"/>
                </a:ext>
              </a:extLst>
            </p:cNvPr>
            <p:cNvGrpSpPr/>
            <p:nvPr/>
          </p:nvGrpSpPr>
          <p:grpSpPr>
            <a:xfrm>
              <a:off x="4824412" y="2443012"/>
              <a:ext cx="1727200" cy="1079500"/>
              <a:chOff x="5232400" y="2625399"/>
              <a:chExt cx="1727200" cy="1079500"/>
            </a:xfrm>
          </p:grpSpPr>
          <p:sp>
            <p:nvSpPr>
              <p:cNvPr id="43" name="Freeform 51">
                <a:extLst>
                  <a:ext uri="{FF2B5EF4-FFF2-40B4-BE49-F238E27FC236}">
                    <a16:creationId xmlns:a16="http://schemas.microsoft.com/office/drawing/2014/main" id="{9CAAD7E0-0C5E-4870-BC48-090473BA121A}"/>
                  </a:ext>
                </a:extLst>
              </p:cNvPr>
              <p:cNvSpPr>
                <a:spLocks/>
              </p:cNvSpPr>
              <p:nvPr/>
            </p:nvSpPr>
            <p:spPr bwMode="auto">
              <a:xfrm>
                <a:off x="5232400" y="2625399"/>
                <a:ext cx="1727200" cy="1079500"/>
              </a:xfrm>
              <a:custGeom>
                <a:avLst/>
                <a:gdLst>
                  <a:gd name="T0" fmla="*/ 2147483647 w 975"/>
                  <a:gd name="T1" fmla="*/ 2147483647 h 616"/>
                  <a:gd name="T2" fmla="*/ 0 w 975"/>
                  <a:gd name="T3" fmla="*/ 2147483647 h 616"/>
                  <a:gd name="T4" fmla="*/ 0 w 975"/>
                  <a:gd name="T5" fmla="*/ 0 h 616"/>
                  <a:gd name="T6" fmla="*/ 0 60000 65536"/>
                  <a:gd name="T7" fmla="*/ 0 60000 65536"/>
                  <a:gd name="T8" fmla="*/ 0 60000 65536"/>
                  <a:gd name="T9" fmla="*/ 0 w 975"/>
                  <a:gd name="T10" fmla="*/ 0 h 616"/>
                  <a:gd name="T11" fmla="*/ 975 w 975"/>
                  <a:gd name="T12" fmla="*/ 616 h 616"/>
                </a:gdLst>
                <a:ahLst/>
                <a:cxnLst>
                  <a:cxn ang="T6">
                    <a:pos x="T0" y="T1"/>
                  </a:cxn>
                  <a:cxn ang="T7">
                    <a:pos x="T2" y="T3"/>
                  </a:cxn>
                  <a:cxn ang="T8">
                    <a:pos x="T4" y="T5"/>
                  </a:cxn>
                </a:cxnLst>
                <a:rect l="T9" t="T10" r="T11" b="T12"/>
                <a:pathLst>
                  <a:path w="975" h="616">
                    <a:moveTo>
                      <a:pt x="975" y="616"/>
                    </a:moveTo>
                    <a:lnTo>
                      <a:pt x="0" y="616"/>
                    </a:lnTo>
                    <a:lnTo>
                      <a:pt x="0" y="0"/>
                    </a:lnTo>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44" name="Freeform 52">
                <a:extLst>
                  <a:ext uri="{FF2B5EF4-FFF2-40B4-BE49-F238E27FC236}">
                    <a16:creationId xmlns:a16="http://schemas.microsoft.com/office/drawing/2014/main" id="{1E5DC63F-A759-4B94-B0CC-1DAA4E7A83E8}"/>
                  </a:ext>
                </a:extLst>
              </p:cNvPr>
              <p:cNvSpPr>
                <a:spLocks/>
              </p:cNvSpPr>
              <p:nvPr/>
            </p:nvSpPr>
            <p:spPr bwMode="auto">
              <a:xfrm>
                <a:off x="5232400" y="2823837"/>
                <a:ext cx="1727200" cy="500063"/>
              </a:xfrm>
              <a:custGeom>
                <a:avLst/>
                <a:gdLst>
                  <a:gd name="T0" fmla="*/ 0 w 413"/>
                  <a:gd name="T1" fmla="*/ 2147483647 h 121"/>
                  <a:gd name="T2" fmla="*/ 2147483647 w 413"/>
                  <a:gd name="T3" fmla="*/ 2147483647 h 121"/>
                  <a:gd name="T4" fmla="*/ 2147483647 w 413"/>
                  <a:gd name="T5" fmla="*/ 2147483647 h 121"/>
                  <a:gd name="T6" fmla="*/ 2147483647 w 413"/>
                  <a:gd name="T7" fmla="*/ 2147483647 h 121"/>
                  <a:gd name="T8" fmla="*/ 2147483647 w 413"/>
                  <a:gd name="T9" fmla="*/ 2147483647 h 121"/>
                  <a:gd name="T10" fmla="*/ 2147483647 w 413"/>
                  <a:gd name="T11" fmla="*/ 2147483647 h 121"/>
                  <a:gd name="T12" fmla="*/ 2147483647 w 413"/>
                  <a:gd name="T13" fmla="*/ 0 h 121"/>
                  <a:gd name="T14" fmla="*/ 2147483647 w 413"/>
                  <a:gd name="T15" fmla="*/ 2147483647 h 121"/>
                  <a:gd name="T16" fmla="*/ 2147483647 w 413"/>
                  <a:gd name="T17" fmla="*/ 2147483647 h 121"/>
                  <a:gd name="T18" fmla="*/ 2147483647 w 413"/>
                  <a:gd name="T19" fmla="*/ 2147483647 h 121"/>
                  <a:gd name="T20" fmla="*/ 2147483647 w 413"/>
                  <a:gd name="T21" fmla="*/ 214748364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3"/>
                  <a:gd name="T34" fmla="*/ 0 h 121"/>
                  <a:gd name="T35" fmla="*/ 413 w 413"/>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3" h="121">
                    <a:moveTo>
                      <a:pt x="0" y="117"/>
                    </a:moveTo>
                    <a:cubicBezTo>
                      <a:pt x="68" y="117"/>
                      <a:pt x="68" y="117"/>
                      <a:pt x="68" y="117"/>
                    </a:cubicBezTo>
                    <a:cubicBezTo>
                      <a:pt x="68" y="117"/>
                      <a:pt x="74" y="31"/>
                      <a:pt x="92" y="31"/>
                    </a:cubicBezTo>
                    <a:cubicBezTo>
                      <a:pt x="111" y="31"/>
                      <a:pt x="109" y="118"/>
                      <a:pt x="135" y="118"/>
                    </a:cubicBezTo>
                    <a:cubicBezTo>
                      <a:pt x="166" y="118"/>
                      <a:pt x="155" y="1"/>
                      <a:pt x="180" y="1"/>
                    </a:cubicBezTo>
                    <a:cubicBezTo>
                      <a:pt x="205" y="1"/>
                      <a:pt x="190" y="118"/>
                      <a:pt x="220" y="118"/>
                    </a:cubicBezTo>
                    <a:cubicBezTo>
                      <a:pt x="250" y="118"/>
                      <a:pt x="238" y="0"/>
                      <a:pt x="263" y="0"/>
                    </a:cubicBezTo>
                    <a:cubicBezTo>
                      <a:pt x="288" y="0"/>
                      <a:pt x="274" y="121"/>
                      <a:pt x="306" y="121"/>
                    </a:cubicBezTo>
                    <a:cubicBezTo>
                      <a:pt x="332" y="121"/>
                      <a:pt x="333" y="33"/>
                      <a:pt x="349" y="33"/>
                    </a:cubicBezTo>
                    <a:cubicBezTo>
                      <a:pt x="369" y="33"/>
                      <a:pt x="369" y="121"/>
                      <a:pt x="388" y="121"/>
                    </a:cubicBezTo>
                    <a:cubicBezTo>
                      <a:pt x="403" y="121"/>
                      <a:pt x="404" y="84"/>
                      <a:pt x="413" y="74"/>
                    </a:cubicBezTo>
                  </a:path>
                </a:pathLst>
              </a:cu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charset="0"/>
                  <a:ea typeface="ＭＳ Ｐゴシック" charset="0"/>
                </a:endParaRPr>
              </a:p>
            </p:txBody>
          </p:sp>
        </p:grpSp>
        <p:grpSp>
          <p:nvGrpSpPr>
            <p:cNvPr id="37" name="グループ化 36">
              <a:extLst>
                <a:ext uri="{FF2B5EF4-FFF2-40B4-BE49-F238E27FC236}">
                  <a16:creationId xmlns:a16="http://schemas.microsoft.com/office/drawing/2014/main" id="{9530A92C-40DD-42BD-BBD0-57169C2DBF36}"/>
                </a:ext>
              </a:extLst>
            </p:cNvPr>
            <p:cNvGrpSpPr/>
            <p:nvPr/>
          </p:nvGrpSpPr>
          <p:grpSpPr>
            <a:xfrm>
              <a:off x="7667951" y="2443012"/>
              <a:ext cx="1943100" cy="1079500"/>
              <a:chOff x="7523163" y="2445032"/>
              <a:chExt cx="1943100" cy="1079500"/>
            </a:xfrm>
          </p:grpSpPr>
          <p:sp>
            <p:nvSpPr>
              <p:cNvPr id="40" name="Rectangle 49">
                <a:extLst>
                  <a:ext uri="{FF2B5EF4-FFF2-40B4-BE49-F238E27FC236}">
                    <a16:creationId xmlns:a16="http://schemas.microsoft.com/office/drawing/2014/main" id="{1D5C5A79-DDDD-49E0-866D-6D363F3171A8}"/>
                  </a:ext>
                </a:extLst>
              </p:cNvPr>
              <p:cNvSpPr>
                <a:spLocks noChangeArrowheads="1"/>
              </p:cNvSpPr>
              <p:nvPr/>
            </p:nvSpPr>
            <p:spPr bwMode="auto">
              <a:xfrm>
                <a:off x="7523163" y="3416582"/>
                <a:ext cx="215900" cy="107950"/>
              </a:xfrm>
              <a:prstGeom prst="rect">
                <a:avLst/>
              </a:prstGeom>
              <a:noFill/>
              <a:ln w="12700" cap="sq" algn="ctr">
                <a:noFill/>
                <a:miter lim="800000"/>
                <a:headEnd type="none" w="sm" len="sm"/>
                <a:tailEnd type="none" w="sm" len="sm"/>
              </a:ln>
              <a:effectLst/>
            </p:spPr>
            <p:txBody>
              <a:bodyPr wrap="none" lIns="0" tIns="0" rIns="36000" bIns="0" anchor="ctr"/>
              <a:lstStyle/>
              <a:p>
                <a:pPr marL="0" marR="0" lvl="0" indent="0" algn="r" defTabSz="457200" rtl="0" eaLnBrk="1" fontAlgn="base" latinLnBrk="0" hangingPunct="1">
                  <a:lnSpc>
                    <a:spcPct val="9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Black" pitchFamily="34" charset="0"/>
                  <a:ea typeface="ＭＳ Ｐゴシック" charset="0"/>
                </a:endParaRPr>
              </a:p>
            </p:txBody>
          </p:sp>
          <p:sp>
            <p:nvSpPr>
              <p:cNvPr id="41" name="Freeform 55">
                <a:extLst>
                  <a:ext uri="{FF2B5EF4-FFF2-40B4-BE49-F238E27FC236}">
                    <a16:creationId xmlns:a16="http://schemas.microsoft.com/office/drawing/2014/main" id="{A9A98825-B96C-475C-AE52-DA98FCCACF6E}"/>
                  </a:ext>
                </a:extLst>
              </p:cNvPr>
              <p:cNvSpPr>
                <a:spLocks/>
              </p:cNvSpPr>
              <p:nvPr/>
            </p:nvSpPr>
            <p:spPr bwMode="auto">
              <a:xfrm>
                <a:off x="7739063" y="2445032"/>
                <a:ext cx="1727200" cy="1079500"/>
              </a:xfrm>
              <a:custGeom>
                <a:avLst/>
                <a:gdLst>
                  <a:gd name="T0" fmla="*/ 163958168 w 1041"/>
                  <a:gd name="T1" fmla="*/ 2147483647 h 616"/>
                  <a:gd name="T2" fmla="*/ 0 w 1041"/>
                  <a:gd name="T3" fmla="*/ 2147483647 h 616"/>
                  <a:gd name="T4" fmla="*/ 0 w 1041"/>
                  <a:gd name="T5" fmla="*/ 0 h 616"/>
                  <a:gd name="T6" fmla="*/ 0 60000 65536"/>
                  <a:gd name="T7" fmla="*/ 0 60000 65536"/>
                  <a:gd name="T8" fmla="*/ 0 60000 65536"/>
                  <a:gd name="T9" fmla="*/ 0 w 1041"/>
                  <a:gd name="T10" fmla="*/ 0 h 616"/>
                  <a:gd name="T11" fmla="*/ 1041 w 1041"/>
                  <a:gd name="T12" fmla="*/ 616 h 616"/>
                </a:gdLst>
                <a:ahLst/>
                <a:cxnLst>
                  <a:cxn ang="T6">
                    <a:pos x="T0" y="T1"/>
                  </a:cxn>
                  <a:cxn ang="T7">
                    <a:pos x="T2" y="T3"/>
                  </a:cxn>
                  <a:cxn ang="T8">
                    <a:pos x="T4" y="T5"/>
                  </a:cxn>
                </a:cxnLst>
                <a:rect l="T9" t="T10" r="T11" b="T12"/>
                <a:pathLst>
                  <a:path w="1041" h="616">
                    <a:moveTo>
                      <a:pt x="1041" y="616"/>
                    </a:moveTo>
                    <a:lnTo>
                      <a:pt x="0" y="616"/>
                    </a:lnTo>
                    <a:lnTo>
                      <a:pt x="0" y="0"/>
                    </a:lnTo>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42" name="Freeform 56">
                <a:extLst>
                  <a:ext uri="{FF2B5EF4-FFF2-40B4-BE49-F238E27FC236}">
                    <a16:creationId xmlns:a16="http://schemas.microsoft.com/office/drawing/2014/main" id="{8D183965-B779-4104-875B-ED98A954B627}"/>
                  </a:ext>
                </a:extLst>
              </p:cNvPr>
              <p:cNvSpPr>
                <a:spLocks/>
              </p:cNvSpPr>
              <p:nvPr/>
            </p:nvSpPr>
            <p:spPr bwMode="auto">
              <a:xfrm>
                <a:off x="7739063" y="2687920"/>
                <a:ext cx="1727200" cy="720725"/>
              </a:xfrm>
              <a:custGeom>
                <a:avLst/>
                <a:gdLst>
                  <a:gd name="T0" fmla="*/ 2147483647 w 441"/>
                  <a:gd name="T1" fmla="*/ 2147483647 h 174"/>
                  <a:gd name="T2" fmla="*/ 2147483647 w 441"/>
                  <a:gd name="T3" fmla="*/ 2147483647 h 174"/>
                  <a:gd name="T4" fmla="*/ 2147483647 w 441"/>
                  <a:gd name="T5" fmla="*/ 0 h 174"/>
                  <a:gd name="T6" fmla="*/ 2147483647 w 441"/>
                  <a:gd name="T7" fmla="*/ 2147483647 h 174"/>
                  <a:gd name="T8" fmla="*/ 2147483647 w 441"/>
                  <a:gd name="T9" fmla="*/ 2147483647 h 174"/>
                  <a:gd name="T10" fmla="*/ 2147483647 w 441"/>
                  <a:gd name="T11" fmla="*/ 0 h 174"/>
                  <a:gd name="T12" fmla="*/ 2147483647 w 441"/>
                  <a:gd name="T13" fmla="*/ 2147483647 h 174"/>
                  <a:gd name="T14" fmla="*/ 0 w 441"/>
                  <a:gd name="T15" fmla="*/ 2147483647 h 174"/>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174"/>
                  <a:gd name="T26" fmla="*/ 441 w 441"/>
                  <a:gd name="T27" fmla="*/ 174 h 1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174">
                    <a:moveTo>
                      <a:pt x="441" y="174"/>
                    </a:moveTo>
                    <a:cubicBezTo>
                      <a:pt x="314" y="174"/>
                      <a:pt x="314" y="174"/>
                      <a:pt x="314" y="174"/>
                    </a:cubicBezTo>
                    <a:cubicBezTo>
                      <a:pt x="314" y="152"/>
                      <a:pt x="294" y="0"/>
                      <a:pt x="294" y="0"/>
                    </a:cubicBezTo>
                    <a:cubicBezTo>
                      <a:pt x="294" y="0"/>
                      <a:pt x="274" y="152"/>
                      <a:pt x="274" y="174"/>
                    </a:cubicBezTo>
                    <a:cubicBezTo>
                      <a:pt x="157" y="174"/>
                      <a:pt x="157" y="174"/>
                      <a:pt x="157" y="174"/>
                    </a:cubicBezTo>
                    <a:cubicBezTo>
                      <a:pt x="157" y="152"/>
                      <a:pt x="137" y="0"/>
                      <a:pt x="137" y="0"/>
                    </a:cubicBezTo>
                    <a:cubicBezTo>
                      <a:pt x="137" y="0"/>
                      <a:pt x="118" y="152"/>
                      <a:pt x="118" y="174"/>
                    </a:cubicBezTo>
                    <a:cubicBezTo>
                      <a:pt x="0" y="174"/>
                      <a:pt x="0" y="174"/>
                      <a:pt x="0" y="174"/>
                    </a:cubicBezTo>
                  </a:path>
                </a:pathLst>
              </a:cu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charset="0"/>
                  <a:ea typeface="ＭＳ Ｐゴシック" charset="0"/>
                </a:endParaRPr>
              </a:p>
            </p:txBody>
          </p:sp>
        </p:grpSp>
        <p:sp>
          <p:nvSpPr>
            <p:cNvPr id="38" name="テキスト ボックス 37">
              <a:extLst>
                <a:ext uri="{FF2B5EF4-FFF2-40B4-BE49-F238E27FC236}">
                  <a16:creationId xmlns:a16="http://schemas.microsoft.com/office/drawing/2014/main" id="{90ACE8CC-9F8B-4A1C-83E1-C66FA4EDF713}"/>
                </a:ext>
              </a:extLst>
            </p:cNvPr>
            <p:cNvSpPr txBox="1"/>
            <p:nvPr/>
          </p:nvSpPr>
          <p:spPr>
            <a:xfrm>
              <a:off x="3685509" y="3674934"/>
              <a:ext cx="1826141" cy="338554"/>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一日中ずっと痛い</a:t>
              </a:r>
            </a:p>
          </p:txBody>
        </p:sp>
        <p:sp>
          <p:nvSpPr>
            <p:cNvPr id="39" name="テキスト ボックス 38">
              <a:extLst>
                <a:ext uri="{FF2B5EF4-FFF2-40B4-BE49-F238E27FC236}">
                  <a16:creationId xmlns:a16="http://schemas.microsoft.com/office/drawing/2014/main" id="{0510616F-4312-4B8F-BFE7-4A9C658BAB72}"/>
                </a:ext>
              </a:extLst>
            </p:cNvPr>
            <p:cNvSpPr txBox="1"/>
            <p:nvPr/>
          </p:nvSpPr>
          <p:spPr>
            <a:xfrm>
              <a:off x="7931615" y="3670659"/>
              <a:ext cx="1415772" cy="338554"/>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時々痛くなる</a:t>
              </a:r>
            </a:p>
          </p:txBody>
        </p:sp>
      </p:grpSp>
      <p:sp>
        <p:nvSpPr>
          <p:cNvPr id="45" name="テキスト ボックス 44">
            <a:extLst>
              <a:ext uri="{FF2B5EF4-FFF2-40B4-BE49-F238E27FC236}">
                <a16:creationId xmlns:a16="http://schemas.microsoft.com/office/drawing/2014/main" id="{396BF2EF-8F04-4F10-90BF-25E11E69FC92}"/>
              </a:ext>
            </a:extLst>
          </p:cNvPr>
          <p:cNvSpPr txBox="1"/>
          <p:nvPr/>
        </p:nvSpPr>
        <p:spPr>
          <a:xfrm>
            <a:off x="2714693" y="2240681"/>
            <a:ext cx="877163" cy="369332"/>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持続痛</a:t>
            </a:r>
          </a:p>
        </p:txBody>
      </p:sp>
      <p:sp>
        <p:nvSpPr>
          <p:cNvPr id="46" name="テキスト ボックス 45">
            <a:extLst>
              <a:ext uri="{FF2B5EF4-FFF2-40B4-BE49-F238E27FC236}">
                <a16:creationId xmlns:a16="http://schemas.microsoft.com/office/drawing/2014/main" id="{11E63E90-2CE2-435B-BD96-882A700D16FE}"/>
              </a:ext>
            </a:extLst>
          </p:cNvPr>
          <p:cNvSpPr txBox="1"/>
          <p:nvPr/>
        </p:nvSpPr>
        <p:spPr>
          <a:xfrm>
            <a:off x="6863564" y="2244639"/>
            <a:ext cx="877164" cy="369332"/>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突出痛</a:t>
            </a:r>
          </a:p>
        </p:txBody>
      </p:sp>
    </p:spTree>
    <p:extLst>
      <p:ext uri="{BB962C8B-B14F-4D97-AF65-F5344CB8AC3E}">
        <p14:creationId xmlns:p14="http://schemas.microsoft.com/office/powerpoint/2010/main" val="3559170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痛みの性状と分類</a:t>
            </a:r>
          </a:p>
        </p:txBody>
      </p:sp>
      <p:graphicFrame>
        <p:nvGraphicFramePr>
          <p:cNvPr id="4" name="コンテンツ プレースホルダー 3"/>
          <p:cNvGraphicFramePr>
            <a:graphicFrameLocks noGrp="1"/>
          </p:cNvGraphicFramePr>
          <p:nvPr>
            <p:ph idx="4294967295"/>
            <p:extLst>
              <p:ext uri="{D42A27DB-BD31-4B8C-83A1-F6EECF244321}">
                <p14:modId xmlns:p14="http://schemas.microsoft.com/office/powerpoint/2010/main" val="2598114072"/>
              </p:ext>
            </p:extLst>
          </p:nvPr>
        </p:nvGraphicFramePr>
        <p:xfrm>
          <a:off x="233916" y="1314450"/>
          <a:ext cx="8732874" cy="4923980"/>
        </p:xfrm>
        <a:graphic>
          <a:graphicData uri="http://schemas.openxmlformats.org/drawingml/2006/table">
            <a:tbl>
              <a:tblPr firstRow="1" bandRow="1">
                <a:tableStyleId>{5C22544A-7EE6-4342-B048-85BDC9FD1C3A}</a:tableStyleId>
              </a:tblPr>
              <a:tblGrid>
                <a:gridCol w="948135">
                  <a:extLst>
                    <a:ext uri="{9D8B030D-6E8A-4147-A177-3AD203B41FA5}">
                      <a16:colId xmlns:a16="http://schemas.microsoft.com/office/drawing/2014/main" val="20000"/>
                    </a:ext>
                  </a:extLst>
                </a:gridCol>
                <a:gridCol w="1466136">
                  <a:extLst>
                    <a:ext uri="{9D8B030D-6E8A-4147-A177-3AD203B41FA5}">
                      <a16:colId xmlns:a16="http://schemas.microsoft.com/office/drawing/2014/main" val="20001"/>
                    </a:ext>
                  </a:extLst>
                </a:gridCol>
                <a:gridCol w="3322999">
                  <a:extLst>
                    <a:ext uri="{9D8B030D-6E8A-4147-A177-3AD203B41FA5}">
                      <a16:colId xmlns:a16="http://schemas.microsoft.com/office/drawing/2014/main" val="20002"/>
                    </a:ext>
                  </a:extLst>
                </a:gridCol>
                <a:gridCol w="2995604">
                  <a:extLst>
                    <a:ext uri="{9D8B030D-6E8A-4147-A177-3AD203B41FA5}">
                      <a16:colId xmlns:a16="http://schemas.microsoft.com/office/drawing/2014/main" val="20003"/>
                    </a:ext>
                  </a:extLst>
                </a:gridCol>
              </a:tblGrid>
              <a:tr h="920703">
                <a:tc gridSpan="2">
                  <a:txBody>
                    <a:bodyPr/>
                    <a:lstStyle/>
                    <a:p>
                      <a:pPr algn="l"/>
                      <a:endParaRPr kumimoji="1" lang="ja-JP" altLang="en-US" sz="2000" dirty="0"/>
                    </a:p>
                  </a:txBody>
                  <a:tcPr marL="85318" marR="85318" anchor="ctr"/>
                </a:tc>
                <a:tc hMerge="1">
                  <a:txBody>
                    <a:bodyPr/>
                    <a:lstStyle/>
                    <a:p>
                      <a:pPr algn="l"/>
                      <a:endParaRPr kumimoji="1" lang="ja-JP" altLang="en-US" sz="2000" dirty="0"/>
                    </a:p>
                  </a:txBody>
                  <a:tcPr anchor="ctr"/>
                </a:tc>
                <a:tc>
                  <a:txBody>
                    <a:bodyPr/>
                    <a:lstStyle/>
                    <a:p>
                      <a:pPr algn="ctr"/>
                      <a:r>
                        <a:rPr kumimoji="1" lang="ja-JP" altLang="en-US" sz="2400" b="1" dirty="0"/>
                        <a:t>特徴</a:t>
                      </a:r>
                    </a:p>
                  </a:txBody>
                  <a:tcPr marL="85318" marR="85318" anchor="ctr"/>
                </a:tc>
                <a:tc>
                  <a:txBody>
                    <a:bodyPr/>
                    <a:lstStyle/>
                    <a:p>
                      <a:pPr algn="ctr"/>
                      <a:r>
                        <a:rPr kumimoji="1" lang="ja-JP" altLang="en-US" sz="2400" b="1" dirty="0"/>
                        <a:t>治療戦略</a:t>
                      </a:r>
                    </a:p>
                  </a:txBody>
                  <a:tcPr marL="85318" marR="85318" anchor="ctr"/>
                </a:tc>
                <a:extLst>
                  <a:ext uri="{0D108BD9-81ED-4DB2-BD59-A6C34878D82A}">
                    <a16:rowId xmlns:a16="http://schemas.microsoft.com/office/drawing/2014/main" val="10000"/>
                  </a:ext>
                </a:extLst>
              </a:tr>
              <a:tr h="1293538">
                <a:tc rowSpan="2">
                  <a:txBody>
                    <a:bodyPr/>
                    <a:lstStyle/>
                    <a:p>
                      <a:pPr algn="l"/>
                      <a:endParaRPr kumimoji="1" lang="ja-JP" altLang="en-US" sz="2000" b="1" dirty="0"/>
                    </a:p>
                  </a:txBody>
                  <a:tcPr marL="85318" marR="85318" anchor="ctr"/>
                </a:tc>
                <a:tc>
                  <a:txBody>
                    <a:bodyPr/>
                    <a:lstStyle/>
                    <a:p>
                      <a:pPr algn="ctr"/>
                      <a:r>
                        <a:rPr kumimoji="1" lang="ja-JP" altLang="en-US" sz="2400" b="1" dirty="0"/>
                        <a:t>内臓痛</a:t>
                      </a:r>
                    </a:p>
                  </a:txBody>
                  <a:tcPr marL="85318" marR="85318" anchor="ctr"/>
                </a:tc>
                <a:tc>
                  <a:txBody>
                    <a:bodyPr/>
                    <a:lstStyle/>
                    <a:p>
                      <a:pPr algn="l"/>
                      <a:r>
                        <a:rPr kumimoji="1" lang="ja-JP" altLang="en-US" sz="2000" dirty="0"/>
                        <a:t>腹部腫瘍の痛みなど局在があいまいで鈍い痛み</a:t>
                      </a:r>
                      <a:br>
                        <a:rPr kumimoji="1" lang="en-US" altLang="ja-JP" sz="2000" dirty="0"/>
                      </a:br>
                      <a:r>
                        <a:rPr kumimoji="1" lang="ja-JP" altLang="en-US" sz="2000" dirty="0"/>
                        <a:t>ずーんと重い</a:t>
                      </a:r>
                    </a:p>
                  </a:txBody>
                  <a:tcPr marL="85318" marR="85318" anchor="ctr"/>
                </a:tc>
                <a:tc>
                  <a:txBody>
                    <a:bodyPr/>
                    <a:lstStyle/>
                    <a:p>
                      <a:pPr algn="l"/>
                      <a:r>
                        <a:rPr kumimoji="1" lang="ja-JP" altLang="en-US" sz="2000" dirty="0"/>
                        <a:t>オピオイドが効きやすい</a:t>
                      </a:r>
                    </a:p>
                  </a:txBody>
                  <a:tcPr marL="85318" marR="85318" anchor="ctr"/>
                </a:tc>
                <a:extLst>
                  <a:ext uri="{0D108BD9-81ED-4DB2-BD59-A6C34878D82A}">
                    <a16:rowId xmlns:a16="http://schemas.microsoft.com/office/drawing/2014/main" val="10001"/>
                  </a:ext>
                </a:extLst>
              </a:tr>
              <a:tr h="1293538">
                <a:tc vMerge="1">
                  <a:txBody>
                    <a:bodyPr/>
                    <a:lstStyle/>
                    <a:p>
                      <a:endParaRPr kumimoji="1" lang="ja-JP" altLang="en-US" dirty="0"/>
                    </a:p>
                  </a:txBody>
                  <a:tcPr/>
                </a:tc>
                <a:tc>
                  <a:txBody>
                    <a:bodyPr/>
                    <a:lstStyle/>
                    <a:p>
                      <a:pPr algn="ctr"/>
                      <a:r>
                        <a:rPr kumimoji="1" lang="ja-JP" altLang="en-US" sz="2400" b="1" dirty="0"/>
                        <a:t>体性痛</a:t>
                      </a:r>
                    </a:p>
                  </a:txBody>
                  <a:tcPr marL="85318" marR="85318" anchor="ctr"/>
                </a:tc>
                <a:tc>
                  <a:txBody>
                    <a:bodyPr/>
                    <a:lstStyle/>
                    <a:p>
                      <a:pPr algn="l"/>
                      <a:r>
                        <a:rPr kumimoji="1" lang="ja-JP" altLang="en-US" sz="2000" dirty="0"/>
                        <a:t>骨転移など局在がはっきりした鋭い痛み</a:t>
                      </a:r>
                      <a:br>
                        <a:rPr kumimoji="1" lang="en-US" altLang="ja-JP" sz="2000" dirty="0"/>
                      </a:br>
                      <a:r>
                        <a:rPr kumimoji="1" lang="ja-JP" altLang="en-US" sz="2000" dirty="0"/>
                        <a:t>ズキっとする</a:t>
                      </a:r>
                    </a:p>
                  </a:txBody>
                  <a:tcPr marL="85318" marR="85318" anchor="ctr"/>
                </a:tc>
                <a:tc>
                  <a:txBody>
                    <a:bodyPr/>
                    <a:lstStyle/>
                    <a:p>
                      <a:pPr algn="l"/>
                      <a:r>
                        <a:rPr kumimoji="1" lang="ja-JP" altLang="en-US" sz="2000" dirty="0"/>
                        <a:t>突出痛に対する</a:t>
                      </a:r>
                      <a:br>
                        <a:rPr kumimoji="1" lang="en-US" altLang="ja-JP" sz="2000" dirty="0"/>
                      </a:br>
                      <a:r>
                        <a:rPr kumimoji="1" lang="ja-JP" altLang="en-US" sz="2000" dirty="0"/>
                        <a:t>レスキューの使用が重要</a:t>
                      </a:r>
                    </a:p>
                  </a:txBody>
                  <a:tcPr marL="85318" marR="85318" anchor="ctr"/>
                </a:tc>
                <a:extLst>
                  <a:ext uri="{0D108BD9-81ED-4DB2-BD59-A6C34878D82A}">
                    <a16:rowId xmlns:a16="http://schemas.microsoft.com/office/drawing/2014/main" val="10002"/>
                  </a:ext>
                </a:extLst>
              </a:tr>
              <a:tr h="1416201">
                <a:tc gridSpan="2">
                  <a:txBody>
                    <a:bodyPr/>
                    <a:lstStyle/>
                    <a:p>
                      <a:pPr algn="ctr"/>
                      <a:r>
                        <a:rPr kumimoji="1" lang="ja-JP" altLang="en-US" sz="2400" b="1" dirty="0"/>
                        <a:t>神経障害性</a:t>
                      </a:r>
                      <a:br>
                        <a:rPr kumimoji="1" lang="en-US" altLang="ja-JP" sz="2400" b="1" dirty="0"/>
                      </a:br>
                      <a:r>
                        <a:rPr kumimoji="1" lang="ja-JP" altLang="en-US" sz="2400" b="1" dirty="0"/>
                        <a:t>疼痛</a:t>
                      </a:r>
                    </a:p>
                  </a:txBody>
                  <a:tcPr marL="85318" marR="85318" anchor="ctr"/>
                </a:tc>
                <a:tc hMerge="1">
                  <a:txBody>
                    <a:bodyPr/>
                    <a:lstStyle/>
                    <a:p>
                      <a:endParaRPr kumimoji="1" lang="ja-JP" altLang="en-US" dirty="0"/>
                    </a:p>
                  </a:txBody>
                  <a:tcPr/>
                </a:tc>
                <a:tc>
                  <a:txBody>
                    <a:bodyPr/>
                    <a:lstStyle/>
                    <a:p>
                      <a:pPr algn="l"/>
                      <a:r>
                        <a:rPr kumimoji="1" lang="ja-JP" altLang="en-US" sz="2000" dirty="0">
                          <a:solidFill>
                            <a:schemeClr val="tx1"/>
                          </a:solidFill>
                        </a:rPr>
                        <a:t>体性感覚神経・神経叢</a:t>
                      </a:r>
                      <a:br>
                        <a:rPr kumimoji="1" lang="en-US" altLang="ja-JP" sz="2000" dirty="0">
                          <a:solidFill>
                            <a:schemeClr val="tx1"/>
                          </a:solidFill>
                        </a:rPr>
                      </a:br>
                      <a:r>
                        <a:rPr kumimoji="1" lang="ja-JP" altLang="en-US" sz="2000" dirty="0" err="1">
                          <a:solidFill>
                            <a:schemeClr val="tx1"/>
                          </a:solidFill>
                        </a:rPr>
                        <a:t>への</a:t>
                      </a:r>
                      <a:r>
                        <a:rPr kumimoji="1" lang="ja-JP" altLang="en-US" sz="2000" dirty="0">
                          <a:solidFill>
                            <a:schemeClr val="tx1"/>
                          </a:solidFill>
                        </a:rPr>
                        <a:t>浸潤により、びりびり電気が走るような</a:t>
                      </a:r>
                      <a:r>
                        <a:rPr kumimoji="1" lang="en-US" altLang="ja-JP" sz="2000" dirty="0">
                          <a:solidFill>
                            <a:schemeClr val="tx1"/>
                          </a:solidFill>
                        </a:rPr>
                        <a:t>/</a:t>
                      </a:r>
                      <a:r>
                        <a:rPr kumimoji="1" lang="ja-JP" altLang="en-US" sz="2000" dirty="0">
                          <a:solidFill>
                            <a:schemeClr val="tx1"/>
                          </a:solidFill>
                        </a:rPr>
                        <a:t>しびれる</a:t>
                      </a:r>
                      <a:r>
                        <a:rPr kumimoji="1" lang="en-US" altLang="ja-JP" sz="2000" dirty="0">
                          <a:solidFill>
                            <a:schemeClr val="tx1"/>
                          </a:solidFill>
                        </a:rPr>
                        <a:t>/</a:t>
                      </a:r>
                      <a:r>
                        <a:rPr kumimoji="1" lang="ja-JP" altLang="en-US" sz="2000" dirty="0">
                          <a:solidFill>
                            <a:schemeClr val="tx1"/>
                          </a:solidFill>
                        </a:rPr>
                        <a:t>じんじんする痛み</a:t>
                      </a:r>
                    </a:p>
                  </a:txBody>
                  <a:tcPr marL="85318" marR="85318" anchor="ctr"/>
                </a:tc>
                <a:tc>
                  <a:txBody>
                    <a:bodyPr/>
                    <a:lstStyle/>
                    <a:p>
                      <a:pPr algn="l"/>
                      <a:r>
                        <a:rPr kumimoji="1" lang="ja-JP" altLang="en-US" sz="2000" dirty="0">
                          <a:solidFill>
                            <a:schemeClr val="tx1"/>
                          </a:solidFill>
                        </a:rPr>
                        <a:t>難治性で鎮痛補助薬を</a:t>
                      </a:r>
                      <a:br>
                        <a:rPr kumimoji="1" lang="en-US" altLang="ja-JP" sz="2000" dirty="0">
                          <a:solidFill>
                            <a:schemeClr val="tx1"/>
                          </a:solidFill>
                        </a:rPr>
                      </a:br>
                      <a:r>
                        <a:rPr kumimoji="1" lang="ja-JP" altLang="en-US" sz="2000" dirty="0">
                          <a:solidFill>
                            <a:schemeClr val="tx1"/>
                          </a:solidFill>
                        </a:rPr>
                        <a:t>必要とすることが多い</a:t>
                      </a:r>
                    </a:p>
                  </a:txBody>
                  <a:tcPr marL="85318" marR="85318" anchor="ctr"/>
                </a:tc>
                <a:extLst>
                  <a:ext uri="{0D108BD9-81ED-4DB2-BD59-A6C34878D82A}">
                    <a16:rowId xmlns:a16="http://schemas.microsoft.com/office/drawing/2014/main" val="10003"/>
                  </a:ext>
                </a:extLst>
              </a:tr>
            </a:tbl>
          </a:graphicData>
        </a:graphic>
      </p:graphicFrame>
      <p:sp>
        <p:nvSpPr>
          <p:cNvPr id="3" name="テキスト ボックス 2"/>
          <p:cNvSpPr txBox="1"/>
          <p:nvPr/>
        </p:nvSpPr>
        <p:spPr>
          <a:xfrm>
            <a:off x="347409" y="2571750"/>
            <a:ext cx="553998" cy="2246769"/>
          </a:xfrm>
          <a:prstGeom prst="rect">
            <a:avLst/>
          </a:prstGeom>
          <a:noFill/>
        </p:spPr>
        <p:txBody>
          <a:bodyPr vert="eaVert" wrap="none" rtlCol="0">
            <a:spAutoFit/>
          </a:bodyPr>
          <a:lstStyle/>
          <a:p>
            <a:pPr algn="ctr"/>
            <a:r>
              <a:rPr kumimoji="1" lang="ja-JP" altLang="en-US" sz="2400" b="1" dirty="0">
                <a:latin typeface="+mj-ea"/>
                <a:ea typeface="+mj-ea"/>
              </a:rPr>
              <a:t>侵害受容性疼痛</a:t>
            </a:r>
          </a:p>
        </p:txBody>
      </p:sp>
    </p:spTree>
    <p:extLst>
      <p:ext uri="{BB962C8B-B14F-4D97-AF65-F5344CB8AC3E}">
        <p14:creationId xmlns:p14="http://schemas.microsoft.com/office/powerpoint/2010/main" val="233489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pPr lvl="0"/>
            <a:r>
              <a:rPr lang="ja-JP" altLang="en-US" sz="2400" dirty="0">
                <a:solidFill>
                  <a:prstClr val="black"/>
                </a:solidFill>
              </a:rPr>
              <a:t>プレゼンテーションにあたっては、スライドノートを</a:t>
            </a:r>
            <a:br>
              <a:rPr lang="en-US" altLang="ja-JP" sz="2400" dirty="0">
                <a:solidFill>
                  <a:prstClr val="black"/>
                </a:solidFill>
              </a:rPr>
            </a:br>
            <a:r>
              <a:rPr lang="ja-JP" altLang="en-US" sz="2400" dirty="0">
                <a:solidFill>
                  <a:prstClr val="black"/>
                </a:solidFill>
              </a:rPr>
              <a:t>読み、スライドにある言葉や図の意図、ニュアンスを</a:t>
            </a:r>
            <a:br>
              <a:rPr lang="en-US" altLang="ja-JP" sz="2400" dirty="0">
                <a:solidFill>
                  <a:prstClr val="black"/>
                </a:solidFill>
              </a:rPr>
            </a:br>
            <a:r>
              <a:rPr lang="ja-JP" altLang="en-US" sz="2400" dirty="0">
                <a:solidFill>
                  <a:prstClr val="black"/>
                </a:solidFill>
              </a:rPr>
              <a:t>掴んでください</a:t>
            </a:r>
            <a:endParaRPr lang="en-US" altLang="ja-JP" sz="2400" dirty="0">
              <a:solidFill>
                <a:prstClr val="black"/>
              </a:solidFill>
            </a:endParaRPr>
          </a:p>
          <a:p>
            <a:pPr lvl="0"/>
            <a:r>
              <a:rPr lang="ja-JP" altLang="en-US" sz="2400" dirty="0">
                <a:solidFill>
                  <a:prstClr val="black"/>
                </a:solidFill>
              </a:rPr>
              <a:t>事前に周囲の人に向けて模擬講義を行ってみるなど、</a:t>
            </a:r>
            <a:br>
              <a:rPr lang="en-US" altLang="ja-JP" sz="2400" dirty="0">
                <a:solidFill>
                  <a:prstClr val="black"/>
                </a:solidFill>
              </a:rPr>
            </a:br>
            <a:r>
              <a:rPr lang="ja-JP" altLang="en-US" sz="2400" dirty="0">
                <a:solidFill>
                  <a:prstClr val="black"/>
                </a:solidFill>
              </a:rPr>
              <a:t>十分に練習をしてからプレゼンテーションに臨むことを</a:t>
            </a:r>
            <a:br>
              <a:rPr lang="en-US" altLang="ja-JP" sz="2400" dirty="0">
                <a:solidFill>
                  <a:prstClr val="black"/>
                </a:solidFill>
              </a:rPr>
            </a:br>
            <a:r>
              <a:rPr lang="ja-JP" altLang="en-US" sz="2400" dirty="0">
                <a:solidFill>
                  <a:prstClr val="black"/>
                </a:solidFill>
              </a:rPr>
              <a:t>お勧めします</a:t>
            </a:r>
            <a:endParaRPr lang="en-US" altLang="ja-JP" sz="2400" dirty="0">
              <a:solidFill>
                <a:prstClr val="black"/>
              </a:solidFill>
            </a:endParaRPr>
          </a:p>
          <a:p>
            <a:pPr lvl="0"/>
            <a:r>
              <a:rPr lang="ja-JP" altLang="en-US" sz="2400" dirty="0">
                <a:solidFill>
                  <a:prstClr val="black"/>
                </a:solidFill>
              </a:rPr>
              <a:t>スライドの内容は変えないでください。スライドを削除することは可能です。オリジナルのスライドを追加する場合には、作成者が違うことを明確にするために、</a:t>
            </a:r>
            <a:br>
              <a:rPr lang="en-US" altLang="ja-JP" sz="2400" dirty="0">
                <a:solidFill>
                  <a:prstClr val="black"/>
                </a:solidFill>
              </a:rPr>
            </a:br>
            <a:r>
              <a:rPr lang="ja-JP" altLang="en-US" sz="2400" dirty="0">
                <a:solidFill>
                  <a:prstClr val="black"/>
                </a:solidFill>
              </a:rPr>
              <a:t>背景を変えてください。緑色の背景を用意しています</a:t>
            </a:r>
            <a:br>
              <a:rPr lang="en-US" altLang="ja-JP" sz="2400" dirty="0">
                <a:solidFill>
                  <a:prstClr val="black"/>
                </a:solidFill>
              </a:rPr>
            </a:br>
            <a:r>
              <a:rPr lang="ja-JP" altLang="en-US" sz="2400" dirty="0">
                <a:solidFill>
                  <a:prstClr val="black"/>
                </a:solidFill>
              </a:rPr>
              <a:t>ので、適宜ご使用ください</a:t>
            </a:r>
            <a:endParaRPr lang="en-US" altLang="ja-JP" sz="2400" dirty="0">
              <a:solidFill>
                <a:prstClr val="black"/>
              </a:solidFill>
            </a:endParaRPr>
          </a:p>
        </p:txBody>
      </p:sp>
    </p:spTree>
    <p:extLst>
      <p:ext uri="{BB962C8B-B14F-4D97-AF65-F5344CB8AC3E}">
        <p14:creationId xmlns:p14="http://schemas.microsoft.com/office/powerpoint/2010/main" val="3059745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5" name="タイトル 24"/>
          <p:cNvSpPr>
            <a:spLocks noGrp="1"/>
          </p:cNvSpPr>
          <p:nvPr>
            <p:ph type="title"/>
          </p:nvPr>
        </p:nvSpPr>
        <p:spPr/>
        <p:txBody>
          <a:bodyPr/>
          <a:lstStyle/>
          <a:p>
            <a:r>
              <a:rPr lang="ja-JP" altLang="en-US" dirty="0"/>
              <a:t>がん疼痛の治療の概要</a:t>
            </a:r>
          </a:p>
        </p:txBody>
      </p:sp>
      <p:pic>
        <p:nvPicPr>
          <p:cNvPr id="21" name="コンテンツ プレースホルダー 25">
            <a:extLst>
              <a:ext uri="{FF2B5EF4-FFF2-40B4-BE49-F238E27FC236}">
                <a16:creationId xmlns:a16="http://schemas.microsoft.com/office/drawing/2014/main" id="{98B997E9-CE64-4F6A-8AB7-E988EF613085}"/>
              </a:ext>
            </a:extLst>
          </p:cNvPr>
          <p:cNvPicPr>
            <a:picLocks noChangeAspect="1"/>
          </p:cNvPicPr>
          <p:nvPr/>
        </p:nvPicPr>
        <p:blipFill>
          <a:blip r:embed="rId3"/>
          <a:stretch>
            <a:fillRect/>
          </a:stretch>
        </p:blipFill>
        <p:spPr>
          <a:xfrm>
            <a:off x="2654710" y="1559691"/>
            <a:ext cx="5404773" cy="4581185"/>
          </a:xfrm>
          <a:prstGeom prst="rect">
            <a:avLst/>
          </a:prstGeom>
        </p:spPr>
      </p:pic>
      <p:sp>
        <p:nvSpPr>
          <p:cNvPr id="22" name="テキスト プレースホルダー 15"/>
          <p:cNvSpPr txBox="1">
            <a:spLocks/>
          </p:cNvSpPr>
          <p:nvPr/>
        </p:nvSpPr>
        <p:spPr>
          <a:xfrm>
            <a:off x="461298" y="1398824"/>
            <a:ext cx="3738033" cy="321733"/>
          </a:xfrm>
          <a:prstGeom prst="rect">
            <a:avLst/>
          </a:prstGeom>
        </p:spPr>
        <p:txBody>
          <a:bodyPr/>
          <a:lstStyle>
            <a:lvl1pPr marL="342900" indent="-342900" algn="l" defTabSz="457200" rtl="0" eaLnBrk="1" fontAlgn="base" hangingPunct="1">
              <a:lnSpc>
                <a:spcPct val="120000"/>
              </a:lnSpc>
              <a:spcBef>
                <a:spcPct val="20000"/>
              </a:spcBef>
              <a:spcAft>
                <a:spcPct val="0"/>
              </a:spcAft>
              <a:buFont typeface="Arial" charset="0"/>
              <a:buChar char="•"/>
              <a:defRPr kumimoji="1" sz="3200" kern="1200">
                <a:solidFill>
                  <a:schemeClr val="tx1"/>
                </a:solidFill>
                <a:latin typeface="Tahoma"/>
                <a:ea typeface="メイリオ"/>
                <a:cs typeface="メイリオ"/>
              </a:defRPr>
            </a:lvl1pPr>
            <a:lvl2pPr marL="742950" indent="-285750" algn="l" defTabSz="457200" rtl="0" eaLnBrk="1" fontAlgn="base" hangingPunct="1">
              <a:lnSpc>
                <a:spcPct val="120000"/>
              </a:lnSpc>
              <a:spcBef>
                <a:spcPct val="20000"/>
              </a:spcBef>
              <a:spcAft>
                <a:spcPct val="0"/>
              </a:spcAft>
              <a:buFont typeface="Arial" charset="0"/>
              <a:buChar char="–"/>
              <a:defRPr kumimoji="1" sz="2800" kern="1200">
                <a:solidFill>
                  <a:schemeClr val="tx1"/>
                </a:solidFill>
                <a:latin typeface="Tahoma"/>
                <a:ea typeface="メイリオ"/>
                <a:cs typeface="メイリオ"/>
              </a:defRPr>
            </a:lvl2pPr>
            <a:lvl3pPr marL="11430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Tahoma"/>
                <a:ea typeface="メイリオ"/>
                <a:cs typeface="メイリオ"/>
              </a:defRPr>
            </a:lvl3pPr>
            <a:lvl4pPr marL="16002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Tahoma"/>
                <a:ea typeface="メイリオ"/>
                <a:cs typeface="メイリオ"/>
              </a:defRPr>
            </a:lvl4pPr>
            <a:lvl5pPr marL="2057400" indent="-228600" algn="l" defTabSz="457200" rtl="0" eaLnBrk="1" fontAlgn="base" hangingPunct="1">
              <a:lnSpc>
                <a:spcPct val="120000"/>
              </a:lnSpc>
              <a:spcBef>
                <a:spcPct val="20000"/>
              </a:spcBef>
              <a:spcAft>
                <a:spcPct val="0"/>
              </a:spcAft>
              <a:buClr>
                <a:schemeClr val="accent4">
                  <a:lumMod val="50000"/>
                </a:schemeClr>
              </a:buClr>
              <a:buSzPct val="125000"/>
              <a:buFont typeface="Arial" charset="0"/>
              <a:buChar char="»"/>
              <a:defRPr kumimoji="1" sz="2000" kern="1200">
                <a:solidFill>
                  <a:schemeClr val="tx1"/>
                </a:solidFill>
                <a:latin typeface="Tahoma"/>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algn="l" defTabSz="457200" rtl="0" eaLnBrk="1" fontAlgn="base" latinLnBrk="0" hangingPunct="1">
              <a:lnSpc>
                <a:spcPct val="120000"/>
              </a:lnSpc>
              <a:spcBef>
                <a:spcPct val="20000"/>
              </a:spcBef>
              <a:spcAft>
                <a:spcPct val="0"/>
              </a:spcAft>
              <a:buClrTx/>
              <a:buSzTx/>
              <a:buFont typeface="Arial" charset="0"/>
              <a:buNone/>
              <a:tabLst/>
              <a:defRPr/>
            </a:pPr>
            <a:r>
              <a:rPr kumimoji="1" lang="en-US" altLang="ja-JP" sz="3200" b="0" i="0" u="none" strike="noStrike" kern="1200" cap="none" spc="0" normalizeH="0" baseline="0" noProof="0" dirty="0">
                <a:ln>
                  <a:noFill/>
                </a:ln>
                <a:solidFill>
                  <a:prstClr val="black"/>
                </a:solidFill>
                <a:effectLst/>
                <a:uLnTx/>
                <a:uFillTx/>
                <a:latin typeface="Tahoma"/>
                <a:ea typeface="メイリオ"/>
              </a:rPr>
              <a:t>WHO</a:t>
            </a:r>
            <a:r>
              <a:rPr kumimoji="1" lang="ja-JP" altLang="en-US" sz="3200" b="0" i="0" u="none" strike="noStrike" kern="1200" cap="none" spc="0" normalizeH="0" baseline="0" noProof="0" dirty="0">
                <a:ln>
                  <a:noFill/>
                </a:ln>
                <a:solidFill>
                  <a:prstClr val="black"/>
                </a:solidFill>
                <a:effectLst/>
                <a:uLnTx/>
                <a:uFillTx/>
                <a:latin typeface="Tahoma"/>
                <a:ea typeface="メイリオ"/>
              </a:rPr>
              <a:t>ラダー</a:t>
            </a:r>
          </a:p>
        </p:txBody>
      </p:sp>
      <p:sp>
        <p:nvSpPr>
          <p:cNvPr id="23" name="正方形/長方形 22">
            <a:extLst>
              <a:ext uri="{FF2B5EF4-FFF2-40B4-BE49-F238E27FC236}">
                <a16:creationId xmlns:a16="http://schemas.microsoft.com/office/drawing/2014/main" id="{B429E71A-4238-4FB1-943D-CDFA247AC16B}"/>
              </a:ext>
            </a:extLst>
          </p:cNvPr>
          <p:cNvSpPr/>
          <p:nvPr/>
        </p:nvSpPr>
        <p:spPr>
          <a:xfrm>
            <a:off x="5846982" y="6247408"/>
            <a:ext cx="3297018" cy="276999"/>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WHO. </a:t>
            </a:r>
            <a:r>
              <a:rPr kumimoji="1" lang="en-US" altLang="ja-JP" sz="12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Cancer pain relief 2nd ed.</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1996</a:t>
            </a:r>
          </a:p>
        </p:txBody>
      </p:sp>
    </p:spTree>
    <p:extLst>
      <p:ext uri="{BB962C8B-B14F-4D97-AF65-F5344CB8AC3E}">
        <p14:creationId xmlns:p14="http://schemas.microsoft.com/office/powerpoint/2010/main" val="994091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285215" y="2238684"/>
            <a:ext cx="1626551" cy="1620000"/>
          </a:xfrm>
          <a:prstGeom prst="rect">
            <a:avLst/>
          </a:prstGeom>
        </p:spPr>
      </p:pic>
      <p:grpSp>
        <p:nvGrpSpPr>
          <p:cNvPr id="19" name="グループ化 18"/>
          <p:cNvGrpSpPr/>
          <p:nvPr/>
        </p:nvGrpSpPr>
        <p:grpSpPr>
          <a:xfrm>
            <a:off x="369345" y="2174698"/>
            <a:ext cx="3850578" cy="3229497"/>
            <a:chOff x="186178" y="2085395"/>
            <a:chExt cx="3850578" cy="3229497"/>
          </a:xfrm>
        </p:grpSpPr>
        <p:sp>
          <p:nvSpPr>
            <p:cNvPr id="11" name="屈折矢印 10"/>
            <p:cNvSpPr/>
            <p:nvPr/>
          </p:nvSpPr>
          <p:spPr>
            <a:xfrm rot="5400000" flipH="1">
              <a:off x="926910" y="4370458"/>
              <a:ext cx="792000" cy="1080000"/>
            </a:xfrm>
            <a:prstGeom prst="bentUpArrow">
              <a:avLst>
                <a:gd name="adj1" fmla="val 20450"/>
                <a:gd name="adj2" fmla="val 21360"/>
                <a:gd name="adj3" fmla="val 19539"/>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屈折矢印 29"/>
            <p:cNvSpPr/>
            <p:nvPr/>
          </p:nvSpPr>
          <p:spPr>
            <a:xfrm rot="5400000" flipH="1">
              <a:off x="2010291" y="3751484"/>
              <a:ext cx="792000" cy="1080000"/>
            </a:xfrm>
            <a:prstGeom prst="bentUpArrow">
              <a:avLst>
                <a:gd name="adj1" fmla="val 20450"/>
                <a:gd name="adj2" fmla="val 21360"/>
                <a:gd name="adj3" fmla="val 19539"/>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屈折矢印 30"/>
            <p:cNvSpPr/>
            <p:nvPr/>
          </p:nvSpPr>
          <p:spPr>
            <a:xfrm rot="5400000" flipH="1">
              <a:off x="3118756" y="3134832"/>
              <a:ext cx="756000" cy="1080000"/>
            </a:xfrm>
            <a:prstGeom prst="bentUpArrow">
              <a:avLst>
                <a:gd name="adj1" fmla="val 20450"/>
                <a:gd name="adj2" fmla="val 21360"/>
                <a:gd name="adj3" fmla="val 19539"/>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442115" y="2085395"/>
              <a:ext cx="2978680" cy="2362435"/>
              <a:chOff x="613074" y="1612423"/>
              <a:chExt cx="2978680" cy="2362435"/>
            </a:xfrm>
          </p:grpSpPr>
          <p:pic>
            <p:nvPicPr>
              <p:cNvPr id="75" name="図 74"/>
              <p:cNvPicPr>
                <a:picLocks noChangeAspect="1"/>
              </p:cNvPicPr>
              <p:nvPr/>
            </p:nvPicPr>
            <p:blipFill>
              <a:blip r:embed="rId4"/>
              <a:stretch>
                <a:fillRect/>
              </a:stretch>
            </p:blipFill>
            <p:spPr>
              <a:xfrm flipH="1">
                <a:off x="613074" y="2354858"/>
                <a:ext cx="1261020" cy="1620000"/>
              </a:xfrm>
              <a:prstGeom prst="rect">
                <a:avLst/>
              </a:prstGeom>
            </p:spPr>
          </p:pic>
          <p:pic>
            <p:nvPicPr>
              <p:cNvPr id="76" name="図 75"/>
              <p:cNvPicPr>
                <a:picLocks noChangeAspect="1"/>
              </p:cNvPicPr>
              <p:nvPr/>
            </p:nvPicPr>
            <p:blipFill>
              <a:blip r:embed="rId5"/>
              <a:stretch>
                <a:fillRect/>
              </a:stretch>
            </p:blipFill>
            <p:spPr>
              <a:xfrm>
                <a:off x="1432779" y="1612423"/>
                <a:ext cx="2158975" cy="1171914"/>
              </a:xfrm>
              <a:prstGeom prst="rect">
                <a:avLst/>
              </a:prstGeom>
            </p:spPr>
          </p:pic>
          <p:sp>
            <p:nvSpPr>
              <p:cNvPr id="77" name="正方形/長方形 76"/>
              <p:cNvSpPr/>
              <p:nvPr/>
            </p:nvSpPr>
            <p:spPr>
              <a:xfrm>
                <a:off x="1681858" y="1789876"/>
                <a:ext cx="1825495" cy="830997"/>
              </a:xfrm>
              <a:prstGeom prst="rect">
                <a:avLst/>
              </a:prstGeom>
            </p:spPr>
            <p:txBody>
              <a:bodyPr wrap="square">
                <a:spAutoFit/>
              </a:bodyPr>
              <a:lstStyle/>
              <a:p>
                <a:pPr>
                  <a:defRPr/>
                </a:pPr>
                <a:r>
                  <a:rPr lang="ja-JP" altLang="en-US" sz="1600" dirty="0">
                    <a:solidFill>
                      <a:srgbClr val="000000"/>
                    </a:solidFill>
                    <a:latin typeface="+mj-ea"/>
                    <a:ea typeface="+mj-ea"/>
                  </a:rPr>
                  <a:t>第一段階の薬から</a:t>
                </a:r>
                <a:endParaRPr lang="en-US" altLang="ja-JP" sz="1600" dirty="0">
                  <a:solidFill>
                    <a:srgbClr val="000000"/>
                  </a:solidFill>
                  <a:latin typeface="+mj-ea"/>
                  <a:ea typeface="+mj-ea"/>
                </a:endParaRPr>
              </a:p>
              <a:p>
                <a:pPr>
                  <a:defRPr/>
                </a:pPr>
                <a:r>
                  <a:rPr lang="ja-JP" altLang="en-US" sz="1600" dirty="0">
                    <a:solidFill>
                      <a:srgbClr val="000000"/>
                    </a:solidFill>
                    <a:latin typeface="+mj-ea"/>
                    <a:ea typeface="+mj-ea"/>
                  </a:rPr>
                  <a:t>順次試して</a:t>
                </a:r>
                <a:br>
                  <a:rPr lang="en-US" altLang="ja-JP" sz="1600" dirty="0">
                    <a:solidFill>
                      <a:srgbClr val="000000"/>
                    </a:solidFill>
                    <a:latin typeface="+mj-ea"/>
                    <a:ea typeface="+mj-ea"/>
                  </a:rPr>
                </a:br>
                <a:r>
                  <a:rPr lang="ja-JP" altLang="en-US" sz="1600" dirty="0">
                    <a:solidFill>
                      <a:srgbClr val="000000"/>
                    </a:solidFill>
                    <a:latin typeface="+mj-ea"/>
                    <a:ea typeface="+mj-ea"/>
                  </a:rPr>
                  <a:t>いきましょう</a:t>
                </a:r>
                <a:endParaRPr lang="en-US" altLang="ja-JP" sz="1600" dirty="0">
                  <a:solidFill>
                    <a:srgbClr val="000000"/>
                  </a:solidFill>
                  <a:latin typeface="+mj-ea"/>
                  <a:ea typeface="+mj-ea"/>
                </a:endParaRPr>
              </a:p>
            </p:txBody>
          </p:sp>
        </p:grpSp>
        <p:grpSp>
          <p:nvGrpSpPr>
            <p:cNvPr id="47" name="グループ化 46"/>
            <p:cNvGrpSpPr/>
            <p:nvPr/>
          </p:nvGrpSpPr>
          <p:grpSpPr>
            <a:xfrm>
              <a:off x="296480" y="4750805"/>
              <a:ext cx="187325" cy="520212"/>
              <a:chOff x="658985" y="3938195"/>
              <a:chExt cx="187325" cy="520212"/>
            </a:xfrm>
            <a:solidFill>
              <a:schemeClr val="tx1"/>
            </a:solidFill>
          </p:grpSpPr>
          <p:sp>
            <p:nvSpPr>
              <p:cNvPr id="48" name="Freeform 39"/>
              <p:cNvSpPr>
                <a:spLocks/>
              </p:cNvSpPr>
              <p:nvPr/>
            </p:nvSpPr>
            <p:spPr bwMode="auto">
              <a:xfrm>
                <a:off x="695497" y="3938195"/>
                <a:ext cx="115888" cy="113158"/>
              </a:xfrm>
              <a:custGeom>
                <a:avLst/>
                <a:gdLst>
                  <a:gd name="T0" fmla="*/ 0 w 147"/>
                  <a:gd name="T1" fmla="*/ 0 h 145"/>
                  <a:gd name="T2" fmla="*/ 0 w 147"/>
                  <a:gd name="T3" fmla="*/ 0 h 145"/>
                  <a:gd name="T4" fmla="*/ 0 w 147"/>
                  <a:gd name="T5" fmla="*/ 0 h 145"/>
                  <a:gd name="T6" fmla="*/ 0 w 147"/>
                  <a:gd name="T7" fmla="*/ 0 h 145"/>
                  <a:gd name="T8" fmla="*/ 0 w 147"/>
                  <a:gd name="T9" fmla="*/ 0 h 145"/>
                  <a:gd name="T10" fmla="*/ 0 w 147"/>
                  <a:gd name="T11" fmla="*/ 0 h 145"/>
                  <a:gd name="T12" fmla="*/ 0 w 147"/>
                  <a:gd name="T13" fmla="*/ 0 h 145"/>
                  <a:gd name="T14" fmla="*/ 0 w 147"/>
                  <a:gd name="T15" fmla="*/ 0 h 145"/>
                  <a:gd name="T16" fmla="*/ 0 w 147"/>
                  <a:gd name="T17" fmla="*/ 0 h 145"/>
                  <a:gd name="T18" fmla="*/ 0 w 147"/>
                  <a:gd name="T19" fmla="*/ 0 h 145"/>
                  <a:gd name="T20" fmla="*/ 0 w 147"/>
                  <a:gd name="T21" fmla="*/ 0 h 145"/>
                  <a:gd name="T22" fmla="*/ 0 w 147"/>
                  <a:gd name="T23" fmla="*/ 0 h 145"/>
                  <a:gd name="T24" fmla="*/ 0 w 147"/>
                  <a:gd name="T25" fmla="*/ 0 h 145"/>
                  <a:gd name="T26" fmla="*/ 0 w 147"/>
                  <a:gd name="T27" fmla="*/ 0 h 145"/>
                  <a:gd name="T28" fmla="*/ 0 w 147"/>
                  <a:gd name="T29" fmla="*/ 0 h 145"/>
                  <a:gd name="T30" fmla="*/ 0 w 147"/>
                  <a:gd name="T31" fmla="*/ 0 h 145"/>
                  <a:gd name="T32" fmla="*/ 0 w 147"/>
                  <a:gd name="T33" fmla="*/ 0 h 145"/>
                  <a:gd name="T34" fmla="*/ 0 w 147"/>
                  <a:gd name="T35" fmla="*/ 0 h 145"/>
                  <a:gd name="T36" fmla="*/ 0 w 147"/>
                  <a:gd name="T37" fmla="*/ 0 h 145"/>
                  <a:gd name="T38" fmla="*/ 0 w 147"/>
                  <a:gd name="T39" fmla="*/ 0 h 145"/>
                  <a:gd name="T40" fmla="*/ 0 w 147"/>
                  <a:gd name="T41" fmla="*/ 0 h 145"/>
                  <a:gd name="T42" fmla="*/ 0 w 147"/>
                  <a:gd name="T43" fmla="*/ 0 h 145"/>
                  <a:gd name="T44" fmla="*/ 0 w 147"/>
                  <a:gd name="T45" fmla="*/ 0 h 145"/>
                  <a:gd name="T46" fmla="*/ 0 w 147"/>
                  <a:gd name="T47" fmla="*/ 0 h 145"/>
                  <a:gd name="T48" fmla="*/ 0 w 147"/>
                  <a:gd name="T49" fmla="*/ 0 h 145"/>
                  <a:gd name="T50" fmla="*/ 0 w 147"/>
                  <a:gd name="T51" fmla="*/ 0 h 145"/>
                  <a:gd name="T52" fmla="*/ 0 w 147"/>
                  <a:gd name="T53" fmla="*/ 0 h 145"/>
                  <a:gd name="T54" fmla="*/ 0 w 147"/>
                  <a:gd name="T55" fmla="*/ 0 h 145"/>
                  <a:gd name="T56" fmla="*/ 0 w 147"/>
                  <a:gd name="T57" fmla="*/ 0 h 145"/>
                  <a:gd name="T58" fmla="*/ 0 w 147"/>
                  <a:gd name="T59" fmla="*/ 0 h 145"/>
                  <a:gd name="T60" fmla="*/ 0 w 147"/>
                  <a:gd name="T61" fmla="*/ 0 h 145"/>
                  <a:gd name="T62" fmla="*/ 0 w 147"/>
                  <a:gd name="T63" fmla="*/ 0 h 145"/>
                  <a:gd name="T64" fmla="*/ 0 w 147"/>
                  <a:gd name="T65" fmla="*/ 0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
                  <a:gd name="T100" fmla="*/ 0 h 145"/>
                  <a:gd name="T101" fmla="*/ 147 w 147"/>
                  <a:gd name="T102" fmla="*/ 145 h 1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 h="145">
                    <a:moveTo>
                      <a:pt x="73" y="145"/>
                    </a:moveTo>
                    <a:lnTo>
                      <a:pt x="88" y="144"/>
                    </a:lnTo>
                    <a:lnTo>
                      <a:pt x="102" y="139"/>
                    </a:lnTo>
                    <a:lnTo>
                      <a:pt x="114" y="132"/>
                    </a:lnTo>
                    <a:lnTo>
                      <a:pt x="125" y="124"/>
                    </a:lnTo>
                    <a:lnTo>
                      <a:pt x="134" y="113"/>
                    </a:lnTo>
                    <a:lnTo>
                      <a:pt x="141" y="101"/>
                    </a:lnTo>
                    <a:lnTo>
                      <a:pt x="146" y="87"/>
                    </a:lnTo>
                    <a:lnTo>
                      <a:pt x="147" y="72"/>
                    </a:lnTo>
                    <a:lnTo>
                      <a:pt x="146" y="57"/>
                    </a:lnTo>
                    <a:lnTo>
                      <a:pt x="141" y="44"/>
                    </a:lnTo>
                    <a:lnTo>
                      <a:pt x="134" y="32"/>
                    </a:lnTo>
                    <a:lnTo>
                      <a:pt x="125" y="21"/>
                    </a:lnTo>
                    <a:lnTo>
                      <a:pt x="114" y="12"/>
                    </a:lnTo>
                    <a:lnTo>
                      <a:pt x="102" y="6"/>
                    </a:lnTo>
                    <a:lnTo>
                      <a:pt x="88" y="1"/>
                    </a:lnTo>
                    <a:lnTo>
                      <a:pt x="73" y="0"/>
                    </a:lnTo>
                    <a:lnTo>
                      <a:pt x="58" y="1"/>
                    </a:lnTo>
                    <a:lnTo>
                      <a:pt x="44" y="6"/>
                    </a:lnTo>
                    <a:lnTo>
                      <a:pt x="33" y="12"/>
                    </a:lnTo>
                    <a:lnTo>
                      <a:pt x="21" y="21"/>
                    </a:lnTo>
                    <a:lnTo>
                      <a:pt x="13" y="32"/>
                    </a:lnTo>
                    <a:lnTo>
                      <a:pt x="6" y="44"/>
                    </a:lnTo>
                    <a:lnTo>
                      <a:pt x="2" y="57"/>
                    </a:lnTo>
                    <a:lnTo>
                      <a:pt x="0" y="72"/>
                    </a:lnTo>
                    <a:lnTo>
                      <a:pt x="2" y="87"/>
                    </a:lnTo>
                    <a:lnTo>
                      <a:pt x="6" y="101"/>
                    </a:lnTo>
                    <a:lnTo>
                      <a:pt x="13" y="113"/>
                    </a:lnTo>
                    <a:lnTo>
                      <a:pt x="21" y="124"/>
                    </a:lnTo>
                    <a:lnTo>
                      <a:pt x="33" y="132"/>
                    </a:lnTo>
                    <a:lnTo>
                      <a:pt x="44" y="139"/>
                    </a:lnTo>
                    <a:lnTo>
                      <a:pt x="58" y="144"/>
                    </a:lnTo>
                    <a:lnTo>
                      <a:pt x="73" y="145"/>
                    </a:lnTo>
                    <a:close/>
                  </a:path>
                </a:pathLst>
              </a:custGeom>
              <a:grpFill/>
              <a:ln>
                <a:noFill/>
              </a:ln>
            </p:spPr>
            <p:txBody>
              <a:bodyPr/>
              <a:lstStyle/>
              <a:p>
                <a:endParaRPr lang="ja-JP" altLang="en-US" b="1">
                  <a:latin typeface="+mj-ea"/>
                  <a:ea typeface="+mj-ea"/>
                </a:endParaRPr>
              </a:p>
            </p:txBody>
          </p:sp>
          <p:sp>
            <p:nvSpPr>
              <p:cNvPr id="51" name="Freeform 40"/>
              <p:cNvSpPr>
                <a:spLocks/>
              </p:cNvSpPr>
              <p:nvPr/>
            </p:nvSpPr>
            <p:spPr bwMode="auto">
              <a:xfrm>
                <a:off x="658985" y="4073356"/>
                <a:ext cx="187325" cy="385051"/>
              </a:xfrm>
              <a:custGeom>
                <a:avLst/>
                <a:gdLst>
                  <a:gd name="T0" fmla="*/ 1 w 236"/>
                  <a:gd name="T1" fmla="*/ 0 h 489"/>
                  <a:gd name="T2" fmla="*/ 1 w 236"/>
                  <a:gd name="T3" fmla="*/ 0 h 489"/>
                  <a:gd name="T4" fmla="*/ 1 w 236"/>
                  <a:gd name="T5" fmla="*/ 1 h 489"/>
                  <a:gd name="T6" fmla="*/ 1 w 236"/>
                  <a:gd name="T7" fmla="*/ 1 h 489"/>
                  <a:gd name="T8" fmla="*/ 1 w 236"/>
                  <a:gd name="T9" fmla="*/ 1 h 489"/>
                  <a:gd name="T10" fmla="*/ 1 w 236"/>
                  <a:gd name="T11" fmla="*/ 1 h 489"/>
                  <a:gd name="T12" fmla="*/ 1 w 236"/>
                  <a:gd name="T13" fmla="*/ 1 h 489"/>
                  <a:gd name="T14" fmla="*/ 1 w 236"/>
                  <a:gd name="T15" fmla="*/ 1 h 489"/>
                  <a:gd name="T16" fmla="*/ 1 w 236"/>
                  <a:gd name="T17" fmla="*/ 1 h 489"/>
                  <a:gd name="T18" fmla="*/ 0 w 236"/>
                  <a:gd name="T19" fmla="*/ 1 h 489"/>
                  <a:gd name="T20" fmla="*/ 0 w 236"/>
                  <a:gd name="T21" fmla="*/ 1 h 489"/>
                  <a:gd name="T22" fmla="*/ 1 w 236"/>
                  <a:gd name="T23" fmla="*/ 1 h 489"/>
                  <a:gd name="T24" fmla="*/ 1 w 236"/>
                  <a:gd name="T25" fmla="*/ 1 h 489"/>
                  <a:gd name="T26" fmla="*/ 1 w 236"/>
                  <a:gd name="T27" fmla="*/ 1 h 489"/>
                  <a:gd name="T28" fmla="*/ 1 w 236"/>
                  <a:gd name="T29" fmla="*/ 1 h 489"/>
                  <a:gd name="T30" fmla="*/ 1 w 236"/>
                  <a:gd name="T31" fmla="*/ 1 h 489"/>
                  <a:gd name="T32" fmla="*/ 1 w 236"/>
                  <a:gd name="T33" fmla="*/ 1 h 489"/>
                  <a:gd name="T34" fmla="*/ 1 w 236"/>
                  <a:gd name="T35" fmla="*/ 1 h 489"/>
                  <a:gd name="T36" fmla="*/ 1 w 236"/>
                  <a:gd name="T37" fmla="*/ 1 h 489"/>
                  <a:gd name="T38" fmla="*/ 1 w 236"/>
                  <a:gd name="T39" fmla="*/ 1 h 489"/>
                  <a:gd name="T40" fmla="*/ 1 w 236"/>
                  <a:gd name="T41" fmla="*/ 1 h 489"/>
                  <a:gd name="T42" fmla="*/ 1 w 236"/>
                  <a:gd name="T43" fmla="*/ 1 h 489"/>
                  <a:gd name="T44" fmla="*/ 1 w 236"/>
                  <a:gd name="T45" fmla="*/ 1 h 489"/>
                  <a:gd name="T46" fmla="*/ 1 w 236"/>
                  <a:gd name="T47" fmla="*/ 1 h 489"/>
                  <a:gd name="T48" fmla="*/ 1 w 236"/>
                  <a:gd name="T49" fmla="*/ 1 h 489"/>
                  <a:gd name="T50" fmla="*/ 1 w 236"/>
                  <a:gd name="T51" fmla="*/ 1 h 489"/>
                  <a:gd name="T52" fmla="*/ 1 w 236"/>
                  <a:gd name="T53" fmla="*/ 1 h 489"/>
                  <a:gd name="T54" fmla="*/ 1 w 236"/>
                  <a:gd name="T55" fmla="*/ 1 h 489"/>
                  <a:gd name="T56" fmla="*/ 1 w 236"/>
                  <a:gd name="T57" fmla="*/ 1 h 489"/>
                  <a:gd name="T58" fmla="*/ 1 w 236"/>
                  <a:gd name="T59" fmla="*/ 1 h 489"/>
                  <a:gd name="T60" fmla="*/ 1 w 236"/>
                  <a:gd name="T61" fmla="*/ 1 h 489"/>
                  <a:gd name="T62" fmla="*/ 1 w 236"/>
                  <a:gd name="T63" fmla="*/ 1 h 489"/>
                  <a:gd name="T64" fmla="*/ 1 w 236"/>
                  <a:gd name="T65" fmla="*/ 1 h 489"/>
                  <a:gd name="T66" fmla="*/ 1 w 236"/>
                  <a:gd name="T67" fmla="*/ 1 h 489"/>
                  <a:gd name="T68" fmla="*/ 1 w 236"/>
                  <a:gd name="T69" fmla="*/ 1 h 489"/>
                  <a:gd name="T70" fmla="*/ 1 w 236"/>
                  <a:gd name="T71" fmla="*/ 1 h 489"/>
                  <a:gd name="T72" fmla="*/ 1 w 236"/>
                  <a:gd name="T73" fmla="*/ 1 h 489"/>
                  <a:gd name="T74" fmla="*/ 1 w 236"/>
                  <a:gd name="T75" fmla="*/ 1 h 489"/>
                  <a:gd name="T76" fmla="*/ 1 w 236"/>
                  <a:gd name="T77" fmla="*/ 1 h 489"/>
                  <a:gd name="T78" fmla="*/ 1 w 236"/>
                  <a:gd name="T79" fmla="*/ 1 h 489"/>
                  <a:gd name="T80" fmla="*/ 1 w 236"/>
                  <a:gd name="T81" fmla="*/ 0 h 4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6"/>
                  <a:gd name="T124" fmla="*/ 0 h 489"/>
                  <a:gd name="T125" fmla="*/ 236 w 236"/>
                  <a:gd name="T126" fmla="*/ 489 h 4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6" h="489">
                    <a:moveTo>
                      <a:pt x="190" y="0"/>
                    </a:moveTo>
                    <a:lnTo>
                      <a:pt x="44" y="0"/>
                    </a:lnTo>
                    <a:lnTo>
                      <a:pt x="35" y="1"/>
                    </a:lnTo>
                    <a:lnTo>
                      <a:pt x="27" y="3"/>
                    </a:lnTo>
                    <a:lnTo>
                      <a:pt x="19" y="8"/>
                    </a:lnTo>
                    <a:lnTo>
                      <a:pt x="12" y="12"/>
                    </a:lnTo>
                    <a:lnTo>
                      <a:pt x="8" y="19"/>
                    </a:lnTo>
                    <a:lnTo>
                      <a:pt x="3" y="27"/>
                    </a:lnTo>
                    <a:lnTo>
                      <a:pt x="1" y="35"/>
                    </a:lnTo>
                    <a:lnTo>
                      <a:pt x="0" y="45"/>
                    </a:lnTo>
                    <a:lnTo>
                      <a:pt x="0" y="238"/>
                    </a:lnTo>
                    <a:lnTo>
                      <a:pt x="1" y="247"/>
                    </a:lnTo>
                    <a:lnTo>
                      <a:pt x="3" y="255"/>
                    </a:lnTo>
                    <a:lnTo>
                      <a:pt x="8" y="263"/>
                    </a:lnTo>
                    <a:lnTo>
                      <a:pt x="12" y="270"/>
                    </a:lnTo>
                    <a:lnTo>
                      <a:pt x="19" y="275"/>
                    </a:lnTo>
                    <a:lnTo>
                      <a:pt x="27" y="280"/>
                    </a:lnTo>
                    <a:lnTo>
                      <a:pt x="35" y="282"/>
                    </a:lnTo>
                    <a:lnTo>
                      <a:pt x="44" y="283"/>
                    </a:lnTo>
                    <a:lnTo>
                      <a:pt x="48" y="283"/>
                    </a:lnTo>
                    <a:lnTo>
                      <a:pt x="48" y="489"/>
                    </a:lnTo>
                    <a:lnTo>
                      <a:pt x="187" y="489"/>
                    </a:lnTo>
                    <a:lnTo>
                      <a:pt x="187" y="283"/>
                    </a:lnTo>
                    <a:lnTo>
                      <a:pt x="190" y="283"/>
                    </a:lnTo>
                    <a:lnTo>
                      <a:pt x="199" y="282"/>
                    </a:lnTo>
                    <a:lnTo>
                      <a:pt x="208" y="280"/>
                    </a:lnTo>
                    <a:lnTo>
                      <a:pt x="215" y="275"/>
                    </a:lnTo>
                    <a:lnTo>
                      <a:pt x="222" y="270"/>
                    </a:lnTo>
                    <a:lnTo>
                      <a:pt x="228" y="263"/>
                    </a:lnTo>
                    <a:lnTo>
                      <a:pt x="232" y="255"/>
                    </a:lnTo>
                    <a:lnTo>
                      <a:pt x="234" y="247"/>
                    </a:lnTo>
                    <a:lnTo>
                      <a:pt x="236" y="238"/>
                    </a:lnTo>
                    <a:lnTo>
                      <a:pt x="236" y="45"/>
                    </a:lnTo>
                    <a:lnTo>
                      <a:pt x="234" y="35"/>
                    </a:lnTo>
                    <a:lnTo>
                      <a:pt x="232" y="27"/>
                    </a:lnTo>
                    <a:lnTo>
                      <a:pt x="228" y="19"/>
                    </a:lnTo>
                    <a:lnTo>
                      <a:pt x="222" y="12"/>
                    </a:lnTo>
                    <a:lnTo>
                      <a:pt x="215" y="8"/>
                    </a:lnTo>
                    <a:lnTo>
                      <a:pt x="208" y="3"/>
                    </a:lnTo>
                    <a:lnTo>
                      <a:pt x="199" y="1"/>
                    </a:lnTo>
                    <a:lnTo>
                      <a:pt x="190" y="0"/>
                    </a:lnTo>
                    <a:close/>
                  </a:path>
                </a:pathLst>
              </a:custGeom>
              <a:grpFill/>
              <a:ln>
                <a:noFill/>
              </a:ln>
            </p:spPr>
            <p:txBody>
              <a:bodyPr/>
              <a:lstStyle/>
              <a:p>
                <a:endParaRPr lang="ja-JP" altLang="en-US" b="1">
                  <a:latin typeface="+mj-ea"/>
                  <a:ea typeface="+mj-ea"/>
                </a:endParaRPr>
              </a:p>
            </p:txBody>
          </p:sp>
        </p:grpSp>
        <p:cxnSp>
          <p:nvCxnSpPr>
            <p:cNvPr id="5" name="直線コネクタ 4"/>
            <p:cNvCxnSpPr/>
            <p:nvPr/>
          </p:nvCxnSpPr>
          <p:spPr>
            <a:xfrm>
              <a:off x="186178" y="5285194"/>
              <a:ext cx="693041" cy="0"/>
            </a:xfrm>
            <a:prstGeom prst="line">
              <a:avLst/>
            </a:prstGeom>
            <a:ln w="38100">
              <a:solidFill>
                <a:srgbClr val="93CDDD"/>
              </a:solidFill>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a:blip r:embed="rId6"/>
            <a:stretch>
              <a:fillRect/>
            </a:stretch>
          </p:blipFill>
          <p:spPr>
            <a:xfrm>
              <a:off x="996808" y="3424968"/>
              <a:ext cx="2767824" cy="1889924"/>
            </a:xfrm>
            <a:prstGeom prst="rect">
              <a:avLst/>
            </a:prstGeom>
          </p:spPr>
        </p:pic>
      </p:grpSp>
      <p:sp>
        <p:nvSpPr>
          <p:cNvPr id="10" name="タイトル 9"/>
          <p:cNvSpPr>
            <a:spLocks noGrp="1"/>
          </p:cNvSpPr>
          <p:nvPr>
            <p:ph type="title"/>
          </p:nvPr>
        </p:nvSpPr>
        <p:spPr/>
        <p:txBody>
          <a:bodyPr/>
          <a:lstStyle/>
          <a:p>
            <a:r>
              <a:rPr lang="en-US" altLang="ja-JP"/>
              <a:t>WHO</a:t>
            </a:r>
            <a:r>
              <a:rPr lang="ja-JP" altLang="en-US"/>
              <a:t>三段階除痛ラダー</a:t>
            </a:r>
            <a:endParaRPr lang="ja-JP" altLang="en-US" dirty="0"/>
          </a:p>
        </p:txBody>
      </p:sp>
      <p:sp>
        <p:nvSpPr>
          <p:cNvPr id="30736" name="テキスト ボックス 6"/>
          <p:cNvSpPr txBox="1">
            <a:spLocks noChangeArrowheads="1"/>
          </p:cNvSpPr>
          <p:nvPr/>
        </p:nvSpPr>
        <p:spPr bwMode="auto">
          <a:xfrm>
            <a:off x="5395115" y="6301254"/>
            <a:ext cx="3780200"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400">
                <a:solidFill>
                  <a:schemeClr val="tx1"/>
                </a:solidFill>
                <a:latin typeface="Times New Roman" charset="0"/>
                <a:ea typeface="HGP創英角ｺﾞｼｯｸUB" charset="0"/>
                <a:cs typeface="HGP創英角ｺﾞｼｯｸUB" charset="0"/>
              </a:defRPr>
            </a:lvl1pPr>
            <a:lvl2pPr marL="742950" indent="-285750" eaLnBrk="0" hangingPunct="0">
              <a:defRPr sz="3400">
                <a:solidFill>
                  <a:schemeClr val="tx1"/>
                </a:solidFill>
                <a:latin typeface="Times New Roman" charset="0"/>
                <a:ea typeface="HGP創英角ｺﾞｼｯｸUB" charset="0"/>
                <a:cs typeface="HGP創英角ｺﾞｼｯｸUB" charset="0"/>
              </a:defRPr>
            </a:lvl2pPr>
            <a:lvl3pPr marL="1143000" indent="-228600" eaLnBrk="0" hangingPunct="0">
              <a:defRPr sz="3400">
                <a:solidFill>
                  <a:schemeClr val="tx1"/>
                </a:solidFill>
                <a:latin typeface="Times New Roman" charset="0"/>
                <a:ea typeface="HGP創英角ｺﾞｼｯｸUB" charset="0"/>
                <a:cs typeface="HGP創英角ｺﾞｼｯｸUB" charset="0"/>
              </a:defRPr>
            </a:lvl3pPr>
            <a:lvl4pPr marL="1600200" indent="-228600" eaLnBrk="0" hangingPunct="0">
              <a:defRPr sz="3400">
                <a:solidFill>
                  <a:schemeClr val="tx1"/>
                </a:solidFill>
                <a:latin typeface="Times New Roman" charset="0"/>
                <a:ea typeface="HGP創英角ｺﾞｼｯｸUB" charset="0"/>
                <a:cs typeface="HGP創英角ｺﾞｼｯｸUB" charset="0"/>
              </a:defRPr>
            </a:lvl4pPr>
            <a:lvl5pPr marL="2057400" indent="-228600" eaLnBrk="0" hangingPunct="0">
              <a:defRPr sz="3400">
                <a:solidFill>
                  <a:schemeClr val="tx1"/>
                </a:solidFill>
                <a:latin typeface="Times New Roman" charset="0"/>
                <a:ea typeface="HGP創英角ｺﾞｼｯｸUB" charset="0"/>
                <a:cs typeface="HGP創英角ｺﾞｼｯｸUB" charset="0"/>
              </a:defRPr>
            </a:lvl5pPr>
            <a:lvl6pPr marL="25146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6pPr>
            <a:lvl7pPr marL="29718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7pPr>
            <a:lvl8pPr marL="34290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8pPr>
            <a:lvl9pPr marL="38862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9pPr>
          </a:lstStyle>
          <a:p>
            <a:pPr eaLnBrk="1" hangingPunct="1"/>
            <a:r>
              <a:rPr lang="en-US" altLang="ja-JP" sz="1800" dirty="0">
                <a:latin typeface="+mn-ea"/>
                <a:ea typeface="+mn-ea"/>
                <a:cs typeface="Century Gothic"/>
              </a:rPr>
              <a:t>IASP. </a:t>
            </a:r>
            <a:r>
              <a:rPr lang="en-US" altLang="ja-JP" sz="1800" i="1" dirty="0">
                <a:latin typeface="+mn-ea"/>
                <a:ea typeface="+mn-ea"/>
                <a:cs typeface="Century Gothic"/>
              </a:rPr>
              <a:t>Pain Clinical Updates</a:t>
            </a:r>
            <a:r>
              <a:rPr lang="ja-JP" altLang="en-US" sz="1800" i="1" dirty="0">
                <a:latin typeface="+mn-ea"/>
                <a:ea typeface="+mn-ea"/>
                <a:cs typeface="Century Gothic"/>
              </a:rPr>
              <a:t> </a:t>
            </a:r>
            <a:r>
              <a:rPr lang="en-US" altLang="ja-JP" sz="1800" dirty="0">
                <a:latin typeface="+mn-ea"/>
                <a:ea typeface="+mn-ea"/>
                <a:cs typeface="Century Gothic"/>
              </a:rPr>
              <a:t>2005</a:t>
            </a:r>
            <a:endParaRPr lang="ja-JP" altLang="en-US" sz="1800" dirty="0">
              <a:latin typeface="+mn-ea"/>
              <a:ea typeface="+mn-ea"/>
              <a:cs typeface="Century Gothic"/>
            </a:endParaRPr>
          </a:p>
        </p:txBody>
      </p:sp>
      <p:sp>
        <p:nvSpPr>
          <p:cNvPr id="9" name="テキスト ボックス 8"/>
          <p:cNvSpPr txBox="1">
            <a:spLocks noChangeArrowheads="1"/>
          </p:cNvSpPr>
          <p:nvPr/>
        </p:nvSpPr>
        <p:spPr bwMode="auto">
          <a:xfrm>
            <a:off x="59799" y="5567610"/>
            <a:ext cx="4469671" cy="77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599" tIns="50799" rIns="101599" bIns="50799">
            <a:spAutoFit/>
          </a:bodyPr>
          <a:lstStyle>
            <a:lvl1pPr eaLnBrk="0" hangingPunct="0">
              <a:defRPr sz="3400">
                <a:solidFill>
                  <a:schemeClr val="tx1"/>
                </a:solidFill>
                <a:latin typeface="Times New Roman" charset="0"/>
                <a:ea typeface="HGP創英角ｺﾞｼｯｸUB" charset="0"/>
                <a:cs typeface="HGP創英角ｺﾞｼｯｸUB" charset="0"/>
              </a:defRPr>
            </a:lvl1pPr>
            <a:lvl2pPr marL="742950" indent="-285750" eaLnBrk="0" hangingPunct="0">
              <a:defRPr sz="3400">
                <a:solidFill>
                  <a:schemeClr val="tx1"/>
                </a:solidFill>
                <a:latin typeface="Times New Roman" charset="0"/>
                <a:ea typeface="HGP創英角ｺﾞｼｯｸUB" charset="0"/>
                <a:cs typeface="HGP創英角ｺﾞｼｯｸUB" charset="0"/>
              </a:defRPr>
            </a:lvl2pPr>
            <a:lvl3pPr marL="1143000" indent="-228600" eaLnBrk="0" hangingPunct="0">
              <a:defRPr sz="3400">
                <a:solidFill>
                  <a:schemeClr val="tx1"/>
                </a:solidFill>
                <a:latin typeface="Times New Roman" charset="0"/>
                <a:ea typeface="HGP創英角ｺﾞｼｯｸUB" charset="0"/>
                <a:cs typeface="HGP創英角ｺﾞｼｯｸUB" charset="0"/>
              </a:defRPr>
            </a:lvl3pPr>
            <a:lvl4pPr marL="1600200" indent="-228600" eaLnBrk="0" hangingPunct="0">
              <a:defRPr sz="3400">
                <a:solidFill>
                  <a:schemeClr val="tx1"/>
                </a:solidFill>
                <a:latin typeface="Times New Roman" charset="0"/>
                <a:ea typeface="HGP創英角ｺﾞｼｯｸUB" charset="0"/>
                <a:cs typeface="HGP創英角ｺﾞｼｯｸUB" charset="0"/>
              </a:defRPr>
            </a:lvl4pPr>
            <a:lvl5pPr marL="2057400" indent="-228600" eaLnBrk="0" hangingPunct="0">
              <a:defRPr sz="3400">
                <a:solidFill>
                  <a:schemeClr val="tx1"/>
                </a:solidFill>
                <a:latin typeface="Times New Roman" charset="0"/>
                <a:ea typeface="HGP創英角ｺﾞｼｯｸUB" charset="0"/>
                <a:cs typeface="HGP創英角ｺﾞｼｯｸUB" charset="0"/>
              </a:defRPr>
            </a:lvl5pPr>
            <a:lvl6pPr marL="25146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6pPr>
            <a:lvl7pPr marL="29718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7pPr>
            <a:lvl8pPr marL="34290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8pPr>
            <a:lvl9pPr marL="38862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9pPr>
          </a:lstStyle>
          <a:p>
            <a:pPr algn="l" eaLnBrk="1" hangingPunct="1"/>
            <a:r>
              <a:rPr lang="ja-JP" altLang="en-US" sz="2200" dirty="0">
                <a:solidFill>
                  <a:srgbClr val="000000"/>
                </a:solidFill>
                <a:latin typeface="メイリオ"/>
                <a:ea typeface="メイリオ"/>
                <a:cs typeface="メイリオ"/>
              </a:rPr>
              <a:t>継続的な評価を繰り返しながら</a:t>
            </a:r>
            <a:endParaRPr lang="en-US" altLang="ja-JP" sz="2200" dirty="0">
              <a:solidFill>
                <a:srgbClr val="000000"/>
              </a:solidFill>
              <a:latin typeface="メイリオ"/>
              <a:ea typeface="メイリオ"/>
              <a:cs typeface="メイリオ"/>
            </a:endParaRPr>
          </a:p>
          <a:p>
            <a:pPr algn="l" eaLnBrk="1" hangingPunct="1"/>
            <a:r>
              <a:rPr lang="ja-JP" altLang="en-US" sz="2200" dirty="0">
                <a:solidFill>
                  <a:srgbClr val="000000"/>
                </a:solidFill>
                <a:latin typeface="メイリオ"/>
                <a:ea typeface="メイリオ"/>
                <a:cs typeface="メイリオ"/>
              </a:rPr>
              <a:t>順番に上がっていく「</a:t>
            </a:r>
            <a:r>
              <a:rPr lang="ja-JP" altLang="en-US" sz="2200" b="1" dirty="0">
                <a:solidFill>
                  <a:srgbClr val="0000FF"/>
                </a:solidFill>
                <a:latin typeface="メイリオ"/>
                <a:ea typeface="メイリオ"/>
                <a:cs typeface="メイリオ"/>
              </a:rPr>
              <a:t>階段方式</a:t>
            </a:r>
            <a:r>
              <a:rPr lang="ja-JP" altLang="en-US" sz="2200" dirty="0">
                <a:solidFill>
                  <a:srgbClr val="000000"/>
                </a:solidFill>
                <a:latin typeface="メイリオ"/>
                <a:ea typeface="メイリオ"/>
                <a:cs typeface="メイリオ"/>
              </a:rPr>
              <a:t>」</a:t>
            </a:r>
            <a:endParaRPr lang="en-US" altLang="ja-JP" sz="2200" dirty="0">
              <a:solidFill>
                <a:srgbClr val="000000"/>
              </a:solidFill>
              <a:latin typeface="メイリオ"/>
              <a:ea typeface="メイリオ"/>
              <a:cs typeface="メイリオ"/>
            </a:endParaRPr>
          </a:p>
        </p:txBody>
      </p:sp>
      <p:sp>
        <p:nvSpPr>
          <p:cNvPr id="29" name="正方形/長方形 28"/>
          <p:cNvSpPr/>
          <p:nvPr/>
        </p:nvSpPr>
        <p:spPr>
          <a:xfrm>
            <a:off x="432974" y="1350583"/>
            <a:ext cx="3723321" cy="430887"/>
          </a:xfrm>
          <a:prstGeom prst="rect">
            <a:avLst/>
          </a:prstGeom>
        </p:spPr>
        <p:txBody>
          <a:bodyPr wrap="square">
            <a:spAutoFit/>
          </a:bodyPr>
          <a:lstStyle/>
          <a:p>
            <a:pPr algn="ctr" eaLnBrk="1" hangingPunct="1"/>
            <a:r>
              <a:rPr lang="ja-JP" altLang="en-US" sz="2200" b="1" dirty="0">
                <a:latin typeface="メイリオ"/>
                <a:ea typeface="メイリオ"/>
                <a:cs typeface="メイリオ"/>
              </a:rPr>
              <a:t>痛みが徐々に増強する場合</a:t>
            </a:r>
            <a:endParaRPr lang="en-US" altLang="ja-JP" sz="2200" b="1" dirty="0">
              <a:latin typeface="メイリオ"/>
              <a:ea typeface="メイリオ"/>
              <a:cs typeface="メイリオ"/>
            </a:endParaRPr>
          </a:p>
        </p:txBody>
      </p:sp>
      <p:sp>
        <p:nvSpPr>
          <p:cNvPr id="13" name="テキスト ボックス 12"/>
          <p:cNvSpPr txBox="1">
            <a:spLocks noChangeArrowheads="1"/>
          </p:cNvSpPr>
          <p:nvPr/>
        </p:nvSpPr>
        <p:spPr bwMode="auto">
          <a:xfrm>
            <a:off x="4513726" y="5567610"/>
            <a:ext cx="4218415" cy="77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599" tIns="50799" rIns="101599" bIns="50799">
            <a:spAutoFit/>
          </a:bodyPr>
          <a:lstStyle>
            <a:lvl1pPr eaLnBrk="0" hangingPunct="0">
              <a:defRPr sz="3400">
                <a:solidFill>
                  <a:schemeClr val="tx1"/>
                </a:solidFill>
                <a:latin typeface="Times New Roman" charset="0"/>
                <a:ea typeface="HGP創英角ｺﾞｼｯｸUB" charset="0"/>
                <a:cs typeface="HGP創英角ｺﾞｼｯｸUB" charset="0"/>
              </a:defRPr>
            </a:lvl1pPr>
            <a:lvl2pPr marL="742950" indent="-285750" eaLnBrk="0" hangingPunct="0">
              <a:defRPr sz="3400">
                <a:solidFill>
                  <a:schemeClr val="tx1"/>
                </a:solidFill>
                <a:latin typeface="Times New Roman" charset="0"/>
                <a:ea typeface="HGP創英角ｺﾞｼｯｸUB" charset="0"/>
                <a:cs typeface="HGP創英角ｺﾞｼｯｸUB" charset="0"/>
              </a:defRPr>
            </a:lvl2pPr>
            <a:lvl3pPr marL="1143000" indent="-228600" eaLnBrk="0" hangingPunct="0">
              <a:defRPr sz="3400">
                <a:solidFill>
                  <a:schemeClr val="tx1"/>
                </a:solidFill>
                <a:latin typeface="Times New Roman" charset="0"/>
                <a:ea typeface="HGP創英角ｺﾞｼｯｸUB" charset="0"/>
                <a:cs typeface="HGP創英角ｺﾞｼｯｸUB" charset="0"/>
              </a:defRPr>
            </a:lvl3pPr>
            <a:lvl4pPr marL="1600200" indent="-228600" eaLnBrk="0" hangingPunct="0">
              <a:defRPr sz="3400">
                <a:solidFill>
                  <a:schemeClr val="tx1"/>
                </a:solidFill>
                <a:latin typeface="Times New Roman" charset="0"/>
                <a:ea typeface="HGP創英角ｺﾞｼｯｸUB" charset="0"/>
                <a:cs typeface="HGP創英角ｺﾞｼｯｸUB" charset="0"/>
              </a:defRPr>
            </a:lvl4pPr>
            <a:lvl5pPr marL="2057400" indent="-228600" eaLnBrk="0" hangingPunct="0">
              <a:defRPr sz="3400">
                <a:solidFill>
                  <a:schemeClr val="tx1"/>
                </a:solidFill>
                <a:latin typeface="Times New Roman" charset="0"/>
                <a:ea typeface="HGP創英角ｺﾞｼｯｸUB" charset="0"/>
                <a:cs typeface="HGP創英角ｺﾞｼｯｸUB" charset="0"/>
              </a:defRPr>
            </a:lvl5pPr>
            <a:lvl6pPr marL="25146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6pPr>
            <a:lvl7pPr marL="29718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7pPr>
            <a:lvl8pPr marL="34290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8pPr>
            <a:lvl9pPr marL="3886200" indent="-228600" algn="ctr" eaLnBrk="0" fontAlgn="base" hangingPunct="0">
              <a:spcBef>
                <a:spcPct val="0"/>
              </a:spcBef>
              <a:spcAft>
                <a:spcPct val="0"/>
              </a:spcAft>
              <a:defRPr sz="3400">
                <a:solidFill>
                  <a:schemeClr val="tx1"/>
                </a:solidFill>
                <a:latin typeface="Times New Roman" charset="0"/>
                <a:ea typeface="HGP創英角ｺﾞｼｯｸUB" charset="0"/>
                <a:cs typeface="HGP創英角ｺﾞｼｯｸUB" charset="0"/>
              </a:defRPr>
            </a:lvl9pPr>
          </a:lstStyle>
          <a:p>
            <a:pPr eaLnBrk="1" hangingPunct="1"/>
            <a:r>
              <a:rPr lang="ja-JP" altLang="en-US" sz="2200" dirty="0">
                <a:solidFill>
                  <a:srgbClr val="000000"/>
                </a:solidFill>
                <a:latin typeface="メイリオ"/>
                <a:ea typeface="メイリオ"/>
                <a:cs typeface="メイリオ"/>
              </a:rPr>
              <a:t>適切なフロアを即時に選択する</a:t>
            </a:r>
            <a:endParaRPr lang="en-US" altLang="ja-JP" sz="2200" dirty="0">
              <a:solidFill>
                <a:srgbClr val="000000"/>
              </a:solidFill>
              <a:latin typeface="メイリオ"/>
              <a:ea typeface="メイリオ"/>
              <a:cs typeface="メイリオ"/>
            </a:endParaRPr>
          </a:p>
          <a:p>
            <a:pPr eaLnBrk="1" hangingPunct="1"/>
            <a:r>
              <a:rPr lang="ja-JP" altLang="en-US" sz="2200" dirty="0">
                <a:latin typeface="メイリオ"/>
                <a:ea typeface="メイリオ"/>
                <a:cs typeface="メイリオ"/>
              </a:rPr>
              <a:t>「</a:t>
            </a:r>
            <a:r>
              <a:rPr lang="ja-JP" altLang="en-US" sz="2200" b="1" dirty="0">
                <a:solidFill>
                  <a:srgbClr val="C00000"/>
                </a:solidFill>
                <a:latin typeface="メイリオ"/>
                <a:ea typeface="メイリオ"/>
                <a:cs typeface="メイリオ"/>
              </a:rPr>
              <a:t>エレベーター方式</a:t>
            </a:r>
            <a:r>
              <a:rPr lang="ja-JP" altLang="en-US" sz="2200" dirty="0">
                <a:solidFill>
                  <a:srgbClr val="000000"/>
                </a:solidFill>
                <a:latin typeface="メイリオ"/>
                <a:ea typeface="メイリオ"/>
                <a:cs typeface="メイリオ"/>
              </a:rPr>
              <a:t>」</a:t>
            </a:r>
          </a:p>
        </p:txBody>
      </p:sp>
      <p:sp>
        <p:nvSpPr>
          <p:cNvPr id="56" name="正方形/長方形 55"/>
          <p:cNvSpPr/>
          <p:nvPr/>
        </p:nvSpPr>
        <p:spPr>
          <a:xfrm>
            <a:off x="4573888" y="1181306"/>
            <a:ext cx="4098091" cy="769441"/>
          </a:xfrm>
          <a:prstGeom prst="rect">
            <a:avLst/>
          </a:prstGeom>
        </p:spPr>
        <p:txBody>
          <a:bodyPr wrap="square">
            <a:spAutoFit/>
          </a:bodyPr>
          <a:lstStyle/>
          <a:p>
            <a:pPr eaLnBrk="1" hangingPunct="1"/>
            <a:r>
              <a:rPr lang="ja-JP" altLang="en-US" sz="2200" b="1" dirty="0">
                <a:latin typeface="メイリオ"/>
                <a:ea typeface="メイリオ"/>
                <a:cs typeface="メイリオ"/>
              </a:rPr>
              <a:t>痛みが放置されていた場合</a:t>
            </a:r>
          </a:p>
          <a:p>
            <a:pPr eaLnBrk="1" hangingPunct="1"/>
            <a:r>
              <a:rPr lang="ja-JP" altLang="en-US" sz="2200" b="1" dirty="0">
                <a:latin typeface="メイリオ"/>
                <a:ea typeface="メイリオ"/>
                <a:cs typeface="メイリオ"/>
              </a:rPr>
              <a:t>強い痛みが急激に出現した場合</a:t>
            </a:r>
          </a:p>
        </p:txBody>
      </p:sp>
      <p:grpSp>
        <p:nvGrpSpPr>
          <p:cNvPr id="20" name="グループ化 19"/>
          <p:cNvGrpSpPr/>
          <p:nvPr/>
        </p:nvGrpSpPr>
        <p:grpSpPr>
          <a:xfrm>
            <a:off x="4465491" y="2114582"/>
            <a:ext cx="4374201" cy="3349729"/>
            <a:chOff x="4776875" y="2143769"/>
            <a:chExt cx="4374201" cy="3349729"/>
          </a:xfrm>
        </p:grpSpPr>
        <p:grpSp>
          <p:nvGrpSpPr>
            <p:cNvPr id="30720" name="グループ化 30719"/>
            <p:cNvGrpSpPr/>
            <p:nvPr/>
          </p:nvGrpSpPr>
          <p:grpSpPr>
            <a:xfrm>
              <a:off x="6642404" y="4415720"/>
              <a:ext cx="819150" cy="1019647"/>
              <a:chOff x="6910783" y="4281032"/>
              <a:chExt cx="819150" cy="1019647"/>
            </a:xfrm>
          </p:grpSpPr>
          <p:sp>
            <p:nvSpPr>
              <p:cNvPr id="55" name="AutoShape 34"/>
              <p:cNvSpPr>
                <a:spLocks noChangeAspect="1" noChangeArrowheads="1" noTextEdit="1"/>
              </p:cNvSpPr>
              <p:nvPr/>
            </p:nvSpPr>
            <p:spPr bwMode="auto">
              <a:xfrm>
                <a:off x="6910783" y="4281032"/>
                <a:ext cx="819150" cy="89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b="1">
                  <a:latin typeface="+mj-ea"/>
                  <a:ea typeface="+mj-ea"/>
                </a:endParaRPr>
              </a:p>
            </p:txBody>
          </p:sp>
          <p:sp>
            <p:nvSpPr>
              <p:cNvPr id="57" name="Freeform 36"/>
              <p:cNvSpPr>
                <a:spLocks/>
              </p:cNvSpPr>
              <p:nvPr/>
            </p:nvSpPr>
            <p:spPr bwMode="auto">
              <a:xfrm>
                <a:off x="6910783" y="4628018"/>
                <a:ext cx="819150" cy="672661"/>
              </a:xfrm>
              <a:custGeom>
                <a:avLst/>
                <a:gdLst>
                  <a:gd name="T0" fmla="*/ 1 w 1032"/>
                  <a:gd name="T1" fmla="*/ 1 h 856"/>
                  <a:gd name="T2" fmla="*/ 1 w 1032"/>
                  <a:gd name="T3" fmla="*/ 1 h 856"/>
                  <a:gd name="T4" fmla="*/ 1 w 1032"/>
                  <a:gd name="T5" fmla="*/ 1 h 856"/>
                  <a:gd name="T6" fmla="*/ 1 w 1032"/>
                  <a:gd name="T7" fmla="*/ 1 h 856"/>
                  <a:gd name="T8" fmla="*/ 1 w 1032"/>
                  <a:gd name="T9" fmla="*/ 1 h 856"/>
                  <a:gd name="T10" fmla="*/ 1 w 1032"/>
                  <a:gd name="T11" fmla="*/ 1 h 856"/>
                  <a:gd name="T12" fmla="*/ 1 w 1032"/>
                  <a:gd name="T13" fmla="*/ 1 h 856"/>
                  <a:gd name="T14" fmla="*/ 1 w 1032"/>
                  <a:gd name="T15" fmla="*/ 1 h 856"/>
                  <a:gd name="T16" fmla="*/ 1 w 1032"/>
                  <a:gd name="T17" fmla="*/ 1 h 856"/>
                  <a:gd name="T18" fmla="*/ 1 w 1032"/>
                  <a:gd name="T19" fmla="*/ 1 h 856"/>
                  <a:gd name="T20" fmla="*/ 1 w 1032"/>
                  <a:gd name="T21" fmla="*/ 1 h 856"/>
                  <a:gd name="T22" fmla="*/ 1 w 1032"/>
                  <a:gd name="T23" fmla="*/ 1 h 856"/>
                  <a:gd name="T24" fmla="*/ 1 w 1032"/>
                  <a:gd name="T25" fmla="*/ 1 h 856"/>
                  <a:gd name="T26" fmla="*/ 1 w 1032"/>
                  <a:gd name="T27" fmla="*/ 1 h 856"/>
                  <a:gd name="T28" fmla="*/ 1 w 1032"/>
                  <a:gd name="T29" fmla="*/ 1 h 856"/>
                  <a:gd name="T30" fmla="*/ 1 w 1032"/>
                  <a:gd name="T31" fmla="*/ 1 h 856"/>
                  <a:gd name="T32" fmla="*/ 1 w 1032"/>
                  <a:gd name="T33" fmla="*/ 1 h 856"/>
                  <a:gd name="T34" fmla="*/ 1 w 1032"/>
                  <a:gd name="T35" fmla="*/ 1 h 856"/>
                  <a:gd name="T36" fmla="*/ 1 w 1032"/>
                  <a:gd name="T37" fmla="*/ 1 h 856"/>
                  <a:gd name="T38" fmla="*/ 1 w 1032"/>
                  <a:gd name="T39" fmla="*/ 1 h 856"/>
                  <a:gd name="T40" fmla="*/ 1 w 1032"/>
                  <a:gd name="T41" fmla="*/ 1 h 856"/>
                  <a:gd name="T42" fmla="*/ 1 w 1032"/>
                  <a:gd name="T43" fmla="*/ 1 h 856"/>
                  <a:gd name="T44" fmla="*/ 1 w 1032"/>
                  <a:gd name="T45" fmla="*/ 1 h 856"/>
                  <a:gd name="T46" fmla="*/ 1 w 1032"/>
                  <a:gd name="T47" fmla="*/ 1 h 856"/>
                  <a:gd name="T48" fmla="*/ 1 w 1032"/>
                  <a:gd name="T49" fmla="*/ 1 h 856"/>
                  <a:gd name="T50" fmla="*/ 1 w 1032"/>
                  <a:gd name="T51" fmla="*/ 0 h 856"/>
                  <a:gd name="T52" fmla="*/ 1 w 1032"/>
                  <a:gd name="T53" fmla="*/ 1 h 856"/>
                  <a:gd name="T54" fmla="*/ 1 w 1032"/>
                  <a:gd name="T55" fmla="*/ 1 h 856"/>
                  <a:gd name="T56" fmla="*/ 1 w 1032"/>
                  <a:gd name="T57" fmla="*/ 1 h 856"/>
                  <a:gd name="T58" fmla="*/ 1 w 1032"/>
                  <a:gd name="T59" fmla="*/ 1 h 856"/>
                  <a:gd name="T60" fmla="*/ 1 w 1032"/>
                  <a:gd name="T61" fmla="*/ 1 h 856"/>
                  <a:gd name="T62" fmla="*/ 1 w 1032"/>
                  <a:gd name="T63" fmla="*/ 1 h 856"/>
                  <a:gd name="T64" fmla="*/ 1 w 1032"/>
                  <a:gd name="T65" fmla="*/ 1 h 856"/>
                  <a:gd name="T66" fmla="*/ 1 w 1032"/>
                  <a:gd name="T67" fmla="*/ 1 h 856"/>
                  <a:gd name="T68" fmla="*/ 1 w 1032"/>
                  <a:gd name="T69" fmla="*/ 1 h 856"/>
                  <a:gd name="T70" fmla="*/ 1 w 1032"/>
                  <a:gd name="T71" fmla="*/ 1 h 856"/>
                  <a:gd name="T72" fmla="*/ 1 w 1032"/>
                  <a:gd name="T73" fmla="*/ 1 h 856"/>
                  <a:gd name="T74" fmla="*/ 1 w 1032"/>
                  <a:gd name="T75" fmla="*/ 1 h 856"/>
                  <a:gd name="T76" fmla="*/ 1 w 1032"/>
                  <a:gd name="T77" fmla="*/ 1 h 856"/>
                  <a:gd name="T78" fmla="*/ 1 w 1032"/>
                  <a:gd name="T79" fmla="*/ 1 h 856"/>
                  <a:gd name="T80" fmla="*/ 1 w 1032"/>
                  <a:gd name="T81" fmla="*/ 1 h 856"/>
                  <a:gd name="T82" fmla="*/ 1 w 1032"/>
                  <a:gd name="T83" fmla="*/ 1 h 856"/>
                  <a:gd name="T84" fmla="*/ 1 w 1032"/>
                  <a:gd name="T85" fmla="*/ 1 h 856"/>
                  <a:gd name="T86" fmla="*/ 1 w 1032"/>
                  <a:gd name="T87" fmla="*/ 1 h 856"/>
                  <a:gd name="T88" fmla="*/ 1 w 1032"/>
                  <a:gd name="T89" fmla="*/ 1 h 856"/>
                  <a:gd name="T90" fmla="*/ 1 w 1032"/>
                  <a:gd name="T91" fmla="*/ 1 h 856"/>
                  <a:gd name="T92" fmla="*/ 1 w 1032"/>
                  <a:gd name="T93" fmla="*/ 1 h 856"/>
                  <a:gd name="T94" fmla="*/ 1 w 1032"/>
                  <a:gd name="T95" fmla="*/ 1 h 856"/>
                  <a:gd name="T96" fmla="*/ 1 w 1032"/>
                  <a:gd name="T97" fmla="*/ 1 h 856"/>
                  <a:gd name="T98" fmla="*/ 1 w 1032"/>
                  <a:gd name="T99" fmla="*/ 1 h 856"/>
                  <a:gd name="T100" fmla="*/ 0 w 1032"/>
                  <a:gd name="T101" fmla="*/ 1 h 856"/>
                  <a:gd name="T102" fmla="*/ 1 w 1032"/>
                  <a:gd name="T103" fmla="*/ 1 h 856"/>
                  <a:gd name="T104" fmla="*/ 1 w 1032"/>
                  <a:gd name="T105" fmla="*/ 1 h 856"/>
                  <a:gd name="T106" fmla="*/ 1 w 1032"/>
                  <a:gd name="T107" fmla="*/ 1 h 856"/>
                  <a:gd name="T108" fmla="*/ 1 w 1032"/>
                  <a:gd name="T109" fmla="*/ 1 h 856"/>
                  <a:gd name="T110" fmla="*/ 1 w 1032"/>
                  <a:gd name="T111" fmla="*/ 0 h 8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32"/>
                  <a:gd name="T169" fmla="*/ 0 h 856"/>
                  <a:gd name="T170" fmla="*/ 1032 w 1032"/>
                  <a:gd name="T171" fmla="*/ 856 h 8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32" h="856">
                    <a:moveTo>
                      <a:pt x="240" y="65"/>
                    </a:moveTo>
                    <a:lnTo>
                      <a:pt x="123" y="65"/>
                    </a:lnTo>
                    <a:lnTo>
                      <a:pt x="117" y="65"/>
                    </a:lnTo>
                    <a:lnTo>
                      <a:pt x="112" y="66"/>
                    </a:lnTo>
                    <a:lnTo>
                      <a:pt x="106" y="67"/>
                    </a:lnTo>
                    <a:lnTo>
                      <a:pt x="100" y="69"/>
                    </a:lnTo>
                    <a:lnTo>
                      <a:pt x="96" y="71"/>
                    </a:lnTo>
                    <a:lnTo>
                      <a:pt x="90" y="74"/>
                    </a:lnTo>
                    <a:lnTo>
                      <a:pt x="86" y="77"/>
                    </a:lnTo>
                    <a:lnTo>
                      <a:pt x="82" y="82"/>
                    </a:lnTo>
                    <a:lnTo>
                      <a:pt x="74" y="90"/>
                    </a:lnTo>
                    <a:lnTo>
                      <a:pt x="69" y="100"/>
                    </a:lnTo>
                    <a:lnTo>
                      <a:pt x="66" y="112"/>
                    </a:lnTo>
                    <a:lnTo>
                      <a:pt x="65" y="123"/>
                    </a:lnTo>
                    <a:lnTo>
                      <a:pt x="65" y="734"/>
                    </a:lnTo>
                    <a:lnTo>
                      <a:pt x="66" y="745"/>
                    </a:lnTo>
                    <a:lnTo>
                      <a:pt x="69" y="756"/>
                    </a:lnTo>
                    <a:lnTo>
                      <a:pt x="74" y="766"/>
                    </a:lnTo>
                    <a:lnTo>
                      <a:pt x="82" y="775"/>
                    </a:lnTo>
                    <a:lnTo>
                      <a:pt x="86" y="780"/>
                    </a:lnTo>
                    <a:lnTo>
                      <a:pt x="90" y="783"/>
                    </a:lnTo>
                    <a:lnTo>
                      <a:pt x="96" y="786"/>
                    </a:lnTo>
                    <a:lnTo>
                      <a:pt x="100" y="788"/>
                    </a:lnTo>
                    <a:lnTo>
                      <a:pt x="106" y="790"/>
                    </a:lnTo>
                    <a:lnTo>
                      <a:pt x="112" y="791"/>
                    </a:lnTo>
                    <a:lnTo>
                      <a:pt x="117" y="793"/>
                    </a:lnTo>
                    <a:lnTo>
                      <a:pt x="123" y="793"/>
                    </a:lnTo>
                    <a:lnTo>
                      <a:pt x="910" y="793"/>
                    </a:lnTo>
                    <a:lnTo>
                      <a:pt x="921" y="791"/>
                    </a:lnTo>
                    <a:lnTo>
                      <a:pt x="933" y="788"/>
                    </a:lnTo>
                    <a:lnTo>
                      <a:pt x="942" y="782"/>
                    </a:lnTo>
                    <a:lnTo>
                      <a:pt x="951" y="775"/>
                    </a:lnTo>
                    <a:lnTo>
                      <a:pt x="958" y="766"/>
                    </a:lnTo>
                    <a:lnTo>
                      <a:pt x="964" y="757"/>
                    </a:lnTo>
                    <a:lnTo>
                      <a:pt x="968" y="745"/>
                    </a:lnTo>
                    <a:lnTo>
                      <a:pt x="969" y="734"/>
                    </a:lnTo>
                    <a:lnTo>
                      <a:pt x="969" y="123"/>
                    </a:lnTo>
                    <a:lnTo>
                      <a:pt x="968" y="112"/>
                    </a:lnTo>
                    <a:lnTo>
                      <a:pt x="964" y="100"/>
                    </a:lnTo>
                    <a:lnTo>
                      <a:pt x="958" y="90"/>
                    </a:lnTo>
                    <a:lnTo>
                      <a:pt x="951" y="82"/>
                    </a:lnTo>
                    <a:lnTo>
                      <a:pt x="947" y="77"/>
                    </a:lnTo>
                    <a:lnTo>
                      <a:pt x="942" y="74"/>
                    </a:lnTo>
                    <a:lnTo>
                      <a:pt x="938" y="71"/>
                    </a:lnTo>
                    <a:lnTo>
                      <a:pt x="932" y="69"/>
                    </a:lnTo>
                    <a:lnTo>
                      <a:pt x="926" y="67"/>
                    </a:lnTo>
                    <a:lnTo>
                      <a:pt x="921" y="66"/>
                    </a:lnTo>
                    <a:lnTo>
                      <a:pt x="916" y="65"/>
                    </a:lnTo>
                    <a:lnTo>
                      <a:pt x="910" y="65"/>
                    </a:lnTo>
                    <a:lnTo>
                      <a:pt x="240" y="65"/>
                    </a:lnTo>
                    <a:lnTo>
                      <a:pt x="236" y="0"/>
                    </a:lnTo>
                    <a:lnTo>
                      <a:pt x="910" y="0"/>
                    </a:lnTo>
                    <a:lnTo>
                      <a:pt x="921" y="1"/>
                    </a:lnTo>
                    <a:lnTo>
                      <a:pt x="934" y="2"/>
                    </a:lnTo>
                    <a:lnTo>
                      <a:pt x="946" y="6"/>
                    </a:lnTo>
                    <a:lnTo>
                      <a:pt x="957" y="9"/>
                    </a:lnTo>
                    <a:lnTo>
                      <a:pt x="968" y="15"/>
                    </a:lnTo>
                    <a:lnTo>
                      <a:pt x="978" y="21"/>
                    </a:lnTo>
                    <a:lnTo>
                      <a:pt x="987" y="29"/>
                    </a:lnTo>
                    <a:lnTo>
                      <a:pt x="996" y="37"/>
                    </a:lnTo>
                    <a:lnTo>
                      <a:pt x="1004" y="46"/>
                    </a:lnTo>
                    <a:lnTo>
                      <a:pt x="1011" y="55"/>
                    </a:lnTo>
                    <a:lnTo>
                      <a:pt x="1018" y="66"/>
                    </a:lnTo>
                    <a:lnTo>
                      <a:pt x="1023" y="76"/>
                    </a:lnTo>
                    <a:lnTo>
                      <a:pt x="1026" y="88"/>
                    </a:lnTo>
                    <a:lnTo>
                      <a:pt x="1030" y="99"/>
                    </a:lnTo>
                    <a:lnTo>
                      <a:pt x="1031" y="111"/>
                    </a:lnTo>
                    <a:lnTo>
                      <a:pt x="1032" y="123"/>
                    </a:lnTo>
                    <a:lnTo>
                      <a:pt x="1032" y="734"/>
                    </a:lnTo>
                    <a:lnTo>
                      <a:pt x="1031" y="745"/>
                    </a:lnTo>
                    <a:lnTo>
                      <a:pt x="1030" y="758"/>
                    </a:lnTo>
                    <a:lnTo>
                      <a:pt x="1026" y="770"/>
                    </a:lnTo>
                    <a:lnTo>
                      <a:pt x="1023" y="780"/>
                    </a:lnTo>
                    <a:lnTo>
                      <a:pt x="1018" y="791"/>
                    </a:lnTo>
                    <a:lnTo>
                      <a:pt x="1011" y="802"/>
                    </a:lnTo>
                    <a:lnTo>
                      <a:pt x="1004" y="811"/>
                    </a:lnTo>
                    <a:lnTo>
                      <a:pt x="996" y="820"/>
                    </a:lnTo>
                    <a:lnTo>
                      <a:pt x="987" y="828"/>
                    </a:lnTo>
                    <a:lnTo>
                      <a:pt x="978" y="835"/>
                    </a:lnTo>
                    <a:lnTo>
                      <a:pt x="968" y="842"/>
                    </a:lnTo>
                    <a:lnTo>
                      <a:pt x="957" y="847"/>
                    </a:lnTo>
                    <a:lnTo>
                      <a:pt x="946" y="850"/>
                    </a:lnTo>
                    <a:lnTo>
                      <a:pt x="934" y="854"/>
                    </a:lnTo>
                    <a:lnTo>
                      <a:pt x="921" y="855"/>
                    </a:lnTo>
                    <a:lnTo>
                      <a:pt x="910" y="856"/>
                    </a:lnTo>
                    <a:lnTo>
                      <a:pt x="123" y="856"/>
                    </a:lnTo>
                    <a:lnTo>
                      <a:pt x="111" y="855"/>
                    </a:lnTo>
                    <a:lnTo>
                      <a:pt x="99" y="854"/>
                    </a:lnTo>
                    <a:lnTo>
                      <a:pt x="88" y="850"/>
                    </a:lnTo>
                    <a:lnTo>
                      <a:pt x="76" y="847"/>
                    </a:lnTo>
                    <a:lnTo>
                      <a:pt x="66" y="842"/>
                    </a:lnTo>
                    <a:lnTo>
                      <a:pt x="55" y="835"/>
                    </a:lnTo>
                    <a:lnTo>
                      <a:pt x="46" y="828"/>
                    </a:lnTo>
                    <a:lnTo>
                      <a:pt x="37" y="820"/>
                    </a:lnTo>
                    <a:lnTo>
                      <a:pt x="29" y="811"/>
                    </a:lnTo>
                    <a:lnTo>
                      <a:pt x="21" y="802"/>
                    </a:lnTo>
                    <a:lnTo>
                      <a:pt x="15" y="791"/>
                    </a:lnTo>
                    <a:lnTo>
                      <a:pt x="9" y="780"/>
                    </a:lnTo>
                    <a:lnTo>
                      <a:pt x="6" y="770"/>
                    </a:lnTo>
                    <a:lnTo>
                      <a:pt x="2" y="758"/>
                    </a:lnTo>
                    <a:lnTo>
                      <a:pt x="1" y="745"/>
                    </a:lnTo>
                    <a:lnTo>
                      <a:pt x="0" y="734"/>
                    </a:lnTo>
                    <a:lnTo>
                      <a:pt x="0" y="123"/>
                    </a:lnTo>
                    <a:lnTo>
                      <a:pt x="2" y="98"/>
                    </a:lnTo>
                    <a:lnTo>
                      <a:pt x="9" y="75"/>
                    </a:lnTo>
                    <a:lnTo>
                      <a:pt x="21" y="54"/>
                    </a:lnTo>
                    <a:lnTo>
                      <a:pt x="36" y="36"/>
                    </a:lnTo>
                    <a:lnTo>
                      <a:pt x="54" y="21"/>
                    </a:lnTo>
                    <a:lnTo>
                      <a:pt x="75" y="9"/>
                    </a:lnTo>
                    <a:lnTo>
                      <a:pt x="98" y="2"/>
                    </a:lnTo>
                    <a:lnTo>
                      <a:pt x="123" y="0"/>
                    </a:lnTo>
                    <a:lnTo>
                      <a:pt x="236" y="0"/>
                    </a:lnTo>
                    <a:lnTo>
                      <a:pt x="240" y="65"/>
                    </a:lnTo>
                    <a:close/>
                  </a:path>
                </a:pathLst>
              </a:custGeom>
              <a:solidFill>
                <a:schemeClr val="tx1"/>
              </a:solidFill>
              <a:ln>
                <a:noFill/>
              </a:ln>
            </p:spPr>
            <p:txBody>
              <a:bodyPr/>
              <a:lstStyle/>
              <a:p>
                <a:endParaRPr lang="ja-JP" altLang="en-US" b="1">
                  <a:latin typeface="+mj-ea"/>
                  <a:ea typeface="+mj-ea"/>
                </a:endParaRPr>
              </a:p>
            </p:txBody>
          </p:sp>
          <p:sp>
            <p:nvSpPr>
              <p:cNvPr id="58" name="Freeform 39"/>
              <p:cNvSpPr>
                <a:spLocks/>
              </p:cNvSpPr>
              <p:nvPr/>
            </p:nvSpPr>
            <p:spPr bwMode="auto">
              <a:xfrm>
                <a:off x="7263208" y="4745891"/>
                <a:ext cx="115888" cy="113158"/>
              </a:xfrm>
              <a:custGeom>
                <a:avLst/>
                <a:gdLst>
                  <a:gd name="T0" fmla="*/ 0 w 147"/>
                  <a:gd name="T1" fmla="*/ 0 h 145"/>
                  <a:gd name="T2" fmla="*/ 0 w 147"/>
                  <a:gd name="T3" fmla="*/ 0 h 145"/>
                  <a:gd name="T4" fmla="*/ 0 w 147"/>
                  <a:gd name="T5" fmla="*/ 0 h 145"/>
                  <a:gd name="T6" fmla="*/ 0 w 147"/>
                  <a:gd name="T7" fmla="*/ 0 h 145"/>
                  <a:gd name="T8" fmla="*/ 0 w 147"/>
                  <a:gd name="T9" fmla="*/ 0 h 145"/>
                  <a:gd name="T10" fmla="*/ 0 w 147"/>
                  <a:gd name="T11" fmla="*/ 0 h 145"/>
                  <a:gd name="T12" fmla="*/ 0 w 147"/>
                  <a:gd name="T13" fmla="*/ 0 h 145"/>
                  <a:gd name="T14" fmla="*/ 0 w 147"/>
                  <a:gd name="T15" fmla="*/ 0 h 145"/>
                  <a:gd name="T16" fmla="*/ 0 w 147"/>
                  <a:gd name="T17" fmla="*/ 0 h 145"/>
                  <a:gd name="T18" fmla="*/ 0 w 147"/>
                  <a:gd name="T19" fmla="*/ 0 h 145"/>
                  <a:gd name="T20" fmla="*/ 0 w 147"/>
                  <a:gd name="T21" fmla="*/ 0 h 145"/>
                  <a:gd name="T22" fmla="*/ 0 w 147"/>
                  <a:gd name="T23" fmla="*/ 0 h 145"/>
                  <a:gd name="T24" fmla="*/ 0 w 147"/>
                  <a:gd name="T25" fmla="*/ 0 h 145"/>
                  <a:gd name="T26" fmla="*/ 0 w 147"/>
                  <a:gd name="T27" fmla="*/ 0 h 145"/>
                  <a:gd name="T28" fmla="*/ 0 w 147"/>
                  <a:gd name="T29" fmla="*/ 0 h 145"/>
                  <a:gd name="T30" fmla="*/ 0 w 147"/>
                  <a:gd name="T31" fmla="*/ 0 h 145"/>
                  <a:gd name="T32" fmla="*/ 0 w 147"/>
                  <a:gd name="T33" fmla="*/ 0 h 145"/>
                  <a:gd name="T34" fmla="*/ 0 w 147"/>
                  <a:gd name="T35" fmla="*/ 0 h 145"/>
                  <a:gd name="T36" fmla="*/ 0 w 147"/>
                  <a:gd name="T37" fmla="*/ 0 h 145"/>
                  <a:gd name="T38" fmla="*/ 0 w 147"/>
                  <a:gd name="T39" fmla="*/ 0 h 145"/>
                  <a:gd name="T40" fmla="*/ 0 w 147"/>
                  <a:gd name="T41" fmla="*/ 0 h 145"/>
                  <a:gd name="T42" fmla="*/ 0 w 147"/>
                  <a:gd name="T43" fmla="*/ 0 h 145"/>
                  <a:gd name="T44" fmla="*/ 0 w 147"/>
                  <a:gd name="T45" fmla="*/ 0 h 145"/>
                  <a:gd name="T46" fmla="*/ 0 w 147"/>
                  <a:gd name="T47" fmla="*/ 0 h 145"/>
                  <a:gd name="T48" fmla="*/ 0 w 147"/>
                  <a:gd name="T49" fmla="*/ 0 h 145"/>
                  <a:gd name="T50" fmla="*/ 0 w 147"/>
                  <a:gd name="T51" fmla="*/ 0 h 145"/>
                  <a:gd name="T52" fmla="*/ 0 w 147"/>
                  <a:gd name="T53" fmla="*/ 0 h 145"/>
                  <a:gd name="T54" fmla="*/ 0 w 147"/>
                  <a:gd name="T55" fmla="*/ 0 h 145"/>
                  <a:gd name="T56" fmla="*/ 0 w 147"/>
                  <a:gd name="T57" fmla="*/ 0 h 145"/>
                  <a:gd name="T58" fmla="*/ 0 w 147"/>
                  <a:gd name="T59" fmla="*/ 0 h 145"/>
                  <a:gd name="T60" fmla="*/ 0 w 147"/>
                  <a:gd name="T61" fmla="*/ 0 h 145"/>
                  <a:gd name="T62" fmla="*/ 0 w 147"/>
                  <a:gd name="T63" fmla="*/ 0 h 145"/>
                  <a:gd name="T64" fmla="*/ 0 w 147"/>
                  <a:gd name="T65" fmla="*/ 0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
                  <a:gd name="T100" fmla="*/ 0 h 145"/>
                  <a:gd name="T101" fmla="*/ 147 w 147"/>
                  <a:gd name="T102" fmla="*/ 145 h 1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 h="145">
                    <a:moveTo>
                      <a:pt x="73" y="145"/>
                    </a:moveTo>
                    <a:lnTo>
                      <a:pt x="88" y="144"/>
                    </a:lnTo>
                    <a:lnTo>
                      <a:pt x="102" y="139"/>
                    </a:lnTo>
                    <a:lnTo>
                      <a:pt x="114" y="132"/>
                    </a:lnTo>
                    <a:lnTo>
                      <a:pt x="125" y="124"/>
                    </a:lnTo>
                    <a:lnTo>
                      <a:pt x="134" y="113"/>
                    </a:lnTo>
                    <a:lnTo>
                      <a:pt x="141" y="101"/>
                    </a:lnTo>
                    <a:lnTo>
                      <a:pt x="146" y="87"/>
                    </a:lnTo>
                    <a:lnTo>
                      <a:pt x="147" y="72"/>
                    </a:lnTo>
                    <a:lnTo>
                      <a:pt x="146" y="57"/>
                    </a:lnTo>
                    <a:lnTo>
                      <a:pt x="141" y="44"/>
                    </a:lnTo>
                    <a:lnTo>
                      <a:pt x="134" y="32"/>
                    </a:lnTo>
                    <a:lnTo>
                      <a:pt x="125" y="21"/>
                    </a:lnTo>
                    <a:lnTo>
                      <a:pt x="114" y="12"/>
                    </a:lnTo>
                    <a:lnTo>
                      <a:pt x="102" y="6"/>
                    </a:lnTo>
                    <a:lnTo>
                      <a:pt x="88" y="1"/>
                    </a:lnTo>
                    <a:lnTo>
                      <a:pt x="73" y="0"/>
                    </a:lnTo>
                    <a:lnTo>
                      <a:pt x="58" y="1"/>
                    </a:lnTo>
                    <a:lnTo>
                      <a:pt x="44" y="6"/>
                    </a:lnTo>
                    <a:lnTo>
                      <a:pt x="33" y="12"/>
                    </a:lnTo>
                    <a:lnTo>
                      <a:pt x="21" y="21"/>
                    </a:lnTo>
                    <a:lnTo>
                      <a:pt x="13" y="32"/>
                    </a:lnTo>
                    <a:lnTo>
                      <a:pt x="6" y="44"/>
                    </a:lnTo>
                    <a:lnTo>
                      <a:pt x="2" y="57"/>
                    </a:lnTo>
                    <a:lnTo>
                      <a:pt x="0" y="72"/>
                    </a:lnTo>
                    <a:lnTo>
                      <a:pt x="2" y="87"/>
                    </a:lnTo>
                    <a:lnTo>
                      <a:pt x="6" y="101"/>
                    </a:lnTo>
                    <a:lnTo>
                      <a:pt x="13" y="113"/>
                    </a:lnTo>
                    <a:lnTo>
                      <a:pt x="21" y="124"/>
                    </a:lnTo>
                    <a:lnTo>
                      <a:pt x="33" y="132"/>
                    </a:lnTo>
                    <a:lnTo>
                      <a:pt x="44" y="139"/>
                    </a:lnTo>
                    <a:lnTo>
                      <a:pt x="58" y="144"/>
                    </a:lnTo>
                    <a:lnTo>
                      <a:pt x="73" y="145"/>
                    </a:lnTo>
                    <a:close/>
                  </a:path>
                </a:pathLst>
              </a:custGeom>
              <a:solidFill>
                <a:schemeClr val="tx1"/>
              </a:solidFill>
              <a:ln>
                <a:noFill/>
              </a:ln>
            </p:spPr>
            <p:txBody>
              <a:bodyPr/>
              <a:lstStyle/>
              <a:p>
                <a:endParaRPr lang="ja-JP" altLang="en-US" b="1">
                  <a:latin typeface="+mj-ea"/>
                  <a:ea typeface="+mj-ea"/>
                </a:endParaRPr>
              </a:p>
            </p:txBody>
          </p:sp>
          <p:sp>
            <p:nvSpPr>
              <p:cNvPr id="59" name="Freeform 40"/>
              <p:cNvSpPr>
                <a:spLocks/>
              </p:cNvSpPr>
              <p:nvPr/>
            </p:nvSpPr>
            <p:spPr bwMode="auto">
              <a:xfrm>
                <a:off x="7226696" y="4881052"/>
                <a:ext cx="187325" cy="385051"/>
              </a:xfrm>
              <a:custGeom>
                <a:avLst/>
                <a:gdLst>
                  <a:gd name="T0" fmla="*/ 1 w 236"/>
                  <a:gd name="T1" fmla="*/ 0 h 489"/>
                  <a:gd name="T2" fmla="*/ 1 w 236"/>
                  <a:gd name="T3" fmla="*/ 0 h 489"/>
                  <a:gd name="T4" fmla="*/ 1 w 236"/>
                  <a:gd name="T5" fmla="*/ 1 h 489"/>
                  <a:gd name="T6" fmla="*/ 1 w 236"/>
                  <a:gd name="T7" fmla="*/ 1 h 489"/>
                  <a:gd name="T8" fmla="*/ 1 w 236"/>
                  <a:gd name="T9" fmla="*/ 1 h 489"/>
                  <a:gd name="T10" fmla="*/ 1 w 236"/>
                  <a:gd name="T11" fmla="*/ 1 h 489"/>
                  <a:gd name="T12" fmla="*/ 1 w 236"/>
                  <a:gd name="T13" fmla="*/ 1 h 489"/>
                  <a:gd name="T14" fmla="*/ 1 w 236"/>
                  <a:gd name="T15" fmla="*/ 1 h 489"/>
                  <a:gd name="T16" fmla="*/ 1 w 236"/>
                  <a:gd name="T17" fmla="*/ 1 h 489"/>
                  <a:gd name="T18" fmla="*/ 0 w 236"/>
                  <a:gd name="T19" fmla="*/ 1 h 489"/>
                  <a:gd name="T20" fmla="*/ 0 w 236"/>
                  <a:gd name="T21" fmla="*/ 1 h 489"/>
                  <a:gd name="T22" fmla="*/ 1 w 236"/>
                  <a:gd name="T23" fmla="*/ 1 h 489"/>
                  <a:gd name="T24" fmla="*/ 1 w 236"/>
                  <a:gd name="T25" fmla="*/ 1 h 489"/>
                  <a:gd name="T26" fmla="*/ 1 w 236"/>
                  <a:gd name="T27" fmla="*/ 1 h 489"/>
                  <a:gd name="T28" fmla="*/ 1 w 236"/>
                  <a:gd name="T29" fmla="*/ 1 h 489"/>
                  <a:gd name="T30" fmla="*/ 1 w 236"/>
                  <a:gd name="T31" fmla="*/ 1 h 489"/>
                  <a:gd name="T32" fmla="*/ 1 w 236"/>
                  <a:gd name="T33" fmla="*/ 1 h 489"/>
                  <a:gd name="T34" fmla="*/ 1 w 236"/>
                  <a:gd name="T35" fmla="*/ 1 h 489"/>
                  <a:gd name="T36" fmla="*/ 1 w 236"/>
                  <a:gd name="T37" fmla="*/ 1 h 489"/>
                  <a:gd name="T38" fmla="*/ 1 w 236"/>
                  <a:gd name="T39" fmla="*/ 1 h 489"/>
                  <a:gd name="T40" fmla="*/ 1 w 236"/>
                  <a:gd name="T41" fmla="*/ 1 h 489"/>
                  <a:gd name="T42" fmla="*/ 1 w 236"/>
                  <a:gd name="T43" fmla="*/ 1 h 489"/>
                  <a:gd name="T44" fmla="*/ 1 w 236"/>
                  <a:gd name="T45" fmla="*/ 1 h 489"/>
                  <a:gd name="T46" fmla="*/ 1 w 236"/>
                  <a:gd name="T47" fmla="*/ 1 h 489"/>
                  <a:gd name="T48" fmla="*/ 1 w 236"/>
                  <a:gd name="T49" fmla="*/ 1 h 489"/>
                  <a:gd name="T50" fmla="*/ 1 w 236"/>
                  <a:gd name="T51" fmla="*/ 1 h 489"/>
                  <a:gd name="T52" fmla="*/ 1 w 236"/>
                  <a:gd name="T53" fmla="*/ 1 h 489"/>
                  <a:gd name="T54" fmla="*/ 1 w 236"/>
                  <a:gd name="T55" fmla="*/ 1 h 489"/>
                  <a:gd name="T56" fmla="*/ 1 w 236"/>
                  <a:gd name="T57" fmla="*/ 1 h 489"/>
                  <a:gd name="T58" fmla="*/ 1 w 236"/>
                  <a:gd name="T59" fmla="*/ 1 h 489"/>
                  <a:gd name="T60" fmla="*/ 1 w 236"/>
                  <a:gd name="T61" fmla="*/ 1 h 489"/>
                  <a:gd name="T62" fmla="*/ 1 w 236"/>
                  <a:gd name="T63" fmla="*/ 1 h 489"/>
                  <a:gd name="T64" fmla="*/ 1 w 236"/>
                  <a:gd name="T65" fmla="*/ 1 h 489"/>
                  <a:gd name="T66" fmla="*/ 1 w 236"/>
                  <a:gd name="T67" fmla="*/ 1 h 489"/>
                  <a:gd name="T68" fmla="*/ 1 w 236"/>
                  <a:gd name="T69" fmla="*/ 1 h 489"/>
                  <a:gd name="T70" fmla="*/ 1 w 236"/>
                  <a:gd name="T71" fmla="*/ 1 h 489"/>
                  <a:gd name="T72" fmla="*/ 1 w 236"/>
                  <a:gd name="T73" fmla="*/ 1 h 489"/>
                  <a:gd name="T74" fmla="*/ 1 w 236"/>
                  <a:gd name="T75" fmla="*/ 1 h 489"/>
                  <a:gd name="T76" fmla="*/ 1 w 236"/>
                  <a:gd name="T77" fmla="*/ 1 h 489"/>
                  <a:gd name="T78" fmla="*/ 1 w 236"/>
                  <a:gd name="T79" fmla="*/ 1 h 489"/>
                  <a:gd name="T80" fmla="*/ 1 w 236"/>
                  <a:gd name="T81" fmla="*/ 0 h 4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6"/>
                  <a:gd name="T124" fmla="*/ 0 h 489"/>
                  <a:gd name="T125" fmla="*/ 236 w 236"/>
                  <a:gd name="T126" fmla="*/ 489 h 4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6" h="489">
                    <a:moveTo>
                      <a:pt x="190" y="0"/>
                    </a:moveTo>
                    <a:lnTo>
                      <a:pt x="44" y="0"/>
                    </a:lnTo>
                    <a:lnTo>
                      <a:pt x="35" y="1"/>
                    </a:lnTo>
                    <a:lnTo>
                      <a:pt x="27" y="3"/>
                    </a:lnTo>
                    <a:lnTo>
                      <a:pt x="19" y="8"/>
                    </a:lnTo>
                    <a:lnTo>
                      <a:pt x="12" y="12"/>
                    </a:lnTo>
                    <a:lnTo>
                      <a:pt x="8" y="19"/>
                    </a:lnTo>
                    <a:lnTo>
                      <a:pt x="3" y="27"/>
                    </a:lnTo>
                    <a:lnTo>
                      <a:pt x="1" y="35"/>
                    </a:lnTo>
                    <a:lnTo>
                      <a:pt x="0" y="45"/>
                    </a:lnTo>
                    <a:lnTo>
                      <a:pt x="0" y="238"/>
                    </a:lnTo>
                    <a:lnTo>
                      <a:pt x="1" y="247"/>
                    </a:lnTo>
                    <a:lnTo>
                      <a:pt x="3" y="255"/>
                    </a:lnTo>
                    <a:lnTo>
                      <a:pt x="8" y="263"/>
                    </a:lnTo>
                    <a:lnTo>
                      <a:pt x="12" y="270"/>
                    </a:lnTo>
                    <a:lnTo>
                      <a:pt x="19" y="275"/>
                    </a:lnTo>
                    <a:lnTo>
                      <a:pt x="27" y="280"/>
                    </a:lnTo>
                    <a:lnTo>
                      <a:pt x="35" y="282"/>
                    </a:lnTo>
                    <a:lnTo>
                      <a:pt x="44" y="283"/>
                    </a:lnTo>
                    <a:lnTo>
                      <a:pt x="48" y="283"/>
                    </a:lnTo>
                    <a:lnTo>
                      <a:pt x="48" y="489"/>
                    </a:lnTo>
                    <a:lnTo>
                      <a:pt x="187" y="489"/>
                    </a:lnTo>
                    <a:lnTo>
                      <a:pt x="187" y="283"/>
                    </a:lnTo>
                    <a:lnTo>
                      <a:pt x="190" y="283"/>
                    </a:lnTo>
                    <a:lnTo>
                      <a:pt x="199" y="282"/>
                    </a:lnTo>
                    <a:lnTo>
                      <a:pt x="208" y="280"/>
                    </a:lnTo>
                    <a:lnTo>
                      <a:pt x="215" y="275"/>
                    </a:lnTo>
                    <a:lnTo>
                      <a:pt x="222" y="270"/>
                    </a:lnTo>
                    <a:lnTo>
                      <a:pt x="228" y="263"/>
                    </a:lnTo>
                    <a:lnTo>
                      <a:pt x="232" y="255"/>
                    </a:lnTo>
                    <a:lnTo>
                      <a:pt x="234" y="247"/>
                    </a:lnTo>
                    <a:lnTo>
                      <a:pt x="236" y="238"/>
                    </a:lnTo>
                    <a:lnTo>
                      <a:pt x="236" y="45"/>
                    </a:lnTo>
                    <a:lnTo>
                      <a:pt x="234" y="35"/>
                    </a:lnTo>
                    <a:lnTo>
                      <a:pt x="232" y="27"/>
                    </a:lnTo>
                    <a:lnTo>
                      <a:pt x="228" y="19"/>
                    </a:lnTo>
                    <a:lnTo>
                      <a:pt x="222" y="12"/>
                    </a:lnTo>
                    <a:lnTo>
                      <a:pt x="215" y="8"/>
                    </a:lnTo>
                    <a:lnTo>
                      <a:pt x="208" y="3"/>
                    </a:lnTo>
                    <a:lnTo>
                      <a:pt x="199" y="1"/>
                    </a:lnTo>
                    <a:lnTo>
                      <a:pt x="190" y="0"/>
                    </a:lnTo>
                    <a:close/>
                  </a:path>
                </a:pathLst>
              </a:custGeom>
              <a:solidFill>
                <a:schemeClr val="tx1"/>
              </a:solidFill>
              <a:ln>
                <a:noFill/>
              </a:ln>
            </p:spPr>
            <p:txBody>
              <a:bodyPr/>
              <a:lstStyle/>
              <a:p>
                <a:endParaRPr lang="ja-JP" altLang="en-US" b="1">
                  <a:latin typeface="+mj-ea"/>
                  <a:ea typeface="+mj-ea"/>
                </a:endParaRPr>
              </a:p>
            </p:txBody>
          </p:sp>
        </p:grpSp>
        <p:sp>
          <p:nvSpPr>
            <p:cNvPr id="45" name="AutoShape 34"/>
            <p:cNvSpPr>
              <a:spLocks noChangeAspect="1" noChangeArrowheads="1" noTextEdit="1"/>
            </p:cNvSpPr>
            <p:nvPr/>
          </p:nvSpPr>
          <p:spPr bwMode="auto">
            <a:xfrm>
              <a:off x="6655560" y="2236511"/>
              <a:ext cx="819150" cy="89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b="1">
                <a:latin typeface="+mj-ea"/>
                <a:ea typeface="+mj-ea"/>
              </a:endParaRPr>
            </a:p>
          </p:txBody>
        </p:sp>
        <p:sp>
          <p:nvSpPr>
            <p:cNvPr id="46" name="Freeform 36"/>
            <p:cNvSpPr>
              <a:spLocks/>
            </p:cNvSpPr>
            <p:nvPr/>
          </p:nvSpPr>
          <p:spPr bwMode="auto">
            <a:xfrm>
              <a:off x="6655560" y="2251100"/>
              <a:ext cx="819150" cy="672662"/>
            </a:xfrm>
            <a:custGeom>
              <a:avLst/>
              <a:gdLst>
                <a:gd name="T0" fmla="*/ 2147483647 w 1032"/>
                <a:gd name="T1" fmla="*/ 2147483647 h 856"/>
                <a:gd name="T2" fmla="*/ 2147483647 w 1032"/>
                <a:gd name="T3" fmla="*/ 2147483647 h 856"/>
                <a:gd name="T4" fmla="*/ 2147483647 w 1032"/>
                <a:gd name="T5" fmla="*/ 2147483647 h 856"/>
                <a:gd name="T6" fmla="*/ 2147483647 w 1032"/>
                <a:gd name="T7" fmla="*/ 2147483647 h 856"/>
                <a:gd name="T8" fmla="*/ 2147483647 w 1032"/>
                <a:gd name="T9" fmla="*/ 2147483647 h 856"/>
                <a:gd name="T10" fmla="*/ 2147483647 w 1032"/>
                <a:gd name="T11" fmla="*/ 2147483647 h 856"/>
                <a:gd name="T12" fmla="*/ 2147483647 w 1032"/>
                <a:gd name="T13" fmla="*/ 2147483647 h 856"/>
                <a:gd name="T14" fmla="*/ 2147483647 w 1032"/>
                <a:gd name="T15" fmla="*/ 2147483647 h 856"/>
                <a:gd name="T16" fmla="*/ 2147483647 w 1032"/>
                <a:gd name="T17" fmla="*/ 2147483647 h 856"/>
                <a:gd name="T18" fmla="*/ 2147483647 w 1032"/>
                <a:gd name="T19" fmla="*/ 2147483647 h 856"/>
                <a:gd name="T20" fmla="*/ 2147483647 w 1032"/>
                <a:gd name="T21" fmla="*/ 2147483647 h 856"/>
                <a:gd name="T22" fmla="*/ 2147483647 w 1032"/>
                <a:gd name="T23" fmla="*/ 2147483647 h 856"/>
                <a:gd name="T24" fmla="*/ 2147483647 w 1032"/>
                <a:gd name="T25" fmla="*/ 2147483647 h 856"/>
                <a:gd name="T26" fmla="*/ 2147483647 w 1032"/>
                <a:gd name="T27" fmla="*/ 2147483647 h 856"/>
                <a:gd name="T28" fmla="*/ 2147483647 w 1032"/>
                <a:gd name="T29" fmla="*/ 2147483647 h 856"/>
                <a:gd name="T30" fmla="*/ 2147483647 w 1032"/>
                <a:gd name="T31" fmla="*/ 2147483647 h 856"/>
                <a:gd name="T32" fmla="*/ 2147483647 w 1032"/>
                <a:gd name="T33" fmla="*/ 2147483647 h 856"/>
                <a:gd name="T34" fmla="*/ 2147483647 w 1032"/>
                <a:gd name="T35" fmla="*/ 2147483647 h 856"/>
                <a:gd name="T36" fmla="*/ 2147483647 w 1032"/>
                <a:gd name="T37" fmla="*/ 2147483647 h 856"/>
                <a:gd name="T38" fmla="*/ 2147483647 w 1032"/>
                <a:gd name="T39" fmla="*/ 2147483647 h 856"/>
                <a:gd name="T40" fmla="*/ 2147483647 w 1032"/>
                <a:gd name="T41" fmla="*/ 2147483647 h 856"/>
                <a:gd name="T42" fmla="*/ 2147483647 w 1032"/>
                <a:gd name="T43" fmla="*/ 2147483647 h 856"/>
                <a:gd name="T44" fmla="*/ 2147483647 w 1032"/>
                <a:gd name="T45" fmla="*/ 2147483647 h 856"/>
                <a:gd name="T46" fmla="*/ 2147483647 w 1032"/>
                <a:gd name="T47" fmla="*/ 2147483647 h 856"/>
                <a:gd name="T48" fmla="*/ 2147483647 w 1032"/>
                <a:gd name="T49" fmla="*/ 2147483647 h 856"/>
                <a:gd name="T50" fmla="*/ 2147483647 w 1032"/>
                <a:gd name="T51" fmla="*/ 0 h 856"/>
                <a:gd name="T52" fmla="*/ 2147483647 w 1032"/>
                <a:gd name="T53" fmla="*/ 2147483647 h 856"/>
                <a:gd name="T54" fmla="*/ 2147483647 w 1032"/>
                <a:gd name="T55" fmla="*/ 2147483647 h 856"/>
                <a:gd name="T56" fmla="*/ 2147483647 w 1032"/>
                <a:gd name="T57" fmla="*/ 2147483647 h 856"/>
                <a:gd name="T58" fmla="*/ 2147483647 w 1032"/>
                <a:gd name="T59" fmla="*/ 2147483647 h 856"/>
                <a:gd name="T60" fmla="*/ 2147483647 w 1032"/>
                <a:gd name="T61" fmla="*/ 2147483647 h 856"/>
                <a:gd name="T62" fmla="*/ 2147483647 w 1032"/>
                <a:gd name="T63" fmla="*/ 2147483647 h 856"/>
                <a:gd name="T64" fmla="*/ 2147483647 w 1032"/>
                <a:gd name="T65" fmla="*/ 2147483647 h 856"/>
                <a:gd name="T66" fmla="*/ 2147483647 w 1032"/>
                <a:gd name="T67" fmla="*/ 2147483647 h 856"/>
                <a:gd name="T68" fmla="*/ 2147483647 w 1032"/>
                <a:gd name="T69" fmla="*/ 2147483647 h 856"/>
                <a:gd name="T70" fmla="*/ 2147483647 w 1032"/>
                <a:gd name="T71" fmla="*/ 2147483647 h 856"/>
                <a:gd name="T72" fmla="*/ 2147483647 w 1032"/>
                <a:gd name="T73" fmla="*/ 2147483647 h 856"/>
                <a:gd name="T74" fmla="*/ 2147483647 w 1032"/>
                <a:gd name="T75" fmla="*/ 2147483647 h 856"/>
                <a:gd name="T76" fmla="*/ 2147483647 w 1032"/>
                <a:gd name="T77" fmla="*/ 2147483647 h 856"/>
                <a:gd name="T78" fmla="*/ 2147483647 w 1032"/>
                <a:gd name="T79" fmla="*/ 2147483647 h 856"/>
                <a:gd name="T80" fmla="*/ 2147483647 w 1032"/>
                <a:gd name="T81" fmla="*/ 2147483647 h 856"/>
                <a:gd name="T82" fmla="*/ 2147483647 w 1032"/>
                <a:gd name="T83" fmla="*/ 2147483647 h 856"/>
                <a:gd name="T84" fmla="*/ 2147483647 w 1032"/>
                <a:gd name="T85" fmla="*/ 2147483647 h 856"/>
                <a:gd name="T86" fmla="*/ 2147483647 w 1032"/>
                <a:gd name="T87" fmla="*/ 2147483647 h 856"/>
                <a:gd name="T88" fmla="*/ 2147483647 w 1032"/>
                <a:gd name="T89" fmla="*/ 2147483647 h 856"/>
                <a:gd name="T90" fmla="*/ 2147483647 w 1032"/>
                <a:gd name="T91" fmla="*/ 2147483647 h 856"/>
                <a:gd name="T92" fmla="*/ 2147483647 w 1032"/>
                <a:gd name="T93" fmla="*/ 2147483647 h 856"/>
                <a:gd name="T94" fmla="*/ 2147483647 w 1032"/>
                <a:gd name="T95" fmla="*/ 2147483647 h 856"/>
                <a:gd name="T96" fmla="*/ 2147483647 w 1032"/>
                <a:gd name="T97" fmla="*/ 2147483647 h 856"/>
                <a:gd name="T98" fmla="*/ 2147483647 w 1032"/>
                <a:gd name="T99" fmla="*/ 2147483647 h 856"/>
                <a:gd name="T100" fmla="*/ 0 w 1032"/>
                <a:gd name="T101" fmla="*/ 2147483647 h 856"/>
                <a:gd name="T102" fmla="*/ 2147483647 w 1032"/>
                <a:gd name="T103" fmla="*/ 2147483647 h 856"/>
                <a:gd name="T104" fmla="*/ 2147483647 w 1032"/>
                <a:gd name="T105" fmla="*/ 2147483647 h 856"/>
                <a:gd name="T106" fmla="*/ 2147483647 w 1032"/>
                <a:gd name="T107" fmla="*/ 2147483647 h 856"/>
                <a:gd name="T108" fmla="*/ 2147483647 w 1032"/>
                <a:gd name="T109" fmla="*/ 2147483647 h 856"/>
                <a:gd name="T110" fmla="*/ 2147483647 w 1032"/>
                <a:gd name="T111" fmla="*/ 0 h 8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32"/>
                <a:gd name="T169" fmla="*/ 0 h 856"/>
                <a:gd name="T170" fmla="*/ 1032 w 1032"/>
                <a:gd name="T171" fmla="*/ 856 h 8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32" h="856">
                  <a:moveTo>
                    <a:pt x="240" y="65"/>
                  </a:moveTo>
                  <a:lnTo>
                    <a:pt x="123" y="65"/>
                  </a:lnTo>
                  <a:lnTo>
                    <a:pt x="117" y="65"/>
                  </a:lnTo>
                  <a:lnTo>
                    <a:pt x="112" y="66"/>
                  </a:lnTo>
                  <a:lnTo>
                    <a:pt x="106" y="67"/>
                  </a:lnTo>
                  <a:lnTo>
                    <a:pt x="100" y="69"/>
                  </a:lnTo>
                  <a:lnTo>
                    <a:pt x="96" y="71"/>
                  </a:lnTo>
                  <a:lnTo>
                    <a:pt x="90" y="74"/>
                  </a:lnTo>
                  <a:lnTo>
                    <a:pt x="86" y="77"/>
                  </a:lnTo>
                  <a:lnTo>
                    <a:pt x="82" y="82"/>
                  </a:lnTo>
                  <a:lnTo>
                    <a:pt x="74" y="90"/>
                  </a:lnTo>
                  <a:lnTo>
                    <a:pt x="69" y="100"/>
                  </a:lnTo>
                  <a:lnTo>
                    <a:pt x="66" y="112"/>
                  </a:lnTo>
                  <a:lnTo>
                    <a:pt x="65" y="123"/>
                  </a:lnTo>
                  <a:lnTo>
                    <a:pt x="65" y="734"/>
                  </a:lnTo>
                  <a:lnTo>
                    <a:pt x="66" y="745"/>
                  </a:lnTo>
                  <a:lnTo>
                    <a:pt x="69" y="756"/>
                  </a:lnTo>
                  <a:lnTo>
                    <a:pt x="74" y="766"/>
                  </a:lnTo>
                  <a:lnTo>
                    <a:pt x="82" y="775"/>
                  </a:lnTo>
                  <a:lnTo>
                    <a:pt x="86" y="780"/>
                  </a:lnTo>
                  <a:lnTo>
                    <a:pt x="90" y="783"/>
                  </a:lnTo>
                  <a:lnTo>
                    <a:pt x="96" y="786"/>
                  </a:lnTo>
                  <a:lnTo>
                    <a:pt x="100" y="788"/>
                  </a:lnTo>
                  <a:lnTo>
                    <a:pt x="106" y="790"/>
                  </a:lnTo>
                  <a:lnTo>
                    <a:pt x="112" y="791"/>
                  </a:lnTo>
                  <a:lnTo>
                    <a:pt x="117" y="793"/>
                  </a:lnTo>
                  <a:lnTo>
                    <a:pt x="123" y="793"/>
                  </a:lnTo>
                  <a:lnTo>
                    <a:pt x="910" y="793"/>
                  </a:lnTo>
                  <a:lnTo>
                    <a:pt x="921" y="791"/>
                  </a:lnTo>
                  <a:lnTo>
                    <a:pt x="933" y="788"/>
                  </a:lnTo>
                  <a:lnTo>
                    <a:pt x="942" y="782"/>
                  </a:lnTo>
                  <a:lnTo>
                    <a:pt x="951" y="775"/>
                  </a:lnTo>
                  <a:lnTo>
                    <a:pt x="958" y="766"/>
                  </a:lnTo>
                  <a:lnTo>
                    <a:pt x="964" y="757"/>
                  </a:lnTo>
                  <a:lnTo>
                    <a:pt x="968" y="745"/>
                  </a:lnTo>
                  <a:lnTo>
                    <a:pt x="969" y="734"/>
                  </a:lnTo>
                  <a:lnTo>
                    <a:pt x="969" y="123"/>
                  </a:lnTo>
                  <a:lnTo>
                    <a:pt x="968" y="112"/>
                  </a:lnTo>
                  <a:lnTo>
                    <a:pt x="964" y="100"/>
                  </a:lnTo>
                  <a:lnTo>
                    <a:pt x="958" y="90"/>
                  </a:lnTo>
                  <a:lnTo>
                    <a:pt x="951" y="82"/>
                  </a:lnTo>
                  <a:lnTo>
                    <a:pt x="947" y="77"/>
                  </a:lnTo>
                  <a:lnTo>
                    <a:pt x="942" y="74"/>
                  </a:lnTo>
                  <a:lnTo>
                    <a:pt x="938" y="71"/>
                  </a:lnTo>
                  <a:lnTo>
                    <a:pt x="932" y="69"/>
                  </a:lnTo>
                  <a:lnTo>
                    <a:pt x="926" y="67"/>
                  </a:lnTo>
                  <a:lnTo>
                    <a:pt x="921" y="66"/>
                  </a:lnTo>
                  <a:lnTo>
                    <a:pt x="916" y="65"/>
                  </a:lnTo>
                  <a:lnTo>
                    <a:pt x="910" y="65"/>
                  </a:lnTo>
                  <a:lnTo>
                    <a:pt x="240" y="65"/>
                  </a:lnTo>
                  <a:lnTo>
                    <a:pt x="236" y="0"/>
                  </a:lnTo>
                  <a:lnTo>
                    <a:pt x="910" y="0"/>
                  </a:lnTo>
                  <a:lnTo>
                    <a:pt x="921" y="1"/>
                  </a:lnTo>
                  <a:lnTo>
                    <a:pt x="934" y="2"/>
                  </a:lnTo>
                  <a:lnTo>
                    <a:pt x="946" y="6"/>
                  </a:lnTo>
                  <a:lnTo>
                    <a:pt x="957" y="9"/>
                  </a:lnTo>
                  <a:lnTo>
                    <a:pt x="968" y="15"/>
                  </a:lnTo>
                  <a:lnTo>
                    <a:pt x="978" y="21"/>
                  </a:lnTo>
                  <a:lnTo>
                    <a:pt x="987" y="29"/>
                  </a:lnTo>
                  <a:lnTo>
                    <a:pt x="996" y="37"/>
                  </a:lnTo>
                  <a:lnTo>
                    <a:pt x="1004" y="46"/>
                  </a:lnTo>
                  <a:lnTo>
                    <a:pt x="1011" y="55"/>
                  </a:lnTo>
                  <a:lnTo>
                    <a:pt x="1018" y="66"/>
                  </a:lnTo>
                  <a:lnTo>
                    <a:pt x="1023" y="76"/>
                  </a:lnTo>
                  <a:lnTo>
                    <a:pt x="1026" y="88"/>
                  </a:lnTo>
                  <a:lnTo>
                    <a:pt x="1030" y="99"/>
                  </a:lnTo>
                  <a:lnTo>
                    <a:pt x="1031" y="111"/>
                  </a:lnTo>
                  <a:lnTo>
                    <a:pt x="1032" y="123"/>
                  </a:lnTo>
                  <a:lnTo>
                    <a:pt x="1032" y="734"/>
                  </a:lnTo>
                  <a:lnTo>
                    <a:pt x="1031" y="745"/>
                  </a:lnTo>
                  <a:lnTo>
                    <a:pt x="1030" y="758"/>
                  </a:lnTo>
                  <a:lnTo>
                    <a:pt x="1026" y="770"/>
                  </a:lnTo>
                  <a:lnTo>
                    <a:pt x="1023" y="780"/>
                  </a:lnTo>
                  <a:lnTo>
                    <a:pt x="1018" y="791"/>
                  </a:lnTo>
                  <a:lnTo>
                    <a:pt x="1011" y="802"/>
                  </a:lnTo>
                  <a:lnTo>
                    <a:pt x="1004" y="811"/>
                  </a:lnTo>
                  <a:lnTo>
                    <a:pt x="996" y="820"/>
                  </a:lnTo>
                  <a:lnTo>
                    <a:pt x="987" y="828"/>
                  </a:lnTo>
                  <a:lnTo>
                    <a:pt x="978" y="835"/>
                  </a:lnTo>
                  <a:lnTo>
                    <a:pt x="968" y="842"/>
                  </a:lnTo>
                  <a:lnTo>
                    <a:pt x="957" y="847"/>
                  </a:lnTo>
                  <a:lnTo>
                    <a:pt x="946" y="850"/>
                  </a:lnTo>
                  <a:lnTo>
                    <a:pt x="934" y="854"/>
                  </a:lnTo>
                  <a:lnTo>
                    <a:pt x="921" y="855"/>
                  </a:lnTo>
                  <a:lnTo>
                    <a:pt x="910" y="856"/>
                  </a:lnTo>
                  <a:lnTo>
                    <a:pt x="123" y="856"/>
                  </a:lnTo>
                  <a:lnTo>
                    <a:pt x="111" y="855"/>
                  </a:lnTo>
                  <a:lnTo>
                    <a:pt x="99" y="854"/>
                  </a:lnTo>
                  <a:lnTo>
                    <a:pt x="88" y="850"/>
                  </a:lnTo>
                  <a:lnTo>
                    <a:pt x="76" y="847"/>
                  </a:lnTo>
                  <a:lnTo>
                    <a:pt x="66" y="842"/>
                  </a:lnTo>
                  <a:lnTo>
                    <a:pt x="55" y="835"/>
                  </a:lnTo>
                  <a:lnTo>
                    <a:pt x="46" y="828"/>
                  </a:lnTo>
                  <a:lnTo>
                    <a:pt x="37" y="820"/>
                  </a:lnTo>
                  <a:lnTo>
                    <a:pt x="29" y="811"/>
                  </a:lnTo>
                  <a:lnTo>
                    <a:pt x="21" y="802"/>
                  </a:lnTo>
                  <a:lnTo>
                    <a:pt x="15" y="791"/>
                  </a:lnTo>
                  <a:lnTo>
                    <a:pt x="9" y="780"/>
                  </a:lnTo>
                  <a:lnTo>
                    <a:pt x="6" y="770"/>
                  </a:lnTo>
                  <a:lnTo>
                    <a:pt x="2" y="758"/>
                  </a:lnTo>
                  <a:lnTo>
                    <a:pt x="1" y="745"/>
                  </a:lnTo>
                  <a:lnTo>
                    <a:pt x="0" y="734"/>
                  </a:lnTo>
                  <a:lnTo>
                    <a:pt x="0" y="123"/>
                  </a:lnTo>
                  <a:lnTo>
                    <a:pt x="2" y="98"/>
                  </a:lnTo>
                  <a:lnTo>
                    <a:pt x="9" y="75"/>
                  </a:lnTo>
                  <a:lnTo>
                    <a:pt x="21" y="54"/>
                  </a:lnTo>
                  <a:lnTo>
                    <a:pt x="36" y="36"/>
                  </a:lnTo>
                  <a:lnTo>
                    <a:pt x="54" y="21"/>
                  </a:lnTo>
                  <a:lnTo>
                    <a:pt x="75" y="9"/>
                  </a:lnTo>
                  <a:lnTo>
                    <a:pt x="98" y="2"/>
                  </a:lnTo>
                  <a:lnTo>
                    <a:pt x="123" y="0"/>
                  </a:lnTo>
                  <a:lnTo>
                    <a:pt x="236" y="0"/>
                  </a:lnTo>
                  <a:lnTo>
                    <a:pt x="240" y="65"/>
                  </a:lnTo>
                  <a:close/>
                </a:path>
              </a:pathLst>
            </a:custGeom>
            <a:solidFill>
              <a:schemeClr val="accent6">
                <a:lumMod val="75000"/>
              </a:schemeClr>
            </a:solidFill>
            <a:ln>
              <a:noFill/>
            </a:ln>
          </p:spPr>
          <p:txBody>
            <a:bodyPr/>
            <a:lstStyle/>
            <a:p>
              <a:endParaRPr lang="ja-JP" altLang="en-US" b="1">
                <a:latin typeface="+mj-ea"/>
                <a:ea typeface="+mj-ea"/>
              </a:endParaRPr>
            </a:p>
          </p:txBody>
        </p:sp>
        <p:sp>
          <p:nvSpPr>
            <p:cNvPr id="49" name="Freeform 39"/>
            <p:cNvSpPr>
              <a:spLocks/>
            </p:cNvSpPr>
            <p:nvPr/>
          </p:nvSpPr>
          <p:spPr bwMode="auto">
            <a:xfrm>
              <a:off x="7007985" y="2368974"/>
              <a:ext cx="115888" cy="113158"/>
            </a:xfrm>
            <a:custGeom>
              <a:avLst/>
              <a:gdLst>
                <a:gd name="T0" fmla="*/ 2147483647 w 147"/>
                <a:gd name="T1" fmla="*/ 2147483647 h 145"/>
                <a:gd name="T2" fmla="*/ 2147483647 w 147"/>
                <a:gd name="T3" fmla="*/ 2147483647 h 145"/>
                <a:gd name="T4" fmla="*/ 2147483647 w 147"/>
                <a:gd name="T5" fmla="*/ 2147483647 h 145"/>
                <a:gd name="T6" fmla="*/ 2147483647 w 147"/>
                <a:gd name="T7" fmla="*/ 2147483647 h 145"/>
                <a:gd name="T8" fmla="*/ 2147483647 w 147"/>
                <a:gd name="T9" fmla="*/ 2147483647 h 145"/>
                <a:gd name="T10" fmla="*/ 2147483647 w 147"/>
                <a:gd name="T11" fmla="*/ 2147483647 h 145"/>
                <a:gd name="T12" fmla="*/ 2147483647 w 147"/>
                <a:gd name="T13" fmla="*/ 2147483647 h 145"/>
                <a:gd name="T14" fmla="*/ 2147483647 w 147"/>
                <a:gd name="T15" fmla="*/ 2147483647 h 145"/>
                <a:gd name="T16" fmla="*/ 2147483647 w 147"/>
                <a:gd name="T17" fmla="*/ 2147483647 h 145"/>
                <a:gd name="T18" fmla="*/ 2147483647 w 147"/>
                <a:gd name="T19" fmla="*/ 2147483647 h 145"/>
                <a:gd name="T20" fmla="*/ 2147483647 w 147"/>
                <a:gd name="T21" fmla="*/ 2147483647 h 145"/>
                <a:gd name="T22" fmla="*/ 2147483647 w 147"/>
                <a:gd name="T23" fmla="*/ 2147483647 h 145"/>
                <a:gd name="T24" fmla="*/ 2147483647 w 147"/>
                <a:gd name="T25" fmla="*/ 2147483647 h 145"/>
                <a:gd name="T26" fmla="*/ 2147483647 w 147"/>
                <a:gd name="T27" fmla="*/ 2147483647 h 145"/>
                <a:gd name="T28" fmla="*/ 2147483647 w 147"/>
                <a:gd name="T29" fmla="*/ 2147483647 h 145"/>
                <a:gd name="T30" fmla="*/ 2147483647 w 147"/>
                <a:gd name="T31" fmla="*/ 2147483647 h 145"/>
                <a:gd name="T32" fmla="*/ 2147483647 w 147"/>
                <a:gd name="T33" fmla="*/ 0 h 145"/>
                <a:gd name="T34" fmla="*/ 2147483647 w 147"/>
                <a:gd name="T35" fmla="*/ 2147483647 h 145"/>
                <a:gd name="T36" fmla="*/ 2147483647 w 147"/>
                <a:gd name="T37" fmla="*/ 2147483647 h 145"/>
                <a:gd name="T38" fmla="*/ 2147483647 w 147"/>
                <a:gd name="T39" fmla="*/ 2147483647 h 145"/>
                <a:gd name="T40" fmla="*/ 2147483647 w 147"/>
                <a:gd name="T41" fmla="*/ 2147483647 h 145"/>
                <a:gd name="T42" fmla="*/ 2147483647 w 147"/>
                <a:gd name="T43" fmla="*/ 2147483647 h 145"/>
                <a:gd name="T44" fmla="*/ 2147483647 w 147"/>
                <a:gd name="T45" fmla="*/ 2147483647 h 145"/>
                <a:gd name="T46" fmla="*/ 2147483647 w 147"/>
                <a:gd name="T47" fmla="*/ 2147483647 h 145"/>
                <a:gd name="T48" fmla="*/ 0 w 147"/>
                <a:gd name="T49" fmla="*/ 2147483647 h 145"/>
                <a:gd name="T50" fmla="*/ 2147483647 w 147"/>
                <a:gd name="T51" fmla="*/ 2147483647 h 145"/>
                <a:gd name="T52" fmla="*/ 2147483647 w 147"/>
                <a:gd name="T53" fmla="*/ 2147483647 h 145"/>
                <a:gd name="T54" fmla="*/ 2147483647 w 147"/>
                <a:gd name="T55" fmla="*/ 2147483647 h 145"/>
                <a:gd name="T56" fmla="*/ 2147483647 w 147"/>
                <a:gd name="T57" fmla="*/ 2147483647 h 145"/>
                <a:gd name="T58" fmla="*/ 2147483647 w 147"/>
                <a:gd name="T59" fmla="*/ 2147483647 h 145"/>
                <a:gd name="T60" fmla="*/ 2147483647 w 147"/>
                <a:gd name="T61" fmla="*/ 2147483647 h 145"/>
                <a:gd name="T62" fmla="*/ 2147483647 w 147"/>
                <a:gd name="T63" fmla="*/ 2147483647 h 145"/>
                <a:gd name="T64" fmla="*/ 2147483647 w 147"/>
                <a:gd name="T65" fmla="*/ 2147483647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
                <a:gd name="T100" fmla="*/ 0 h 145"/>
                <a:gd name="T101" fmla="*/ 147 w 147"/>
                <a:gd name="T102" fmla="*/ 145 h 1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 h="145">
                  <a:moveTo>
                    <a:pt x="73" y="145"/>
                  </a:moveTo>
                  <a:lnTo>
                    <a:pt x="88" y="144"/>
                  </a:lnTo>
                  <a:lnTo>
                    <a:pt x="102" y="139"/>
                  </a:lnTo>
                  <a:lnTo>
                    <a:pt x="114" y="132"/>
                  </a:lnTo>
                  <a:lnTo>
                    <a:pt x="125" y="124"/>
                  </a:lnTo>
                  <a:lnTo>
                    <a:pt x="134" y="113"/>
                  </a:lnTo>
                  <a:lnTo>
                    <a:pt x="141" y="101"/>
                  </a:lnTo>
                  <a:lnTo>
                    <a:pt x="146" y="87"/>
                  </a:lnTo>
                  <a:lnTo>
                    <a:pt x="147" y="72"/>
                  </a:lnTo>
                  <a:lnTo>
                    <a:pt x="146" y="57"/>
                  </a:lnTo>
                  <a:lnTo>
                    <a:pt x="141" y="44"/>
                  </a:lnTo>
                  <a:lnTo>
                    <a:pt x="134" y="32"/>
                  </a:lnTo>
                  <a:lnTo>
                    <a:pt x="125" y="21"/>
                  </a:lnTo>
                  <a:lnTo>
                    <a:pt x="114" y="12"/>
                  </a:lnTo>
                  <a:lnTo>
                    <a:pt x="102" y="6"/>
                  </a:lnTo>
                  <a:lnTo>
                    <a:pt x="88" y="1"/>
                  </a:lnTo>
                  <a:lnTo>
                    <a:pt x="73" y="0"/>
                  </a:lnTo>
                  <a:lnTo>
                    <a:pt x="58" y="1"/>
                  </a:lnTo>
                  <a:lnTo>
                    <a:pt x="44" y="6"/>
                  </a:lnTo>
                  <a:lnTo>
                    <a:pt x="33" y="12"/>
                  </a:lnTo>
                  <a:lnTo>
                    <a:pt x="21" y="21"/>
                  </a:lnTo>
                  <a:lnTo>
                    <a:pt x="13" y="32"/>
                  </a:lnTo>
                  <a:lnTo>
                    <a:pt x="6" y="44"/>
                  </a:lnTo>
                  <a:lnTo>
                    <a:pt x="2" y="57"/>
                  </a:lnTo>
                  <a:lnTo>
                    <a:pt x="0" y="72"/>
                  </a:lnTo>
                  <a:lnTo>
                    <a:pt x="2" y="87"/>
                  </a:lnTo>
                  <a:lnTo>
                    <a:pt x="6" y="101"/>
                  </a:lnTo>
                  <a:lnTo>
                    <a:pt x="13" y="113"/>
                  </a:lnTo>
                  <a:lnTo>
                    <a:pt x="21" y="124"/>
                  </a:lnTo>
                  <a:lnTo>
                    <a:pt x="33" y="132"/>
                  </a:lnTo>
                  <a:lnTo>
                    <a:pt x="44" y="139"/>
                  </a:lnTo>
                  <a:lnTo>
                    <a:pt x="58" y="144"/>
                  </a:lnTo>
                  <a:lnTo>
                    <a:pt x="73" y="145"/>
                  </a:lnTo>
                  <a:close/>
                </a:path>
              </a:pathLst>
            </a:custGeom>
            <a:solidFill>
              <a:schemeClr val="accent6">
                <a:lumMod val="75000"/>
              </a:schemeClr>
            </a:solidFill>
            <a:ln>
              <a:noFill/>
            </a:ln>
          </p:spPr>
          <p:txBody>
            <a:bodyPr/>
            <a:lstStyle/>
            <a:p>
              <a:endParaRPr lang="ja-JP" altLang="en-US" b="1">
                <a:latin typeface="+mj-ea"/>
                <a:ea typeface="+mj-ea"/>
              </a:endParaRPr>
            </a:p>
          </p:txBody>
        </p:sp>
        <p:sp>
          <p:nvSpPr>
            <p:cNvPr id="50" name="Freeform 40"/>
            <p:cNvSpPr>
              <a:spLocks/>
            </p:cNvSpPr>
            <p:nvPr/>
          </p:nvSpPr>
          <p:spPr bwMode="auto">
            <a:xfrm>
              <a:off x="6971473" y="2504135"/>
              <a:ext cx="187325" cy="385052"/>
            </a:xfrm>
            <a:custGeom>
              <a:avLst/>
              <a:gdLst>
                <a:gd name="T0" fmla="*/ 2147483647 w 236"/>
                <a:gd name="T1" fmla="*/ 0 h 489"/>
                <a:gd name="T2" fmla="*/ 2147483647 w 236"/>
                <a:gd name="T3" fmla="*/ 0 h 489"/>
                <a:gd name="T4" fmla="*/ 2147483647 w 236"/>
                <a:gd name="T5" fmla="*/ 2147483647 h 489"/>
                <a:gd name="T6" fmla="*/ 2147483647 w 236"/>
                <a:gd name="T7" fmla="*/ 2147483647 h 489"/>
                <a:gd name="T8" fmla="*/ 2147483647 w 236"/>
                <a:gd name="T9" fmla="*/ 2147483647 h 489"/>
                <a:gd name="T10" fmla="*/ 2147483647 w 236"/>
                <a:gd name="T11" fmla="*/ 2147483647 h 489"/>
                <a:gd name="T12" fmla="*/ 2147483647 w 236"/>
                <a:gd name="T13" fmla="*/ 2147483647 h 489"/>
                <a:gd name="T14" fmla="*/ 2147483647 w 236"/>
                <a:gd name="T15" fmla="*/ 2147483647 h 489"/>
                <a:gd name="T16" fmla="*/ 2147483647 w 236"/>
                <a:gd name="T17" fmla="*/ 2147483647 h 489"/>
                <a:gd name="T18" fmla="*/ 0 w 236"/>
                <a:gd name="T19" fmla="*/ 2147483647 h 489"/>
                <a:gd name="T20" fmla="*/ 0 w 236"/>
                <a:gd name="T21" fmla="*/ 2147483647 h 489"/>
                <a:gd name="T22" fmla="*/ 2147483647 w 236"/>
                <a:gd name="T23" fmla="*/ 2147483647 h 489"/>
                <a:gd name="T24" fmla="*/ 2147483647 w 236"/>
                <a:gd name="T25" fmla="*/ 2147483647 h 489"/>
                <a:gd name="T26" fmla="*/ 2147483647 w 236"/>
                <a:gd name="T27" fmla="*/ 2147483647 h 489"/>
                <a:gd name="T28" fmla="*/ 2147483647 w 236"/>
                <a:gd name="T29" fmla="*/ 2147483647 h 489"/>
                <a:gd name="T30" fmla="*/ 2147483647 w 236"/>
                <a:gd name="T31" fmla="*/ 2147483647 h 489"/>
                <a:gd name="T32" fmla="*/ 2147483647 w 236"/>
                <a:gd name="T33" fmla="*/ 2147483647 h 489"/>
                <a:gd name="T34" fmla="*/ 2147483647 w 236"/>
                <a:gd name="T35" fmla="*/ 2147483647 h 489"/>
                <a:gd name="T36" fmla="*/ 2147483647 w 236"/>
                <a:gd name="T37" fmla="*/ 2147483647 h 489"/>
                <a:gd name="T38" fmla="*/ 2147483647 w 236"/>
                <a:gd name="T39" fmla="*/ 2147483647 h 489"/>
                <a:gd name="T40" fmla="*/ 2147483647 w 236"/>
                <a:gd name="T41" fmla="*/ 2147483647 h 489"/>
                <a:gd name="T42" fmla="*/ 2147483647 w 236"/>
                <a:gd name="T43" fmla="*/ 2147483647 h 489"/>
                <a:gd name="T44" fmla="*/ 2147483647 w 236"/>
                <a:gd name="T45" fmla="*/ 2147483647 h 489"/>
                <a:gd name="T46" fmla="*/ 2147483647 w 236"/>
                <a:gd name="T47" fmla="*/ 2147483647 h 489"/>
                <a:gd name="T48" fmla="*/ 2147483647 w 236"/>
                <a:gd name="T49" fmla="*/ 2147483647 h 489"/>
                <a:gd name="T50" fmla="*/ 2147483647 w 236"/>
                <a:gd name="T51" fmla="*/ 2147483647 h 489"/>
                <a:gd name="T52" fmla="*/ 2147483647 w 236"/>
                <a:gd name="T53" fmla="*/ 2147483647 h 489"/>
                <a:gd name="T54" fmla="*/ 2147483647 w 236"/>
                <a:gd name="T55" fmla="*/ 2147483647 h 489"/>
                <a:gd name="T56" fmla="*/ 2147483647 w 236"/>
                <a:gd name="T57" fmla="*/ 2147483647 h 489"/>
                <a:gd name="T58" fmla="*/ 2147483647 w 236"/>
                <a:gd name="T59" fmla="*/ 2147483647 h 489"/>
                <a:gd name="T60" fmla="*/ 2147483647 w 236"/>
                <a:gd name="T61" fmla="*/ 2147483647 h 489"/>
                <a:gd name="T62" fmla="*/ 2147483647 w 236"/>
                <a:gd name="T63" fmla="*/ 2147483647 h 489"/>
                <a:gd name="T64" fmla="*/ 2147483647 w 236"/>
                <a:gd name="T65" fmla="*/ 2147483647 h 489"/>
                <a:gd name="T66" fmla="*/ 2147483647 w 236"/>
                <a:gd name="T67" fmla="*/ 2147483647 h 489"/>
                <a:gd name="T68" fmla="*/ 2147483647 w 236"/>
                <a:gd name="T69" fmla="*/ 2147483647 h 489"/>
                <a:gd name="T70" fmla="*/ 2147483647 w 236"/>
                <a:gd name="T71" fmla="*/ 2147483647 h 489"/>
                <a:gd name="T72" fmla="*/ 2147483647 w 236"/>
                <a:gd name="T73" fmla="*/ 2147483647 h 489"/>
                <a:gd name="T74" fmla="*/ 2147483647 w 236"/>
                <a:gd name="T75" fmla="*/ 2147483647 h 489"/>
                <a:gd name="T76" fmla="*/ 2147483647 w 236"/>
                <a:gd name="T77" fmla="*/ 2147483647 h 489"/>
                <a:gd name="T78" fmla="*/ 2147483647 w 236"/>
                <a:gd name="T79" fmla="*/ 2147483647 h 489"/>
                <a:gd name="T80" fmla="*/ 2147483647 w 236"/>
                <a:gd name="T81" fmla="*/ 0 h 4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6"/>
                <a:gd name="T124" fmla="*/ 0 h 489"/>
                <a:gd name="T125" fmla="*/ 236 w 236"/>
                <a:gd name="T126" fmla="*/ 489 h 4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6" h="489">
                  <a:moveTo>
                    <a:pt x="190" y="0"/>
                  </a:moveTo>
                  <a:lnTo>
                    <a:pt x="44" y="0"/>
                  </a:lnTo>
                  <a:lnTo>
                    <a:pt x="35" y="1"/>
                  </a:lnTo>
                  <a:lnTo>
                    <a:pt x="27" y="3"/>
                  </a:lnTo>
                  <a:lnTo>
                    <a:pt x="19" y="8"/>
                  </a:lnTo>
                  <a:lnTo>
                    <a:pt x="12" y="12"/>
                  </a:lnTo>
                  <a:lnTo>
                    <a:pt x="8" y="19"/>
                  </a:lnTo>
                  <a:lnTo>
                    <a:pt x="3" y="27"/>
                  </a:lnTo>
                  <a:lnTo>
                    <a:pt x="1" y="35"/>
                  </a:lnTo>
                  <a:lnTo>
                    <a:pt x="0" y="45"/>
                  </a:lnTo>
                  <a:lnTo>
                    <a:pt x="0" y="238"/>
                  </a:lnTo>
                  <a:lnTo>
                    <a:pt x="1" y="247"/>
                  </a:lnTo>
                  <a:lnTo>
                    <a:pt x="3" y="255"/>
                  </a:lnTo>
                  <a:lnTo>
                    <a:pt x="8" y="263"/>
                  </a:lnTo>
                  <a:lnTo>
                    <a:pt x="12" y="270"/>
                  </a:lnTo>
                  <a:lnTo>
                    <a:pt x="19" y="275"/>
                  </a:lnTo>
                  <a:lnTo>
                    <a:pt x="27" y="280"/>
                  </a:lnTo>
                  <a:lnTo>
                    <a:pt x="35" y="282"/>
                  </a:lnTo>
                  <a:lnTo>
                    <a:pt x="44" y="283"/>
                  </a:lnTo>
                  <a:lnTo>
                    <a:pt x="48" y="283"/>
                  </a:lnTo>
                  <a:lnTo>
                    <a:pt x="48" y="489"/>
                  </a:lnTo>
                  <a:lnTo>
                    <a:pt x="187" y="489"/>
                  </a:lnTo>
                  <a:lnTo>
                    <a:pt x="187" y="283"/>
                  </a:lnTo>
                  <a:lnTo>
                    <a:pt x="190" y="283"/>
                  </a:lnTo>
                  <a:lnTo>
                    <a:pt x="199" y="282"/>
                  </a:lnTo>
                  <a:lnTo>
                    <a:pt x="208" y="280"/>
                  </a:lnTo>
                  <a:lnTo>
                    <a:pt x="215" y="275"/>
                  </a:lnTo>
                  <a:lnTo>
                    <a:pt x="222" y="270"/>
                  </a:lnTo>
                  <a:lnTo>
                    <a:pt x="228" y="263"/>
                  </a:lnTo>
                  <a:lnTo>
                    <a:pt x="232" y="255"/>
                  </a:lnTo>
                  <a:lnTo>
                    <a:pt x="234" y="247"/>
                  </a:lnTo>
                  <a:lnTo>
                    <a:pt x="236" y="238"/>
                  </a:lnTo>
                  <a:lnTo>
                    <a:pt x="236" y="45"/>
                  </a:lnTo>
                  <a:lnTo>
                    <a:pt x="234" y="35"/>
                  </a:lnTo>
                  <a:lnTo>
                    <a:pt x="232" y="27"/>
                  </a:lnTo>
                  <a:lnTo>
                    <a:pt x="228" y="19"/>
                  </a:lnTo>
                  <a:lnTo>
                    <a:pt x="222" y="12"/>
                  </a:lnTo>
                  <a:lnTo>
                    <a:pt x="215" y="8"/>
                  </a:lnTo>
                  <a:lnTo>
                    <a:pt x="208" y="3"/>
                  </a:lnTo>
                  <a:lnTo>
                    <a:pt x="199" y="1"/>
                  </a:lnTo>
                  <a:lnTo>
                    <a:pt x="190" y="0"/>
                  </a:lnTo>
                  <a:close/>
                </a:path>
              </a:pathLst>
            </a:custGeom>
            <a:solidFill>
              <a:schemeClr val="accent6">
                <a:lumMod val="75000"/>
              </a:schemeClr>
            </a:solidFill>
            <a:ln>
              <a:noFill/>
            </a:ln>
          </p:spPr>
          <p:txBody>
            <a:bodyPr/>
            <a:lstStyle/>
            <a:p>
              <a:endParaRPr lang="ja-JP" altLang="en-US" b="1">
                <a:latin typeface="+mj-ea"/>
                <a:ea typeface="+mj-ea"/>
              </a:endParaRPr>
            </a:p>
          </p:txBody>
        </p:sp>
        <p:sp>
          <p:nvSpPr>
            <p:cNvPr id="15" name="正方形/長方形 14"/>
            <p:cNvSpPr/>
            <p:nvPr/>
          </p:nvSpPr>
          <p:spPr>
            <a:xfrm>
              <a:off x="4813053" y="2143769"/>
              <a:ext cx="2736000" cy="3349729"/>
            </a:xfrm>
            <a:prstGeom prst="rect">
              <a:avLst/>
            </a:prstGeom>
            <a:noFill/>
            <a:ln w="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6524814" y="2166290"/>
              <a:ext cx="0" cy="3327208"/>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0" name="正方形/長方形 59"/>
            <p:cNvSpPr/>
            <p:nvPr/>
          </p:nvSpPr>
          <p:spPr>
            <a:xfrm>
              <a:off x="4988684" y="2251912"/>
              <a:ext cx="1709430" cy="646331"/>
            </a:xfrm>
            <a:prstGeom prst="rect">
              <a:avLst/>
            </a:prstGeom>
          </p:spPr>
          <p:txBody>
            <a:bodyPr wrap="square">
              <a:spAutoFit/>
            </a:bodyPr>
            <a:lstStyle/>
            <a:p>
              <a:pPr algn="ctr"/>
              <a:r>
                <a:rPr lang="ja-JP" altLang="en-US" sz="1200" dirty="0">
                  <a:solidFill>
                    <a:srgbClr val="000000"/>
                  </a:solidFill>
                  <a:latin typeface="+mj-ea"/>
                  <a:ea typeface="+mj-ea"/>
                </a:rPr>
                <a:t>中等度から強度の</a:t>
              </a:r>
              <a:endParaRPr lang="en-US" altLang="ja-JP" sz="1200" dirty="0">
                <a:solidFill>
                  <a:srgbClr val="000000"/>
                </a:solidFill>
                <a:latin typeface="+mj-ea"/>
                <a:ea typeface="+mj-ea"/>
              </a:endParaRPr>
            </a:p>
            <a:p>
              <a:pPr algn="ctr"/>
              <a:r>
                <a:rPr lang="ja-JP" altLang="en-US" sz="1200" dirty="0">
                  <a:solidFill>
                    <a:srgbClr val="000000"/>
                  </a:solidFill>
                  <a:latin typeface="+mj-ea"/>
                  <a:ea typeface="+mj-ea"/>
                </a:rPr>
                <a:t>痛みに用いる</a:t>
              </a:r>
              <a:endParaRPr lang="en-US" altLang="ja-JP" sz="1200" dirty="0">
                <a:solidFill>
                  <a:srgbClr val="000000"/>
                </a:solidFill>
                <a:latin typeface="+mj-ea"/>
                <a:ea typeface="+mj-ea"/>
              </a:endParaRPr>
            </a:p>
            <a:p>
              <a:pPr algn="ctr"/>
              <a:r>
                <a:rPr lang="ja-JP" altLang="en-US" sz="1200" dirty="0">
                  <a:solidFill>
                    <a:srgbClr val="000000"/>
                  </a:solidFill>
                  <a:latin typeface="+mj-ea"/>
                  <a:ea typeface="+mj-ea"/>
                </a:rPr>
                <a:t>オピオイド</a:t>
              </a:r>
              <a:endParaRPr lang="ja-JP" altLang="en-US" sz="1200" dirty="0">
                <a:latin typeface="+mj-ea"/>
                <a:ea typeface="+mj-ea"/>
              </a:endParaRPr>
            </a:p>
          </p:txBody>
        </p:sp>
        <p:sp>
          <p:nvSpPr>
            <p:cNvPr id="61" name="正方形/長方形 60"/>
            <p:cNvSpPr/>
            <p:nvPr/>
          </p:nvSpPr>
          <p:spPr>
            <a:xfrm>
              <a:off x="4988684" y="3104923"/>
              <a:ext cx="1709430" cy="646331"/>
            </a:xfrm>
            <a:prstGeom prst="rect">
              <a:avLst/>
            </a:prstGeom>
          </p:spPr>
          <p:txBody>
            <a:bodyPr wrap="square">
              <a:spAutoFit/>
            </a:bodyPr>
            <a:lstStyle/>
            <a:p>
              <a:pPr algn="ctr"/>
              <a:r>
                <a:rPr lang="ja-JP" altLang="en-US" sz="1200" dirty="0">
                  <a:solidFill>
                    <a:srgbClr val="000000"/>
                  </a:solidFill>
                  <a:latin typeface="+mj-ea"/>
                  <a:ea typeface="+mj-ea"/>
                </a:rPr>
                <a:t>軽度から中等度の</a:t>
              </a:r>
              <a:endParaRPr lang="en-US" altLang="ja-JP" sz="1200" dirty="0">
                <a:solidFill>
                  <a:srgbClr val="000000"/>
                </a:solidFill>
                <a:latin typeface="+mj-ea"/>
                <a:ea typeface="+mj-ea"/>
              </a:endParaRPr>
            </a:p>
            <a:p>
              <a:pPr algn="ctr"/>
              <a:r>
                <a:rPr lang="ja-JP" altLang="en-US" sz="1200" dirty="0">
                  <a:solidFill>
                    <a:srgbClr val="000000"/>
                  </a:solidFill>
                  <a:latin typeface="+mj-ea"/>
                  <a:ea typeface="+mj-ea"/>
                </a:rPr>
                <a:t>痛みに用いる</a:t>
              </a:r>
              <a:endParaRPr lang="en-US" altLang="ja-JP" sz="1200" dirty="0">
                <a:solidFill>
                  <a:srgbClr val="000000"/>
                </a:solidFill>
                <a:latin typeface="+mj-ea"/>
                <a:ea typeface="+mj-ea"/>
              </a:endParaRPr>
            </a:p>
            <a:p>
              <a:pPr algn="ctr"/>
              <a:r>
                <a:rPr lang="ja-JP" altLang="en-US" sz="1200" dirty="0">
                  <a:solidFill>
                    <a:srgbClr val="000000"/>
                  </a:solidFill>
                  <a:latin typeface="+mj-ea"/>
                  <a:ea typeface="+mj-ea"/>
                </a:rPr>
                <a:t>オピオイド</a:t>
              </a:r>
              <a:endParaRPr lang="ja-JP" altLang="en-US" sz="1200" dirty="0">
                <a:latin typeface="+mj-ea"/>
                <a:ea typeface="+mj-ea"/>
              </a:endParaRPr>
            </a:p>
          </p:txBody>
        </p:sp>
        <p:sp>
          <p:nvSpPr>
            <p:cNvPr id="62" name="正方形/長方形 61"/>
            <p:cNvSpPr/>
            <p:nvPr/>
          </p:nvSpPr>
          <p:spPr>
            <a:xfrm>
              <a:off x="5289401" y="4139246"/>
              <a:ext cx="1107996" cy="276999"/>
            </a:xfrm>
            <a:prstGeom prst="rect">
              <a:avLst/>
            </a:prstGeom>
          </p:spPr>
          <p:txBody>
            <a:bodyPr wrap="none">
              <a:spAutoFit/>
            </a:bodyPr>
            <a:lstStyle/>
            <a:p>
              <a:pPr algn="ctr"/>
              <a:r>
                <a:rPr lang="ja-JP" altLang="en-US" sz="1200" dirty="0">
                  <a:solidFill>
                    <a:srgbClr val="000000"/>
                  </a:solidFill>
                  <a:latin typeface="+mj-ea"/>
                  <a:ea typeface="+mj-ea"/>
                </a:rPr>
                <a:t>非オピオイド</a:t>
              </a:r>
              <a:endParaRPr lang="ja-JP" altLang="en-US" sz="1200" dirty="0">
                <a:latin typeface="+mj-ea"/>
                <a:ea typeface="+mj-ea"/>
              </a:endParaRPr>
            </a:p>
          </p:txBody>
        </p:sp>
        <p:cxnSp>
          <p:nvCxnSpPr>
            <p:cNvPr id="25" name="直線コネクタ 24"/>
            <p:cNvCxnSpPr/>
            <p:nvPr/>
          </p:nvCxnSpPr>
          <p:spPr>
            <a:xfrm>
              <a:off x="4813053" y="2987756"/>
              <a:ext cx="2736000" cy="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a:off x="4813053" y="3837620"/>
              <a:ext cx="2736000" cy="0"/>
            </a:xfrm>
            <a:prstGeom prst="line">
              <a:avLst/>
            </a:prstGeom>
            <a:ln w="76200"/>
            <a:effectLst/>
          </p:spPr>
          <p:style>
            <a:lnRef idx="2">
              <a:schemeClr val="accent1"/>
            </a:lnRef>
            <a:fillRef idx="0">
              <a:schemeClr val="accent1"/>
            </a:fillRef>
            <a:effectRef idx="1">
              <a:schemeClr val="accent1"/>
            </a:effectRef>
            <a:fontRef idx="minor">
              <a:schemeClr val="tx1"/>
            </a:fontRef>
          </p:style>
        </p:cxnSp>
        <p:pic>
          <p:nvPicPr>
            <p:cNvPr id="79" name="図 78"/>
            <p:cNvPicPr>
              <a:picLocks noChangeAspect="1"/>
            </p:cNvPicPr>
            <p:nvPr/>
          </p:nvPicPr>
          <p:blipFill>
            <a:blip r:embed="rId4"/>
            <a:stretch>
              <a:fillRect/>
            </a:stretch>
          </p:blipFill>
          <p:spPr>
            <a:xfrm>
              <a:off x="7715832" y="3832191"/>
              <a:ext cx="1261020" cy="1620000"/>
            </a:xfrm>
            <a:prstGeom prst="rect">
              <a:avLst/>
            </a:prstGeom>
          </p:spPr>
        </p:pic>
        <p:sp>
          <p:nvSpPr>
            <p:cNvPr id="81" name="正方形/長方形 80"/>
            <p:cNvSpPr/>
            <p:nvPr/>
          </p:nvSpPr>
          <p:spPr>
            <a:xfrm>
              <a:off x="7748069" y="2597459"/>
              <a:ext cx="1403007" cy="830997"/>
            </a:xfrm>
            <a:prstGeom prst="rect">
              <a:avLst/>
            </a:prstGeom>
          </p:spPr>
          <p:txBody>
            <a:bodyPr wrap="square">
              <a:spAutoFit/>
            </a:bodyPr>
            <a:lstStyle/>
            <a:p>
              <a:pPr>
                <a:defRPr/>
              </a:pPr>
              <a:r>
                <a:rPr lang="ja-JP" altLang="en-US" sz="1600" dirty="0">
                  <a:solidFill>
                    <a:srgbClr val="000000"/>
                  </a:solidFill>
                  <a:latin typeface="+mj-ea"/>
                  <a:ea typeface="+mj-ea"/>
                </a:rPr>
                <a:t>強い痛みにも</a:t>
              </a:r>
              <a:br>
                <a:rPr lang="en-US" altLang="ja-JP" sz="1600" dirty="0">
                  <a:solidFill>
                    <a:srgbClr val="000000"/>
                  </a:solidFill>
                  <a:latin typeface="+mj-ea"/>
                  <a:ea typeface="+mj-ea"/>
                </a:rPr>
              </a:br>
              <a:r>
                <a:rPr lang="ja-JP" altLang="en-US" sz="1600" dirty="0">
                  <a:solidFill>
                    <a:srgbClr val="000000"/>
                  </a:solidFill>
                  <a:latin typeface="+mj-ea"/>
                  <a:ea typeface="+mj-ea"/>
                </a:rPr>
                <a:t>効く薬を早速</a:t>
              </a:r>
              <a:br>
                <a:rPr lang="en-US" altLang="ja-JP" sz="1600" dirty="0">
                  <a:solidFill>
                    <a:srgbClr val="000000"/>
                  </a:solidFill>
                  <a:latin typeface="+mj-ea"/>
                  <a:ea typeface="+mj-ea"/>
                </a:rPr>
              </a:br>
              <a:r>
                <a:rPr lang="ja-JP" altLang="en-US" sz="1600" dirty="0">
                  <a:solidFill>
                    <a:srgbClr val="000000"/>
                  </a:solidFill>
                  <a:latin typeface="+mj-ea"/>
                  <a:ea typeface="+mj-ea"/>
                </a:rPr>
                <a:t>始めましょう</a:t>
              </a:r>
              <a:endParaRPr lang="en-US" altLang="ja-JP" sz="1600" dirty="0">
                <a:solidFill>
                  <a:srgbClr val="000000"/>
                </a:solidFill>
                <a:latin typeface="+mj-ea"/>
                <a:ea typeface="+mj-ea"/>
              </a:endParaRPr>
            </a:p>
          </p:txBody>
        </p:sp>
        <p:cxnSp>
          <p:nvCxnSpPr>
            <p:cNvPr id="64" name="直線コネクタ 63"/>
            <p:cNvCxnSpPr/>
            <p:nvPr/>
          </p:nvCxnSpPr>
          <p:spPr>
            <a:xfrm>
              <a:off x="4813053" y="4687484"/>
              <a:ext cx="2736000"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26" name="上矢印 25"/>
            <p:cNvSpPr/>
            <p:nvPr/>
          </p:nvSpPr>
          <p:spPr>
            <a:xfrm>
              <a:off x="6857915" y="2993978"/>
              <a:ext cx="388127" cy="1705799"/>
            </a:xfrm>
            <a:prstGeom prst="upArrow">
              <a:avLst/>
            </a:prstGeom>
            <a:gradFill flip="none" rotWithShape="1">
              <a:gsLst>
                <a:gs pos="49800">
                  <a:schemeClr val="accent3">
                    <a:lumMod val="60000"/>
                    <a:lumOff val="40000"/>
                  </a:schemeClr>
                </a:gs>
                <a:gs pos="0">
                  <a:schemeClr val="accent6">
                    <a:lumMod val="60000"/>
                    <a:lumOff val="40000"/>
                  </a:schemeClr>
                </a:gs>
                <a:gs pos="100000">
                  <a:schemeClr val="accent5">
                    <a:lumMod val="60000"/>
                    <a:lumOff val="4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7"/>
            <a:stretch>
              <a:fillRect/>
            </a:stretch>
          </p:blipFill>
          <p:spPr>
            <a:xfrm>
              <a:off x="4776875" y="2264563"/>
              <a:ext cx="573074" cy="2328874"/>
            </a:xfrm>
            <a:prstGeom prst="rect">
              <a:avLst/>
            </a:prstGeom>
          </p:spPr>
        </p:pic>
      </p:grpSp>
    </p:spTree>
    <p:extLst>
      <p:ext uri="{BB962C8B-B14F-4D97-AF65-F5344CB8AC3E}">
        <p14:creationId xmlns:p14="http://schemas.microsoft.com/office/powerpoint/2010/main" val="286886677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がん疼痛治療のアルゴリズム</a:t>
            </a:r>
          </a:p>
        </p:txBody>
      </p:sp>
      <p:sp>
        <p:nvSpPr>
          <p:cNvPr id="4" name="正方形/長方形 3"/>
          <p:cNvSpPr/>
          <p:nvPr/>
        </p:nvSpPr>
        <p:spPr>
          <a:xfrm>
            <a:off x="2700932" y="1336135"/>
            <a:ext cx="3571006" cy="907252"/>
          </a:xfrm>
          <a:prstGeom prst="rect">
            <a:avLst/>
          </a:prstGeom>
          <a:solidFill>
            <a:schemeClr val="accent6">
              <a:lumMod val="40000"/>
              <a:lumOff val="60000"/>
            </a:schemeClr>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アセトアミノフェン</a:t>
            </a:r>
            <a:endParaRPr kumimoji="1" lang="en-US" altLang="ja-JP" sz="2400" dirty="0">
              <a:solidFill>
                <a:schemeClr val="tx1"/>
              </a:solidFill>
              <a:latin typeface="+mj-ea"/>
              <a:ea typeface="+mj-ea"/>
            </a:endParaRPr>
          </a:p>
          <a:p>
            <a:pPr algn="ctr"/>
            <a:r>
              <a:rPr kumimoji="1" lang="ja-JP" altLang="en-US" sz="2400" dirty="0">
                <a:solidFill>
                  <a:schemeClr val="tx1"/>
                </a:solidFill>
                <a:latin typeface="+mj-ea"/>
                <a:ea typeface="+mj-ea"/>
              </a:rPr>
              <a:t>または</a:t>
            </a:r>
            <a:r>
              <a:rPr kumimoji="1" lang="en-US" altLang="ja-JP" sz="2400" dirty="0">
                <a:solidFill>
                  <a:schemeClr val="tx1"/>
                </a:solidFill>
                <a:latin typeface="+mj-ea"/>
                <a:ea typeface="+mj-ea"/>
              </a:rPr>
              <a:t>NSAIDs</a:t>
            </a:r>
            <a:r>
              <a:rPr kumimoji="1" lang="ja-JP" altLang="en-US" sz="2400" dirty="0">
                <a:solidFill>
                  <a:schemeClr val="tx1"/>
                </a:solidFill>
                <a:latin typeface="+mj-ea"/>
                <a:ea typeface="+mj-ea"/>
              </a:rPr>
              <a:t>の開始</a:t>
            </a:r>
          </a:p>
        </p:txBody>
      </p:sp>
      <p:sp>
        <p:nvSpPr>
          <p:cNvPr id="5" name="正方形/長方形 4"/>
          <p:cNvSpPr/>
          <p:nvPr/>
        </p:nvSpPr>
        <p:spPr>
          <a:xfrm>
            <a:off x="2327996" y="2593730"/>
            <a:ext cx="4316878"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オピオイドの導入</a:t>
            </a:r>
          </a:p>
        </p:txBody>
      </p:sp>
      <p:sp>
        <p:nvSpPr>
          <p:cNvPr id="6" name="正方形/長方形 5"/>
          <p:cNvSpPr/>
          <p:nvPr/>
        </p:nvSpPr>
        <p:spPr>
          <a:xfrm>
            <a:off x="1830862" y="3851326"/>
            <a:ext cx="5311147"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残存・増強した痛みの治療</a:t>
            </a:r>
          </a:p>
        </p:txBody>
      </p:sp>
      <p:sp>
        <p:nvSpPr>
          <p:cNvPr id="7" name="正方形/長方形 6"/>
          <p:cNvSpPr/>
          <p:nvPr/>
        </p:nvSpPr>
        <p:spPr>
          <a:xfrm>
            <a:off x="218377" y="5389339"/>
            <a:ext cx="3888691"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schemeClr val="tx1"/>
                </a:solidFill>
                <a:latin typeface="+mj-ea"/>
                <a:ea typeface="+mj-ea"/>
              </a:rPr>
              <a:t>持続痛の治療</a:t>
            </a:r>
            <a:endParaRPr kumimoji="1" lang="ja-JP" altLang="en-US" sz="2400" dirty="0">
              <a:solidFill>
                <a:schemeClr val="tx1"/>
              </a:solidFill>
              <a:latin typeface="+mj-ea"/>
              <a:ea typeface="+mj-ea"/>
            </a:endParaRPr>
          </a:p>
        </p:txBody>
      </p:sp>
      <p:sp>
        <p:nvSpPr>
          <p:cNvPr id="9" name="正方形/長方形 8"/>
          <p:cNvSpPr/>
          <p:nvPr/>
        </p:nvSpPr>
        <p:spPr>
          <a:xfrm>
            <a:off x="4798109" y="5389339"/>
            <a:ext cx="3888691"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schemeClr val="tx1"/>
                </a:solidFill>
                <a:latin typeface="+mj-ea"/>
                <a:ea typeface="+mj-ea"/>
              </a:rPr>
              <a:t>突出痛の治療</a:t>
            </a:r>
            <a:endParaRPr kumimoji="1" lang="ja-JP" altLang="en-US" sz="2400" dirty="0">
              <a:solidFill>
                <a:schemeClr val="tx1"/>
              </a:solidFill>
              <a:latin typeface="+mj-ea"/>
              <a:ea typeface="+mj-ea"/>
            </a:endParaRPr>
          </a:p>
        </p:txBody>
      </p:sp>
      <p:cxnSp>
        <p:nvCxnSpPr>
          <p:cNvPr id="12" name="直線矢印コネクタ 11"/>
          <p:cNvCxnSpPr>
            <a:stCxn id="4" idx="2"/>
            <a:endCxn id="5" idx="0"/>
          </p:cNvCxnSpPr>
          <p:nvPr/>
        </p:nvCxnSpPr>
        <p:spPr>
          <a:xfrm>
            <a:off x="4486435" y="2243387"/>
            <a:ext cx="0" cy="350343"/>
          </a:xfrm>
          <a:prstGeom prst="straightConnector1">
            <a:avLst/>
          </a:prstGeom>
          <a:ln w="38100">
            <a:tailEnd type="arrow"/>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a:stCxn id="5" idx="2"/>
            <a:endCxn id="6" idx="0"/>
          </p:cNvCxnSpPr>
          <p:nvPr/>
        </p:nvCxnSpPr>
        <p:spPr>
          <a:xfrm>
            <a:off x="4486435" y="3500982"/>
            <a:ext cx="1" cy="350344"/>
          </a:xfrm>
          <a:prstGeom prst="straightConnector1">
            <a:avLst/>
          </a:prstGeom>
          <a:ln w="38100">
            <a:tailEnd type="arrow"/>
          </a:ln>
          <a:effectLst/>
        </p:spPr>
        <p:style>
          <a:lnRef idx="2">
            <a:schemeClr val="accent1"/>
          </a:lnRef>
          <a:fillRef idx="0">
            <a:schemeClr val="accent1"/>
          </a:fillRef>
          <a:effectRef idx="1">
            <a:schemeClr val="accent1"/>
          </a:effectRef>
          <a:fontRef idx="minor">
            <a:schemeClr val="tx1"/>
          </a:fontRef>
        </p:style>
      </p:cxnSp>
      <p:cxnSp>
        <p:nvCxnSpPr>
          <p:cNvPr id="10" name="カギ線コネクタ 9"/>
          <p:cNvCxnSpPr>
            <a:stCxn id="6" idx="2"/>
            <a:endCxn id="7" idx="0"/>
          </p:cNvCxnSpPr>
          <p:nvPr/>
        </p:nvCxnSpPr>
        <p:spPr>
          <a:xfrm rot="5400000">
            <a:off x="3009200" y="3912102"/>
            <a:ext cx="630761" cy="2323713"/>
          </a:xfrm>
          <a:prstGeom prst="bentConnector3">
            <a:avLst/>
          </a:prstGeom>
          <a:ln w="38100">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 name="カギ線コネクタ 14"/>
          <p:cNvCxnSpPr>
            <a:stCxn id="6" idx="2"/>
            <a:endCxn id="9" idx="0"/>
          </p:cNvCxnSpPr>
          <p:nvPr/>
        </p:nvCxnSpPr>
        <p:spPr>
          <a:xfrm rot="16200000" flipH="1">
            <a:off x="5299065" y="3945948"/>
            <a:ext cx="630761" cy="2256019"/>
          </a:xfrm>
          <a:prstGeom prst="bentConnector3">
            <a:avLst>
              <a:gd name="adj1" fmla="val 50000"/>
            </a:avLst>
          </a:prstGeom>
          <a:ln w="38100">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0555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アセトアミノフェン</a:t>
            </a:r>
          </a:p>
        </p:txBody>
      </p:sp>
      <p:sp>
        <p:nvSpPr>
          <p:cNvPr id="3" name="コンテンツ プレースホルダー 2"/>
          <p:cNvSpPr>
            <a:spLocks noGrp="1"/>
          </p:cNvSpPr>
          <p:nvPr>
            <p:ph idx="4294967295"/>
          </p:nvPr>
        </p:nvSpPr>
        <p:spPr>
          <a:xfrm>
            <a:off x="627315" y="1376363"/>
            <a:ext cx="7783033" cy="4906962"/>
          </a:xfrm>
        </p:spPr>
        <p:txBody>
          <a:bodyPr>
            <a:normAutofit fontScale="92500" lnSpcReduction="20000"/>
          </a:bodyPr>
          <a:lstStyle/>
          <a:p>
            <a:r>
              <a:rPr lang="ja-JP" altLang="en-US" dirty="0"/>
              <a:t>消化管障害や腎機能障害を生じにくい</a:t>
            </a:r>
            <a:endParaRPr lang="en-US" altLang="ja-JP" dirty="0"/>
          </a:p>
          <a:p>
            <a:r>
              <a:rPr kumimoji="1" lang="ja-JP" altLang="en-US" dirty="0"/>
              <a:t>アルコール多飲者や肝機能障害のある患者</a:t>
            </a:r>
            <a:br>
              <a:rPr kumimoji="1" lang="en-US" altLang="ja-JP" dirty="0"/>
            </a:br>
            <a:r>
              <a:rPr kumimoji="1" lang="ja-JP" altLang="en-US" dirty="0"/>
              <a:t>では肝不全に注意が必要</a:t>
            </a:r>
            <a:endParaRPr kumimoji="1" lang="en-US" altLang="ja-JP" dirty="0"/>
          </a:p>
          <a:p>
            <a:r>
              <a:rPr kumimoji="1" lang="ja-JP" altLang="en-US" dirty="0"/>
              <a:t>内服薬、</a:t>
            </a:r>
            <a:r>
              <a:rPr lang="ja-JP" altLang="en-US" dirty="0"/>
              <a:t>坐</a:t>
            </a:r>
            <a:r>
              <a:rPr kumimoji="1" lang="ja-JP" altLang="en-US" dirty="0"/>
              <a:t>薬、注射薬がある</a:t>
            </a:r>
            <a:endParaRPr kumimoji="1" lang="en-US" altLang="ja-JP" dirty="0"/>
          </a:p>
          <a:p>
            <a:r>
              <a:rPr lang="ja-JP" altLang="en-US" dirty="0"/>
              <a:t>常用量（投与経路によらずほぼ同様）</a:t>
            </a:r>
            <a:endParaRPr lang="en-US" altLang="ja-JP" dirty="0"/>
          </a:p>
          <a:p>
            <a:pPr lvl="1"/>
            <a:r>
              <a:rPr lang="en-US" altLang="ja-JP" dirty="0"/>
              <a:t>1</a:t>
            </a:r>
            <a:r>
              <a:rPr lang="ja-JP" altLang="en-US" dirty="0"/>
              <a:t>回</a:t>
            </a:r>
            <a:r>
              <a:rPr lang="en-US" altLang="ja-JP" dirty="0"/>
              <a:t>300</a:t>
            </a:r>
            <a:r>
              <a:rPr lang="ja-JP" altLang="en-US" dirty="0"/>
              <a:t>～</a:t>
            </a:r>
            <a:r>
              <a:rPr lang="en-US" altLang="ja-JP" dirty="0"/>
              <a:t>1,000mg</a:t>
            </a:r>
            <a:r>
              <a:rPr lang="ja-JP" altLang="en-US" dirty="0"/>
              <a:t>を投与</a:t>
            </a:r>
            <a:endParaRPr lang="en-US" altLang="ja-JP" dirty="0"/>
          </a:p>
          <a:p>
            <a:pPr lvl="1"/>
            <a:r>
              <a:rPr lang="en-US" altLang="ja-JP" dirty="0"/>
              <a:t>1</a:t>
            </a:r>
            <a:r>
              <a:rPr lang="ja-JP" altLang="en-US" dirty="0"/>
              <a:t>日最大投与量は</a:t>
            </a:r>
            <a:r>
              <a:rPr lang="en-US" altLang="ja-JP" dirty="0"/>
              <a:t>4,000mg</a:t>
            </a:r>
          </a:p>
          <a:p>
            <a:pPr lvl="1"/>
            <a:r>
              <a:rPr lang="ja-JP" altLang="en-US" dirty="0"/>
              <a:t>投与間隔は</a:t>
            </a:r>
            <a:r>
              <a:rPr lang="en-US" altLang="ja-JP" dirty="0"/>
              <a:t>4</a:t>
            </a:r>
            <a:r>
              <a:rPr lang="ja-JP" altLang="en-US" dirty="0"/>
              <a:t>～</a:t>
            </a:r>
            <a:r>
              <a:rPr lang="en-US" altLang="ja-JP" dirty="0"/>
              <a:t>6</a:t>
            </a:r>
            <a:r>
              <a:rPr lang="ja-JP" altLang="en-US" dirty="0"/>
              <a:t>時間以上</a:t>
            </a:r>
            <a:endParaRPr lang="en-US" altLang="ja-JP" dirty="0"/>
          </a:p>
          <a:p>
            <a:pPr lvl="1"/>
            <a:r>
              <a:rPr lang="ja-JP" altLang="en-US" dirty="0"/>
              <a:t>腎不全患者では投与間隔を</a:t>
            </a:r>
            <a:r>
              <a:rPr lang="en-US" altLang="ja-JP" dirty="0"/>
              <a:t>8</a:t>
            </a:r>
            <a:r>
              <a:rPr lang="ja-JP" altLang="en-US" dirty="0"/>
              <a:t>時間以上あける</a:t>
            </a:r>
          </a:p>
        </p:txBody>
      </p:sp>
    </p:spTree>
    <p:extLst>
      <p:ext uri="{BB962C8B-B14F-4D97-AF65-F5344CB8AC3E}">
        <p14:creationId xmlns:p14="http://schemas.microsoft.com/office/powerpoint/2010/main" val="2689790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a:solidFill>
                  <a:schemeClr val="bg1"/>
                </a:solidFill>
              </a:rPr>
              <a:t>非ステロイド性抗炎症薬</a:t>
            </a:r>
            <a:r>
              <a:rPr kumimoji="1" lang="en-US" altLang="ja-JP" sz="3600" dirty="0">
                <a:solidFill>
                  <a:schemeClr val="bg1"/>
                </a:solidFill>
              </a:rPr>
              <a:t> (NSAIDs</a:t>
            </a:r>
            <a:r>
              <a:rPr kumimoji="1" lang="en-US" altLang="ja-JP" sz="3600" dirty="0"/>
              <a:t>)</a:t>
            </a:r>
            <a:endParaRPr kumimoji="1" lang="ja-JP" altLang="en-US" sz="3600" dirty="0"/>
          </a:p>
        </p:txBody>
      </p:sp>
      <p:sp>
        <p:nvSpPr>
          <p:cNvPr id="3" name="コンテンツ プレースホルダー 2"/>
          <p:cNvSpPr>
            <a:spLocks noGrp="1"/>
          </p:cNvSpPr>
          <p:nvPr>
            <p:ph idx="4294967295"/>
          </p:nvPr>
        </p:nvSpPr>
        <p:spPr>
          <a:xfrm>
            <a:off x="531628" y="1376363"/>
            <a:ext cx="8229600" cy="4906962"/>
          </a:xfrm>
        </p:spPr>
        <p:txBody>
          <a:bodyPr>
            <a:normAutofit/>
          </a:bodyPr>
          <a:lstStyle/>
          <a:p>
            <a:r>
              <a:rPr lang="en-US" altLang="ja-JP" sz="2800" dirty="0"/>
              <a:t>NSAIDs</a:t>
            </a:r>
            <a:r>
              <a:rPr lang="ja-JP" altLang="en-US" sz="2800" dirty="0"/>
              <a:t>は、鎮痛効果、作用時間、副作用などを考慮して薬剤を選択する</a:t>
            </a:r>
            <a:endParaRPr lang="en-US" altLang="ja-JP" sz="2800" dirty="0"/>
          </a:p>
          <a:p>
            <a:r>
              <a:rPr lang="ja-JP" altLang="en-US" sz="2800" dirty="0"/>
              <a:t>いずれかの</a:t>
            </a:r>
            <a:r>
              <a:rPr lang="en-US" altLang="ja-JP" sz="2800" dirty="0"/>
              <a:t>NSAID</a:t>
            </a:r>
            <a:r>
              <a:rPr lang="ja-JP" altLang="en-US" sz="2800" dirty="0"/>
              <a:t>が他の</a:t>
            </a:r>
            <a:r>
              <a:rPr lang="en-US" altLang="ja-JP" sz="2800" dirty="0"/>
              <a:t>NSAIDs</a:t>
            </a:r>
            <a:r>
              <a:rPr lang="ja-JP" altLang="en-US" sz="2800" dirty="0"/>
              <a:t>よりも優れているという研究報告は存在しない</a:t>
            </a:r>
            <a:endParaRPr lang="en-US" altLang="ja-JP" sz="2800" dirty="0"/>
          </a:p>
          <a:p>
            <a:r>
              <a:rPr lang="ja-JP" altLang="en-US" sz="2800" dirty="0"/>
              <a:t>胃潰瘍の予防</a:t>
            </a:r>
            <a:endParaRPr lang="en-US" altLang="ja-JP" sz="2800" dirty="0"/>
          </a:p>
          <a:p>
            <a:pPr lvl="1"/>
            <a:r>
              <a:rPr kumimoji="1" lang="ja-JP" altLang="en-US" sz="2400" dirty="0"/>
              <a:t>ミソプロストール、プロトンポンプ阻害薬または</a:t>
            </a:r>
            <a:br>
              <a:rPr kumimoji="1" lang="en-US" altLang="ja-JP" sz="2400" dirty="0"/>
            </a:br>
            <a:r>
              <a:rPr kumimoji="1" lang="ja-JP" altLang="en-US" sz="2400" dirty="0"/>
              <a:t>高用量</a:t>
            </a:r>
            <a:r>
              <a:rPr kumimoji="1" lang="en-US" altLang="ja-JP" sz="2400" dirty="0"/>
              <a:t>H</a:t>
            </a:r>
            <a:r>
              <a:rPr kumimoji="1" lang="en-US" altLang="ja-JP" sz="2400" baseline="-25000" dirty="0"/>
              <a:t>2</a:t>
            </a:r>
            <a:r>
              <a:rPr kumimoji="1" lang="ja-JP" altLang="en-US" sz="2400" dirty="0"/>
              <a:t>ブロッカーを併用する</a:t>
            </a:r>
            <a:endParaRPr kumimoji="1" lang="en-US" altLang="ja-JP" sz="2400" dirty="0"/>
          </a:p>
          <a:p>
            <a:pPr marL="0" indent="0" algn="r">
              <a:buNone/>
            </a:pPr>
            <a:r>
              <a:rPr lang="en-US" altLang="ja-JP" sz="2000" dirty="0"/>
              <a:t>Vardy J. </a:t>
            </a:r>
            <a:r>
              <a:rPr lang="en-US" altLang="ja-JP" sz="2000" i="1" dirty="0"/>
              <a:t>J </a:t>
            </a:r>
            <a:r>
              <a:rPr lang="en-US" altLang="ja-JP" sz="2000" i="1" dirty="0" err="1"/>
              <a:t>Clin</a:t>
            </a:r>
            <a:r>
              <a:rPr lang="en-US" altLang="ja-JP" sz="2000" i="1" dirty="0"/>
              <a:t> </a:t>
            </a:r>
            <a:r>
              <a:rPr lang="en-US" altLang="ja-JP" sz="2000" i="1" dirty="0" err="1"/>
              <a:t>Oncol</a:t>
            </a:r>
            <a:r>
              <a:rPr lang="en-US" altLang="ja-JP" sz="2000" i="1" dirty="0"/>
              <a:t> </a:t>
            </a:r>
            <a:r>
              <a:rPr lang="en-US" altLang="ja-JP" sz="2000" dirty="0"/>
              <a:t>2014</a:t>
            </a:r>
            <a:r>
              <a:rPr kumimoji="1" lang="en-US" altLang="ja-JP" sz="2000" dirty="0"/>
              <a:t>	</a:t>
            </a:r>
          </a:p>
        </p:txBody>
      </p:sp>
    </p:spTree>
    <p:extLst>
      <p:ext uri="{BB962C8B-B14F-4D97-AF65-F5344CB8AC3E}">
        <p14:creationId xmlns:p14="http://schemas.microsoft.com/office/powerpoint/2010/main" val="3698929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がん疼痛治療のアルゴリズム</a:t>
            </a:r>
          </a:p>
        </p:txBody>
      </p:sp>
      <p:sp>
        <p:nvSpPr>
          <p:cNvPr id="4" name="正方形/長方形 3"/>
          <p:cNvSpPr/>
          <p:nvPr/>
        </p:nvSpPr>
        <p:spPr>
          <a:xfrm>
            <a:off x="2700932" y="1336135"/>
            <a:ext cx="3571006"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アセトアミノフェン</a:t>
            </a:r>
            <a:endParaRPr kumimoji="1" lang="en-US" altLang="ja-JP" sz="2400" dirty="0">
              <a:solidFill>
                <a:schemeClr val="tx1"/>
              </a:solidFill>
              <a:latin typeface="+mj-ea"/>
              <a:ea typeface="+mj-ea"/>
            </a:endParaRPr>
          </a:p>
          <a:p>
            <a:pPr algn="ctr"/>
            <a:r>
              <a:rPr kumimoji="1" lang="ja-JP" altLang="en-US" sz="2400" dirty="0">
                <a:solidFill>
                  <a:schemeClr val="tx1"/>
                </a:solidFill>
                <a:latin typeface="+mj-ea"/>
                <a:ea typeface="+mj-ea"/>
              </a:rPr>
              <a:t>または</a:t>
            </a:r>
            <a:r>
              <a:rPr kumimoji="1" lang="en-US" altLang="ja-JP" sz="2400" dirty="0">
                <a:solidFill>
                  <a:schemeClr val="tx1"/>
                </a:solidFill>
                <a:latin typeface="+mj-ea"/>
                <a:ea typeface="+mj-ea"/>
              </a:rPr>
              <a:t>NSAIDs</a:t>
            </a:r>
            <a:r>
              <a:rPr kumimoji="1" lang="ja-JP" altLang="en-US" sz="2400" dirty="0">
                <a:solidFill>
                  <a:schemeClr val="tx1"/>
                </a:solidFill>
                <a:latin typeface="+mj-ea"/>
                <a:ea typeface="+mj-ea"/>
              </a:rPr>
              <a:t>の開始</a:t>
            </a:r>
          </a:p>
        </p:txBody>
      </p:sp>
      <p:sp>
        <p:nvSpPr>
          <p:cNvPr id="5" name="正方形/長方形 4"/>
          <p:cNvSpPr/>
          <p:nvPr/>
        </p:nvSpPr>
        <p:spPr>
          <a:xfrm>
            <a:off x="2327996" y="2593730"/>
            <a:ext cx="4316878" cy="907252"/>
          </a:xfrm>
          <a:prstGeom prst="rect">
            <a:avLst/>
          </a:prstGeom>
          <a:solidFill>
            <a:schemeClr val="accent6">
              <a:lumMod val="40000"/>
              <a:lumOff val="60000"/>
            </a:schemeClr>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オピオイドの導入</a:t>
            </a:r>
          </a:p>
        </p:txBody>
      </p:sp>
      <p:sp>
        <p:nvSpPr>
          <p:cNvPr id="6" name="正方形/長方形 5"/>
          <p:cNvSpPr/>
          <p:nvPr/>
        </p:nvSpPr>
        <p:spPr>
          <a:xfrm>
            <a:off x="1830862" y="3851326"/>
            <a:ext cx="5311147"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残存・増強した痛みの治療</a:t>
            </a:r>
          </a:p>
        </p:txBody>
      </p:sp>
      <p:sp>
        <p:nvSpPr>
          <p:cNvPr id="7" name="正方形/長方形 6"/>
          <p:cNvSpPr/>
          <p:nvPr/>
        </p:nvSpPr>
        <p:spPr>
          <a:xfrm>
            <a:off x="218377" y="5389339"/>
            <a:ext cx="3888691"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schemeClr val="tx1"/>
                </a:solidFill>
                <a:latin typeface="+mj-ea"/>
                <a:ea typeface="+mj-ea"/>
              </a:rPr>
              <a:t>持続痛の治療</a:t>
            </a:r>
            <a:endParaRPr kumimoji="1" lang="ja-JP" altLang="en-US" sz="2400" dirty="0">
              <a:solidFill>
                <a:schemeClr val="tx1"/>
              </a:solidFill>
              <a:latin typeface="+mj-ea"/>
              <a:ea typeface="+mj-ea"/>
            </a:endParaRPr>
          </a:p>
        </p:txBody>
      </p:sp>
      <p:sp>
        <p:nvSpPr>
          <p:cNvPr id="9" name="正方形/長方形 8"/>
          <p:cNvSpPr/>
          <p:nvPr/>
        </p:nvSpPr>
        <p:spPr>
          <a:xfrm>
            <a:off x="4798109" y="5389339"/>
            <a:ext cx="3888691"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schemeClr val="tx1"/>
                </a:solidFill>
                <a:latin typeface="+mj-ea"/>
                <a:ea typeface="+mj-ea"/>
              </a:rPr>
              <a:t>突出痛の治療</a:t>
            </a:r>
            <a:endParaRPr kumimoji="1" lang="ja-JP" altLang="en-US" sz="2400" dirty="0">
              <a:solidFill>
                <a:schemeClr val="tx1"/>
              </a:solidFill>
              <a:latin typeface="+mj-ea"/>
              <a:ea typeface="+mj-ea"/>
            </a:endParaRPr>
          </a:p>
        </p:txBody>
      </p:sp>
      <p:cxnSp>
        <p:nvCxnSpPr>
          <p:cNvPr id="12" name="直線矢印コネクタ 11"/>
          <p:cNvCxnSpPr>
            <a:stCxn id="4" idx="2"/>
            <a:endCxn id="5" idx="0"/>
          </p:cNvCxnSpPr>
          <p:nvPr/>
        </p:nvCxnSpPr>
        <p:spPr>
          <a:xfrm>
            <a:off x="4486435" y="2243387"/>
            <a:ext cx="0" cy="350343"/>
          </a:xfrm>
          <a:prstGeom prst="straightConnector1">
            <a:avLst/>
          </a:prstGeom>
          <a:ln w="38100">
            <a:tailEnd type="arrow"/>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a:stCxn id="5" idx="2"/>
            <a:endCxn id="6" idx="0"/>
          </p:cNvCxnSpPr>
          <p:nvPr/>
        </p:nvCxnSpPr>
        <p:spPr>
          <a:xfrm>
            <a:off x="4486435" y="3500982"/>
            <a:ext cx="1" cy="350344"/>
          </a:xfrm>
          <a:prstGeom prst="straightConnector1">
            <a:avLst/>
          </a:prstGeom>
          <a:ln w="38100">
            <a:tailEnd type="arrow"/>
          </a:ln>
          <a:effectLst/>
        </p:spPr>
        <p:style>
          <a:lnRef idx="2">
            <a:schemeClr val="accent1"/>
          </a:lnRef>
          <a:fillRef idx="0">
            <a:schemeClr val="accent1"/>
          </a:fillRef>
          <a:effectRef idx="1">
            <a:schemeClr val="accent1"/>
          </a:effectRef>
          <a:fontRef idx="minor">
            <a:schemeClr val="tx1"/>
          </a:fontRef>
        </p:style>
      </p:cxnSp>
      <p:cxnSp>
        <p:nvCxnSpPr>
          <p:cNvPr id="10" name="カギ線コネクタ 9"/>
          <p:cNvCxnSpPr>
            <a:stCxn id="6" idx="2"/>
            <a:endCxn id="7" idx="0"/>
          </p:cNvCxnSpPr>
          <p:nvPr/>
        </p:nvCxnSpPr>
        <p:spPr>
          <a:xfrm rot="5400000">
            <a:off x="3009200" y="3912102"/>
            <a:ext cx="630761" cy="2323713"/>
          </a:xfrm>
          <a:prstGeom prst="bentConnector3">
            <a:avLst/>
          </a:prstGeom>
          <a:ln w="38100">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 name="カギ線コネクタ 14"/>
          <p:cNvCxnSpPr>
            <a:stCxn id="6" idx="2"/>
            <a:endCxn id="9" idx="0"/>
          </p:cNvCxnSpPr>
          <p:nvPr/>
        </p:nvCxnSpPr>
        <p:spPr>
          <a:xfrm rot="16200000" flipH="1">
            <a:off x="5299065" y="3945948"/>
            <a:ext cx="630761" cy="2256019"/>
          </a:xfrm>
          <a:prstGeom prst="bentConnector3">
            <a:avLst>
              <a:gd name="adj1" fmla="val 50000"/>
            </a:avLst>
          </a:prstGeom>
          <a:ln w="38100">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238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オピオイド</a:t>
            </a:r>
          </a:p>
        </p:txBody>
      </p:sp>
      <p:sp>
        <p:nvSpPr>
          <p:cNvPr id="3" name="コンテンツ プレースホルダー 2"/>
          <p:cNvSpPr>
            <a:spLocks noGrp="1"/>
          </p:cNvSpPr>
          <p:nvPr>
            <p:ph idx="4294967295"/>
          </p:nvPr>
        </p:nvSpPr>
        <p:spPr>
          <a:xfrm>
            <a:off x="489104" y="1376363"/>
            <a:ext cx="8229600" cy="4906962"/>
          </a:xfrm>
        </p:spPr>
        <p:txBody>
          <a:bodyPr>
            <a:normAutofit fontScale="92500"/>
          </a:bodyPr>
          <a:lstStyle/>
          <a:p>
            <a:r>
              <a:rPr kumimoji="1" lang="ja-JP" altLang="en-US" dirty="0"/>
              <a:t>オピオイド受容体と親和性を有する物質の</a:t>
            </a:r>
            <a:br>
              <a:rPr kumimoji="1" lang="en-US" altLang="ja-JP" dirty="0"/>
            </a:br>
            <a:r>
              <a:rPr kumimoji="1" lang="ja-JP" altLang="en-US" dirty="0"/>
              <a:t>総称で、モルヒネ様の薬理作用を発揮する</a:t>
            </a:r>
            <a:endParaRPr kumimoji="1" lang="en-US" altLang="ja-JP" dirty="0"/>
          </a:p>
          <a:p>
            <a:pPr marL="0" lvl="1" indent="0" algn="r">
              <a:buNone/>
            </a:pPr>
            <a:r>
              <a:rPr lang="ja-JP" altLang="en-US" sz="1900" dirty="0"/>
              <a:t>がん疼痛の薬物療法に関するガイドライン</a:t>
            </a:r>
            <a:r>
              <a:rPr lang="en-US" altLang="ja-JP" sz="1900" dirty="0"/>
              <a:t>2014</a:t>
            </a:r>
            <a:r>
              <a:rPr lang="ja-JP" altLang="en-US" sz="1900" dirty="0"/>
              <a:t>年版 </a:t>
            </a:r>
            <a:r>
              <a:rPr lang="en-US" altLang="ja-JP" sz="1900" dirty="0"/>
              <a:t>p42-44</a:t>
            </a:r>
            <a:endParaRPr kumimoji="1" lang="en-US" altLang="ja-JP" sz="1900" dirty="0"/>
          </a:p>
          <a:p>
            <a:r>
              <a:rPr lang="ja-JP" altLang="en-US" dirty="0"/>
              <a:t>わが</a:t>
            </a:r>
            <a:r>
              <a:rPr kumimoji="1" lang="ja-JP" altLang="en-US" dirty="0"/>
              <a:t>国で使用できるオピオイドのうち、</a:t>
            </a:r>
            <a:br>
              <a:rPr kumimoji="1" lang="en-US" altLang="ja-JP" dirty="0"/>
            </a:br>
            <a:r>
              <a:rPr kumimoji="1" lang="ja-JP" altLang="en-US" dirty="0"/>
              <a:t>がん疼痛治療薬として推奨されている</a:t>
            </a:r>
            <a:br>
              <a:rPr kumimoji="1" lang="en-US" altLang="ja-JP" dirty="0"/>
            </a:br>
            <a:r>
              <a:rPr kumimoji="1" lang="ja-JP" altLang="en-US" dirty="0"/>
              <a:t>代表的なもの</a:t>
            </a:r>
            <a:endParaRPr lang="en-US" altLang="ja-JP" dirty="0"/>
          </a:p>
          <a:p>
            <a:pPr lvl="1"/>
            <a:r>
              <a:rPr lang="ja-JP" altLang="en-US" dirty="0"/>
              <a:t>コデイン、トラマドール</a:t>
            </a:r>
            <a:endParaRPr lang="en-US" altLang="ja-JP" dirty="0"/>
          </a:p>
          <a:p>
            <a:pPr lvl="1"/>
            <a:r>
              <a:rPr kumimoji="1" lang="ja-JP" altLang="en-US" dirty="0"/>
              <a:t>モルヒネ、オキシコドン、フェンタニル、</a:t>
            </a:r>
            <a:br>
              <a:rPr kumimoji="1" lang="en-US" altLang="ja-JP" dirty="0"/>
            </a:br>
            <a:r>
              <a:rPr kumimoji="1" lang="ja-JP" altLang="en-US" dirty="0"/>
              <a:t>タペンタドール、メサドン</a:t>
            </a:r>
            <a:endParaRPr kumimoji="1" lang="en-US" altLang="ja-JP" dirty="0"/>
          </a:p>
          <a:p>
            <a:pPr marL="457200" lvl="1" indent="0" algn="r">
              <a:buNone/>
            </a:pPr>
            <a:endParaRPr lang="en-US" altLang="ja-JP" sz="1900" dirty="0"/>
          </a:p>
        </p:txBody>
      </p:sp>
    </p:spTree>
    <p:extLst>
      <p:ext uri="{BB962C8B-B14F-4D97-AF65-F5344CB8AC3E}">
        <p14:creationId xmlns:p14="http://schemas.microsoft.com/office/powerpoint/2010/main" val="385416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r>
              <a:rPr lang="ja-JP" altLang="en-US" sz="4200" dirty="0"/>
              <a:t>主なオピオイドの等鎮痛力価換算比</a:t>
            </a:r>
          </a:p>
        </p:txBody>
      </p:sp>
      <p:sp>
        <p:nvSpPr>
          <p:cNvPr id="5" name="テキスト プレースホルダー 15"/>
          <p:cNvSpPr txBox="1">
            <a:spLocks/>
          </p:cNvSpPr>
          <p:nvPr/>
        </p:nvSpPr>
        <p:spPr>
          <a:xfrm>
            <a:off x="1218382" y="1381023"/>
            <a:ext cx="7316018" cy="321733"/>
          </a:xfrm>
          <a:prstGeom prst="rect">
            <a:avLst/>
          </a:prstGeom>
        </p:spPr>
        <p:txBody>
          <a:bodyPr/>
          <a:lstStyle>
            <a:lvl1pPr marL="342900" indent="-342900" algn="l" defTabSz="457200" rtl="0" eaLnBrk="1" fontAlgn="base" hangingPunct="1">
              <a:lnSpc>
                <a:spcPct val="120000"/>
              </a:lnSpc>
              <a:spcBef>
                <a:spcPct val="20000"/>
              </a:spcBef>
              <a:spcAft>
                <a:spcPct val="0"/>
              </a:spcAft>
              <a:buFont typeface="Arial" charset="0"/>
              <a:buChar char="•"/>
              <a:defRPr kumimoji="1" sz="3200" kern="1200">
                <a:solidFill>
                  <a:schemeClr val="tx1"/>
                </a:solidFill>
                <a:latin typeface="Tahoma"/>
                <a:ea typeface="メイリオ"/>
                <a:cs typeface="メイリオ"/>
              </a:defRPr>
            </a:lvl1pPr>
            <a:lvl2pPr marL="742950" indent="-285750" algn="l" defTabSz="457200" rtl="0" eaLnBrk="1" fontAlgn="base" hangingPunct="1">
              <a:lnSpc>
                <a:spcPct val="120000"/>
              </a:lnSpc>
              <a:spcBef>
                <a:spcPct val="20000"/>
              </a:spcBef>
              <a:spcAft>
                <a:spcPct val="0"/>
              </a:spcAft>
              <a:buFont typeface="Arial" charset="0"/>
              <a:buChar char="–"/>
              <a:defRPr kumimoji="1" sz="2800" kern="1200">
                <a:solidFill>
                  <a:schemeClr val="tx1"/>
                </a:solidFill>
                <a:latin typeface="Tahoma"/>
                <a:ea typeface="メイリオ"/>
                <a:cs typeface="メイリオ"/>
              </a:defRPr>
            </a:lvl2pPr>
            <a:lvl3pPr marL="11430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Tahoma"/>
                <a:ea typeface="メイリオ"/>
                <a:cs typeface="メイリオ"/>
              </a:defRPr>
            </a:lvl3pPr>
            <a:lvl4pPr marL="16002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Tahoma"/>
                <a:ea typeface="メイリオ"/>
                <a:cs typeface="メイリオ"/>
              </a:defRPr>
            </a:lvl4pPr>
            <a:lvl5pPr marL="2057400" indent="-228600" algn="l" defTabSz="457200" rtl="0" eaLnBrk="1" fontAlgn="base" hangingPunct="1">
              <a:lnSpc>
                <a:spcPct val="120000"/>
              </a:lnSpc>
              <a:spcBef>
                <a:spcPct val="20000"/>
              </a:spcBef>
              <a:spcAft>
                <a:spcPct val="0"/>
              </a:spcAft>
              <a:buClr>
                <a:schemeClr val="accent4">
                  <a:lumMod val="50000"/>
                </a:schemeClr>
              </a:buClr>
              <a:buSzPct val="125000"/>
              <a:buFont typeface="Arial" charset="0"/>
              <a:buChar char="»"/>
              <a:defRPr kumimoji="1" sz="2000" kern="1200">
                <a:solidFill>
                  <a:schemeClr val="tx1"/>
                </a:solidFill>
                <a:latin typeface="Tahoma"/>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algn="l" defTabSz="457200" rtl="0" eaLnBrk="1" fontAlgn="base" latinLnBrk="0" hangingPunct="1">
              <a:lnSpc>
                <a:spcPct val="120000"/>
              </a:lnSpc>
              <a:spcBef>
                <a:spcPct val="20000"/>
              </a:spcBef>
              <a:spcAft>
                <a:spcPct val="0"/>
              </a:spcAft>
              <a:buClrTx/>
              <a:buSzTx/>
              <a:buFont typeface="Arial" charset="0"/>
              <a:buNone/>
              <a:tabLst/>
              <a:defRPr/>
            </a:pPr>
            <a:endParaRPr kumimoji="1" lang="ja-JP" altLang="en-US" sz="3200" b="0" i="0" u="none" strike="noStrike" kern="1200" cap="none" spc="0" normalizeH="0" baseline="0" noProof="0" dirty="0">
              <a:ln>
                <a:noFill/>
              </a:ln>
              <a:solidFill>
                <a:prstClr val="black"/>
              </a:solidFill>
              <a:effectLst/>
              <a:uLnTx/>
              <a:uFillTx/>
              <a:latin typeface="Tahoma"/>
              <a:ea typeface="メイリオ"/>
            </a:endParaRPr>
          </a:p>
        </p:txBody>
      </p:sp>
      <p:pic>
        <p:nvPicPr>
          <p:cNvPr id="6" name="図 5">
            <a:extLst>
              <a:ext uri="{FF2B5EF4-FFF2-40B4-BE49-F238E27FC236}">
                <a16:creationId xmlns:a16="http://schemas.microsoft.com/office/drawing/2014/main" id="{45D0737B-5655-4CA6-925B-03CE379FECA4}"/>
              </a:ext>
            </a:extLst>
          </p:cNvPr>
          <p:cNvPicPr>
            <a:picLocks noChangeAspect="1"/>
          </p:cNvPicPr>
          <p:nvPr/>
        </p:nvPicPr>
        <p:blipFill>
          <a:blip r:embed="rId3"/>
          <a:stretch>
            <a:fillRect/>
          </a:stretch>
        </p:blipFill>
        <p:spPr>
          <a:xfrm>
            <a:off x="1632156" y="1618582"/>
            <a:ext cx="6041178" cy="4350928"/>
          </a:xfrm>
          <a:prstGeom prst="rect">
            <a:avLst/>
          </a:prstGeom>
        </p:spPr>
      </p:pic>
    </p:spTree>
    <p:extLst>
      <p:ext uri="{BB962C8B-B14F-4D97-AF65-F5344CB8AC3E}">
        <p14:creationId xmlns:p14="http://schemas.microsoft.com/office/powerpoint/2010/main" val="1896452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オピオイド導入のポイント</a:t>
            </a:r>
          </a:p>
        </p:txBody>
      </p:sp>
      <p:sp>
        <p:nvSpPr>
          <p:cNvPr id="3" name="コンテンツ プレースホルダー 2"/>
          <p:cNvSpPr>
            <a:spLocks noGrp="1"/>
          </p:cNvSpPr>
          <p:nvPr>
            <p:ph idx="1"/>
          </p:nvPr>
        </p:nvSpPr>
        <p:spPr/>
        <p:txBody>
          <a:bodyPr/>
          <a:lstStyle/>
          <a:p>
            <a:r>
              <a:rPr kumimoji="1" lang="ja-JP" altLang="en-US" dirty="0"/>
              <a:t>時刻を決めて、定時に投与</a:t>
            </a:r>
            <a:endParaRPr kumimoji="1" lang="en-US" altLang="ja-JP" dirty="0"/>
          </a:p>
          <a:p>
            <a:r>
              <a:rPr kumimoji="1" lang="ja-JP" altLang="en-US" dirty="0"/>
              <a:t>非オピオイド鎮痛薬を継続するか、中止</a:t>
            </a:r>
            <a:br>
              <a:rPr kumimoji="1" lang="en-US" altLang="ja-JP" dirty="0"/>
            </a:br>
            <a:r>
              <a:rPr kumimoji="1" lang="ja-JP" altLang="en-US" dirty="0"/>
              <a:t>するかは、個々の症例において判断する</a:t>
            </a:r>
            <a:endParaRPr kumimoji="1" lang="en-US" altLang="ja-JP" dirty="0"/>
          </a:p>
          <a:p>
            <a:r>
              <a:rPr kumimoji="1" lang="ja-JP" altLang="en-US" dirty="0"/>
              <a:t>体格が小さい、高齢者、全身状態が不良</a:t>
            </a:r>
            <a:br>
              <a:rPr kumimoji="1" lang="en-US" altLang="ja-JP" dirty="0"/>
            </a:br>
            <a:r>
              <a:rPr kumimoji="1" lang="ja-JP" altLang="en-US" dirty="0"/>
              <a:t>などの場合には少量から開始する</a:t>
            </a:r>
            <a:endParaRPr kumimoji="1" lang="en-US" altLang="ja-JP" dirty="0"/>
          </a:p>
          <a:p>
            <a:r>
              <a:rPr lang="ja-JP" altLang="en-US" dirty="0"/>
              <a:t>患者の状態や、副作用などを考慮して</a:t>
            </a:r>
            <a:br>
              <a:rPr lang="en-US" altLang="ja-JP" dirty="0"/>
            </a:br>
            <a:r>
              <a:rPr lang="ja-JP" altLang="en-US" dirty="0"/>
              <a:t>オピオイドの種類を選択する</a:t>
            </a:r>
            <a:endParaRPr kumimoji="1" lang="ja-JP" altLang="en-US" dirty="0"/>
          </a:p>
        </p:txBody>
      </p:sp>
    </p:spTree>
    <p:extLst>
      <p:ext uri="{BB962C8B-B14F-4D97-AF65-F5344CB8AC3E}">
        <p14:creationId xmlns:p14="http://schemas.microsoft.com/office/powerpoint/2010/main" val="3042802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第</a:t>
            </a:r>
            <a:r>
              <a:rPr kumimoji="1" lang="en-US" altLang="ja-JP" dirty="0"/>
              <a:t>2</a:t>
            </a:r>
            <a:r>
              <a:rPr kumimoji="1" lang="ja-JP" altLang="en-US" dirty="0"/>
              <a:t>段階のオピオイド</a:t>
            </a:r>
          </a:p>
        </p:txBody>
      </p:sp>
      <p:sp>
        <p:nvSpPr>
          <p:cNvPr id="3" name="コンテンツ プレースホルダー 2"/>
          <p:cNvSpPr>
            <a:spLocks noGrp="1"/>
          </p:cNvSpPr>
          <p:nvPr>
            <p:ph idx="4294967295"/>
          </p:nvPr>
        </p:nvSpPr>
        <p:spPr>
          <a:xfrm>
            <a:off x="457211" y="1376363"/>
            <a:ext cx="8229600" cy="5216525"/>
          </a:xfrm>
        </p:spPr>
        <p:txBody>
          <a:bodyPr>
            <a:normAutofit fontScale="92500" lnSpcReduction="10000"/>
          </a:bodyPr>
          <a:lstStyle/>
          <a:p>
            <a:r>
              <a:rPr kumimoji="1" lang="ja-JP" altLang="en-US" b="1" dirty="0"/>
              <a:t>軽度から中等度の痛みに</a:t>
            </a:r>
            <a:endParaRPr kumimoji="1" lang="en-US" altLang="ja-JP" b="1" dirty="0"/>
          </a:p>
          <a:p>
            <a:pPr lvl="1"/>
            <a:r>
              <a:rPr lang="ja-JP" altLang="en-US" dirty="0"/>
              <a:t>非オピオイド鎮痛薬の定時投与によって</a:t>
            </a:r>
            <a:br>
              <a:rPr lang="en-US" altLang="ja-JP" dirty="0"/>
            </a:br>
            <a:r>
              <a:rPr lang="ja-JP" altLang="en-US" dirty="0"/>
              <a:t>痛みが十分に緩和されない場合、第</a:t>
            </a:r>
            <a:r>
              <a:rPr lang="en-US" altLang="ja-JP" dirty="0"/>
              <a:t>2</a:t>
            </a:r>
            <a:r>
              <a:rPr lang="ja-JP" altLang="en-US" dirty="0"/>
              <a:t>段階の</a:t>
            </a:r>
            <a:br>
              <a:rPr lang="en-US" altLang="ja-JP" dirty="0"/>
            </a:br>
            <a:r>
              <a:rPr lang="ja-JP" altLang="en-US" dirty="0"/>
              <a:t>オピオイド（コデイン、トラマドール）投与に</a:t>
            </a:r>
            <a:br>
              <a:rPr lang="en-US" altLang="ja-JP" dirty="0"/>
            </a:br>
            <a:r>
              <a:rPr lang="ja-JP" altLang="en-US" dirty="0"/>
              <a:t>より、良好な鎮痛効果が得られる可能性がある</a:t>
            </a:r>
            <a:endParaRPr lang="en-US" altLang="ja-JP" dirty="0"/>
          </a:p>
          <a:p>
            <a:r>
              <a:rPr kumimoji="1" lang="ja-JP" altLang="en-US" b="1" dirty="0"/>
              <a:t>第</a:t>
            </a:r>
            <a:r>
              <a:rPr kumimoji="1" lang="en-US" altLang="ja-JP" b="1" dirty="0"/>
              <a:t>2</a:t>
            </a:r>
            <a:r>
              <a:rPr kumimoji="1" lang="ja-JP" altLang="en-US" b="1" dirty="0"/>
              <a:t>段階のオピオイドをスキップして、</a:t>
            </a:r>
            <a:br>
              <a:rPr kumimoji="1" lang="en-US" altLang="ja-JP" b="1" dirty="0"/>
            </a:br>
            <a:r>
              <a:rPr kumimoji="1" lang="ja-JP" altLang="en-US" b="1" dirty="0"/>
              <a:t>第</a:t>
            </a:r>
            <a:r>
              <a:rPr kumimoji="1" lang="en-US" altLang="ja-JP" b="1" dirty="0"/>
              <a:t>3</a:t>
            </a:r>
            <a:r>
              <a:rPr kumimoji="1" lang="ja-JP" altLang="en-US" b="1" dirty="0"/>
              <a:t>段階へ</a:t>
            </a:r>
            <a:endParaRPr kumimoji="1" lang="en-US" altLang="ja-JP" b="1" dirty="0"/>
          </a:p>
          <a:p>
            <a:pPr lvl="1"/>
            <a:r>
              <a:rPr lang="ja-JP" altLang="en-US" dirty="0"/>
              <a:t>低用量の第</a:t>
            </a:r>
            <a:r>
              <a:rPr lang="en-US" altLang="ja-JP" dirty="0"/>
              <a:t>3</a:t>
            </a:r>
            <a:r>
              <a:rPr lang="ja-JP" altLang="en-US" dirty="0"/>
              <a:t>段階オピオイドを、コデインやトラマドールの代わりに用いてもよい</a:t>
            </a:r>
            <a:endParaRPr lang="en-US" altLang="ja-JP" dirty="0"/>
          </a:p>
          <a:p>
            <a:pPr marL="0" indent="0" algn="r">
              <a:buNone/>
            </a:pPr>
            <a:endParaRPr lang="en-US" altLang="ja-JP" sz="900" dirty="0"/>
          </a:p>
          <a:p>
            <a:pPr marL="0" indent="0" algn="r">
              <a:buNone/>
            </a:pPr>
            <a:r>
              <a:rPr lang="en-US" altLang="ja-JP" sz="1900" dirty="0" err="1"/>
              <a:t>Caraceni</a:t>
            </a:r>
            <a:r>
              <a:rPr lang="en-US" altLang="ja-JP" sz="1900" dirty="0"/>
              <a:t> A. </a:t>
            </a:r>
            <a:r>
              <a:rPr lang="en-US" altLang="ja-JP" sz="1900" i="1" dirty="0"/>
              <a:t>Lancet </a:t>
            </a:r>
            <a:r>
              <a:rPr lang="en-US" altLang="ja-JP" sz="1900" i="1" dirty="0" err="1"/>
              <a:t>Oncol</a:t>
            </a:r>
            <a:r>
              <a:rPr lang="en-US" altLang="ja-JP" sz="1900" i="1" dirty="0"/>
              <a:t> </a:t>
            </a:r>
            <a:r>
              <a:rPr lang="en-US" altLang="ja-JP" sz="1900" dirty="0"/>
              <a:t>2012</a:t>
            </a:r>
          </a:p>
          <a:p>
            <a:pPr marL="0" indent="0">
              <a:buNone/>
            </a:pPr>
            <a:endParaRPr kumimoji="1" lang="ja-JP" altLang="en-US" dirty="0"/>
          </a:p>
        </p:txBody>
      </p:sp>
    </p:spTree>
    <p:extLst>
      <p:ext uri="{BB962C8B-B14F-4D97-AF65-F5344CB8AC3E}">
        <p14:creationId xmlns:p14="http://schemas.microsoft.com/office/powerpoint/2010/main" val="232681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C0DC444D-7713-4E10-9B53-C87C72EF9E2A}"/>
              </a:ext>
            </a:extLst>
          </p:cNvPr>
          <p:cNvSpPr>
            <a:spLocks noGrp="1"/>
          </p:cNvSpPr>
          <p:nvPr>
            <p:ph idx="1"/>
          </p:nvPr>
        </p:nvSpPr>
        <p:spPr/>
        <p:txBody>
          <a:bodyPr/>
          <a:lstStyle/>
          <a:p>
            <a:r>
              <a:rPr lang="ja-JP" altLang="en-US" sz="2400"/>
              <a:t>あらかじめ、解説をするモジュールが決まっている場合には、ズーム機能非搭載のこのファイルを編集してお使いください</a:t>
            </a:r>
            <a:endParaRPr lang="en-US" altLang="ja-JP" sz="2400" dirty="0"/>
          </a:p>
          <a:p>
            <a:r>
              <a:rPr lang="ja-JP" altLang="en-US" sz="2400"/>
              <a:t>順番の並び替えは自由に行って構いません</a:t>
            </a:r>
            <a:endParaRPr lang="en-US" altLang="ja-JP" sz="2400" dirty="0"/>
          </a:p>
          <a:p>
            <a:r>
              <a:rPr lang="ja-JP" altLang="en-US" sz="2400"/>
              <a:t>ご自身で作成したスライドを追加する場合には、自由作成スライド（タイトル帯が緑色のもの）を使用するなど、</a:t>
            </a:r>
            <a:r>
              <a:rPr lang="en-US" altLang="ja-JP" sz="2400" dirty="0"/>
              <a:t>PEACE</a:t>
            </a:r>
            <a:r>
              <a:rPr lang="ja-JP" altLang="en-US" sz="2400"/>
              <a:t>プロジェクト作成のものでないことは分かるようにしてください</a:t>
            </a:r>
            <a:endParaRPr lang="en-US" altLang="ja-JP" sz="2400" dirty="0"/>
          </a:p>
        </p:txBody>
      </p:sp>
      <p:sp>
        <p:nvSpPr>
          <p:cNvPr id="4" name="タイトル 3">
            <a:extLst>
              <a:ext uri="{FF2B5EF4-FFF2-40B4-BE49-F238E27FC236}">
                <a16:creationId xmlns:a16="http://schemas.microsoft.com/office/drawing/2014/main" id="{E288D014-286E-4EC1-942C-6F0A903F4943}"/>
              </a:ext>
            </a:extLst>
          </p:cNvPr>
          <p:cNvSpPr>
            <a:spLocks noGrp="1"/>
          </p:cNvSpPr>
          <p:nvPr>
            <p:ph type="title"/>
          </p:nvPr>
        </p:nvSpPr>
        <p:spPr>
          <a:xfrm>
            <a:off x="0" y="146038"/>
            <a:ext cx="9144000" cy="868362"/>
          </a:xfrm>
        </p:spPr>
        <p:txBody>
          <a:bodyPr/>
          <a:lstStyle/>
          <a:p>
            <a:r>
              <a:rPr kumimoji="1" lang="en-US" altLang="ja-JP" sz="4000" dirty="0"/>
              <a:t>PPT</a:t>
            </a:r>
            <a:r>
              <a:rPr kumimoji="1" lang="ja-JP" altLang="en-US" sz="4000" dirty="0"/>
              <a:t>ファイル操作</a:t>
            </a:r>
            <a:r>
              <a:rPr kumimoji="1" lang="ja-JP" altLang="en-US" sz="4000"/>
              <a:t>について（通常版）</a:t>
            </a:r>
            <a:endParaRPr kumimoji="1" lang="ja-JP" altLang="en-US" sz="4000" dirty="0"/>
          </a:p>
        </p:txBody>
      </p:sp>
    </p:spTree>
    <p:extLst>
      <p:ext uri="{BB962C8B-B14F-4D97-AF65-F5344CB8AC3E}">
        <p14:creationId xmlns:p14="http://schemas.microsoft.com/office/powerpoint/2010/main" val="2633618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モルヒネ</a:t>
            </a:r>
          </a:p>
        </p:txBody>
      </p:sp>
      <p:sp>
        <p:nvSpPr>
          <p:cNvPr id="3" name="コンテンツ プレースホルダー 2"/>
          <p:cNvSpPr>
            <a:spLocks noGrp="1"/>
          </p:cNvSpPr>
          <p:nvPr>
            <p:ph idx="4294967295"/>
          </p:nvPr>
        </p:nvSpPr>
        <p:spPr>
          <a:xfrm>
            <a:off x="499730" y="1376363"/>
            <a:ext cx="8229600" cy="4906962"/>
          </a:xfrm>
        </p:spPr>
        <p:txBody>
          <a:bodyPr/>
          <a:lstStyle/>
          <a:p>
            <a:r>
              <a:rPr kumimoji="1" lang="ja-JP" altLang="en-US" dirty="0"/>
              <a:t>剤形が豊富であり、経口</a:t>
            </a:r>
            <a:r>
              <a:rPr lang="ja-JP" altLang="en-US" dirty="0"/>
              <a:t>（</a:t>
            </a:r>
            <a:r>
              <a:rPr kumimoji="1" lang="ja-JP" altLang="en-US" dirty="0"/>
              <a:t>速放性</a:t>
            </a:r>
            <a:r>
              <a:rPr lang="ja-JP" altLang="en-US" dirty="0"/>
              <a:t>・</a:t>
            </a:r>
            <a:r>
              <a:rPr kumimoji="1" lang="ja-JP" altLang="en-US" dirty="0"/>
              <a:t>徐放性製剤</a:t>
            </a:r>
            <a:r>
              <a:rPr lang="ja-JP" altLang="en-US" dirty="0"/>
              <a:t>）</a:t>
            </a:r>
            <a:r>
              <a:rPr kumimoji="1" lang="ja-JP" altLang="en-US" dirty="0"/>
              <a:t>、静注、皮下注、経直腸など様々な投与経路の変更に対応が可能</a:t>
            </a:r>
            <a:endParaRPr kumimoji="1" lang="en-US" altLang="ja-JP" dirty="0"/>
          </a:p>
          <a:p>
            <a:r>
              <a:rPr lang="ja-JP" altLang="en-US" dirty="0"/>
              <a:t>各投与経路間の換算比が確立している</a:t>
            </a:r>
            <a:endParaRPr lang="en-US" altLang="ja-JP" dirty="0"/>
          </a:p>
          <a:p>
            <a:r>
              <a:rPr kumimoji="1" lang="ja-JP" altLang="en-US" dirty="0"/>
              <a:t>腎障害がある場合には、活性代謝産物で</a:t>
            </a:r>
            <a:br>
              <a:rPr kumimoji="1" lang="en-US" altLang="ja-JP" dirty="0"/>
            </a:br>
            <a:r>
              <a:rPr kumimoji="1" lang="ja-JP" altLang="en-US" dirty="0"/>
              <a:t>ある</a:t>
            </a:r>
            <a:r>
              <a:rPr kumimoji="1" lang="en-US" altLang="ja-JP" dirty="0"/>
              <a:t>M-6-G</a:t>
            </a:r>
            <a:r>
              <a:rPr kumimoji="1" lang="ja-JP" altLang="en-US" dirty="0"/>
              <a:t>が蓄積して、傾眠や呼吸抑制</a:t>
            </a:r>
            <a:br>
              <a:rPr kumimoji="1" lang="en-US" altLang="ja-JP" dirty="0"/>
            </a:br>
            <a:r>
              <a:rPr kumimoji="1" lang="ja-JP" altLang="en-US" dirty="0"/>
              <a:t>などが生じやすい</a:t>
            </a:r>
            <a:endParaRPr kumimoji="1" lang="en-US" altLang="ja-JP" dirty="0"/>
          </a:p>
        </p:txBody>
      </p:sp>
    </p:spTree>
    <p:extLst>
      <p:ext uri="{BB962C8B-B14F-4D97-AF65-F5344CB8AC3E}">
        <p14:creationId xmlns:p14="http://schemas.microsoft.com/office/powerpoint/2010/main" val="2214801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オキシコドン</a:t>
            </a:r>
          </a:p>
        </p:txBody>
      </p:sp>
      <p:sp>
        <p:nvSpPr>
          <p:cNvPr id="3" name="コンテンツ プレースホルダー 2"/>
          <p:cNvSpPr>
            <a:spLocks noGrp="1"/>
          </p:cNvSpPr>
          <p:nvPr>
            <p:ph idx="4294967295"/>
          </p:nvPr>
        </p:nvSpPr>
        <p:spPr>
          <a:xfrm>
            <a:off x="457200" y="1408260"/>
            <a:ext cx="8229600" cy="4906962"/>
          </a:xfrm>
        </p:spPr>
        <p:txBody>
          <a:bodyPr/>
          <a:lstStyle/>
          <a:p>
            <a:r>
              <a:rPr kumimoji="1" lang="ja-JP" altLang="en-US" dirty="0"/>
              <a:t>経口製剤</a:t>
            </a:r>
            <a:r>
              <a:rPr lang="ja-JP" altLang="en-US" dirty="0"/>
              <a:t>（</a:t>
            </a:r>
            <a:r>
              <a:rPr kumimoji="1" lang="ja-JP" altLang="en-US" dirty="0"/>
              <a:t>速放性製剤・徐放性製剤</a:t>
            </a:r>
            <a:r>
              <a:rPr lang="ja-JP" altLang="en-US" dirty="0"/>
              <a:t>）と、</a:t>
            </a:r>
            <a:r>
              <a:rPr kumimoji="1" lang="ja-JP" altLang="en-US" dirty="0"/>
              <a:t>注射剤がある</a:t>
            </a:r>
            <a:endParaRPr kumimoji="1" lang="en-US" altLang="ja-JP" dirty="0"/>
          </a:p>
          <a:p>
            <a:r>
              <a:rPr kumimoji="1" lang="ja-JP" altLang="en-US" dirty="0"/>
              <a:t>活性代謝産物は微量しか生成されず、腎機能障害による影響を受けにくい</a:t>
            </a:r>
            <a:endParaRPr kumimoji="1" lang="en-US" altLang="ja-JP" dirty="0"/>
          </a:p>
          <a:p>
            <a:r>
              <a:rPr lang="ja-JP" altLang="en-US" dirty="0"/>
              <a:t>主として肝臓のチトクローム</a:t>
            </a:r>
            <a:r>
              <a:rPr lang="en-US" altLang="ja-JP" dirty="0"/>
              <a:t>P-450(CYP)</a:t>
            </a:r>
            <a:br>
              <a:rPr lang="en-US" altLang="ja-JP" dirty="0"/>
            </a:br>
            <a:r>
              <a:rPr lang="ja-JP" altLang="en-US" dirty="0"/>
              <a:t>により代謝される</a:t>
            </a:r>
            <a:endParaRPr lang="en-US" altLang="ja-JP" dirty="0"/>
          </a:p>
          <a:p>
            <a:pPr lvl="1"/>
            <a:r>
              <a:rPr lang="ja-JP" altLang="en-US" dirty="0"/>
              <a:t>薬物相互作用に関して薬剤師と相談すること</a:t>
            </a:r>
            <a:endParaRPr lang="en-US" altLang="ja-JP" dirty="0"/>
          </a:p>
        </p:txBody>
      </p:sp>
    </p:spTree>
    <p:extLst>
      <p:ext uri="{BB962C8B-B14F-4D97-AF65-F5344CB8AC3E}">
        <p14:creationId xmlns:p14="http://schemas.microsoft.com/office/powerpoint/2010/main" val="1518688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フェンタニル</a:t>
            </a:r>
          </a:p>
        </p:txBody>
      </p:sp>
      <p:sp>
        <p:nvSpPr>
          <p:cNvPr id="3" name="コンテンツ プレースホルダー 2"/>
          <p:cNvSpPr>
            <a:spLocks noGrp="1"/>
          </p:cNvSpPr>
          <p:nvPr>
            <p:ph idx="4294967295"/>
          </p:nvPr>
        </p:nvSpPr>
        <p:spPr>
          <a:xfrm>
            <a:off x="446570" y="1376363"/>
            <a:ext cx="8229600" cy="4906962"/>
          </a:xfrm>
        </p:spPr>
        <p:txBody>
          <a:bodyPr>
            <a:normAutofit/>
          </a:bodyPr>
          <a:lstStyle/>
          <a:p>
            <a:r>
              <a:rPr kumimoji="1" lang="ja-JP" altLang="en-US" dirty="0"/>
              <a:t>注射剤、経皮吸収型貼付剤、口腔粘膜吸収剤、舌下錠がある</a:t>
            </a:r>
            <a:endParaRPr kumimoji="1" lang="en-US" altLang="ja-JP" dirty="0"/>
          </a:p>
          <a:p>
            <a:r>
              <a:rPr kumimoji="1" lang="ja-JP" altLang="en-US" dirty="0"/>
              <a:t>経皮吸収型貼付剤</a:t>
            </a:r>
            <a:endParaRPr lang="en-US" altLang="ja-JP" dirty="0"/>
          </a:p>
          <a:p>
            <a:pPr lvl="1"/>
            <a:r>
              <a:rPr kumimoji="1" lang="ja-JP" altLang="en-US" dirty="0"/>
              <a:t>増量や減量の際の調節性</a:t>
            </a:r>
            <a:r>
              <a:rPr lang="ja-JP" altLang="en-US" dirty="0"/>
              <a:t>は</a:t>
            </a:r>
            <a:r>
              <a:rPr kumimoji="1" lang="ja-JP" altLang="en-US" dirty="0"/>
              <a:t>劣る</a:t>
            </a:r>
            <a:endParaRPr lang="en-US" altLang="ja-JP" dirty="0"/>
          </a:p>
          <a:p>
            <a:pPr lvl="1"/>
            <a:r>
              <a:rPr lang="ja-JP" altLang="en-US" dirty="0"/>
              <a:t>原則として</a:t>
            </a:r>
            <a:r>
              <a:rPr lang="ja-JP" altLang="en-US" u="sng" dirty="0"/>
              <a:t>他のオピオイドから切り替えて使用</a:t>
            </a:r>
            <a:r>
              <a:rPr lang="ja-JP" altLang="en-US" dirty="0"/>
              <a:t>する</a:t>
            </a:r>
            <a:endParaRPr lang="en-US" altLang="ja-JP" dirty="0"/>
          </a:p>
          <a:p>
            <a:r>
              <a:rPr lang="ja-JP" altLang="en-US" dirty="0"/>
              <a:t>他のオピオイドに比して便秘、眠気などの副作用の頻度が低い</a:t>
            </a:r>
            <a:endParaRPr lang="en-US" altLang="ja-JP" dirty="0"/>
          </a:p>
        </p:txBody>
      </p:sp>
    </p:spTree>
    <p:extLst>
      <p:ext uri="{BB962C8B-B14F-4D97-AF65-F5344CB8AC3E}">
        <p14:creationId xmlns:p14="http://schemas.microsoft.com/office/powerpoint/2010/main" val="2115091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経口投与での開始量</a:t>
            </a:r>
          </a:p>
        </p:txBody>
      </p:sp>
      <p:sp>
        <p:nvSpPr>
          <p:cNvPr id="3" name="コンテンツ プレースホルダー 2"/>
          <p:cNvSpPr>
            <a:spLocks noGrp="1"/>
          </p:cNvSpPr>
          <p:nvPr>
            <p:ph idx="4294967295"/>
          </p:nvPr>
        </p:nvSpPr>
        <p:spPr>
          <a:xfrm>
            <a:off x="478461" y="1376363"/>
            <a:ext cx="8229600" cy="5106987"/>
          </a:xfrm>
        </p:spPr>
        <p:txBody>
          <a:bodyPr/>
          <a:lstStyle/>
          <a:p>
            <a:r>
              <a:rPr kumimoji="1" lang="ja-JP" altLang="en-US" dirty="0"/>
              <a:t>モルヒネの場合は</a:t>
            </a:r>
            <a:r>
              <a:rPr kumimoji="1" lang="en-US" altLang="ja-JP" dirty="0"/>
              <a:t>20〜30mg/</a:t>
            </a:r>
            <a:r>
              <a:rPr kumimoji="1" lang="ja-JP" altLang="en-US" dirty="0"/>
              <a:t>日</a:t>
            </a:r>
            <a:endParaRPr kumimoji="1" lang="en-US" altLang="ja-JP" dirty="0"/>
          </a:p>
          <a:p>
            <a:pPr lvl="1"/>
            <a:r>
              <a:rPr lang="ja-JP" altLang="en-US" dirty="0"/>
              <a:t>徐放性製剤：</a:t>
            </a:r>
            <a:r>
              <a:rPr lang="en-US" altLang="ja-JP" dirty="0"/>
              <a:t>12</a:t>
            </a:r>
            <a:r>
              <a:rPr lang="ja-JP" altLang="en-US" dirty="0"/>
              <a:t>時間または</a:t>
            </a:r>
            <a:r>
              <a:rPr lang="en-US" altLang="ja-JP" dirty="0"/>
              <a:t>24</a:t>
            </a:r>
            <a:r>
              <a:rPr lang="ja-JP" altLang="en-US" dirty="0"/>
              <a:t>時間ごと</a:t>
            </a:r>
            <a:endParaRPr lang="en-US" altLang="ja-JP" dirty="0"/>
          </a:p>
          <a:p>
            <a:pPr lvl="1"/>
            <a:r>
              <a:rPr lang="ja-JP" altLang="en-US" dirty="0"/>
              <a:t>速放性製剤：</a:t>
            </a:r>
            <a:r>
              <a:rPr lang="en-US" altLang="ja-JP" dirty="0"/>
              <a:t>4</a:t>
            </a:r>
            <a:r>
              <a:rPr lang="ja-JP" altLang="en-US" dirty="0"/>
              <a:t>時間ごと</a:t>
            </a:r>
            <a:endParaRPr lang="en-US" altLang="ja-JP" dirty="0"/>
          </a:p>
          <a:p>
            <a:r>
              <a:rPr lang="ja-JP" altLang="en-US" dirty="0"/>
              <a:t>オキシコドンの場合は</a:t>
            </a:r>
            <a:r>
              <a:rPr lang="en-US" altLang="ja-JP" dirty="0"/>
              <a:t>10〜20mg/</a:t>
            </a:r>
            <a:r>
              <a:rPr lang="ja-JP" altLang="en-US" dirty="0"/>
              <a:t>日</a:t>
            </a:r>
            <a:endParaRPr lang="en-US" altLang="ja-JP" dirty="0"/>
          </a:p>
          <a:p>
            <a:pPr lvl="1"/>
            <a:r>
              <a:rPr lang="ja-JP" altLang="en-US" dirty="0"/>
              <a:t>徐放性製剤：</a:t>
            </a:r>
            <a:r>
              <a:rPr lang="en-US" altLang="ja-JP" dirty="0"/>
              <a:t>12</a:t>
            </a:r>
            <a:r>
              <a:rPr lang="ja-JP" altLang="en-US" dirty="0"/>
              <a:t>時間ごと</a:t>
            </a:r>
            <a:endParaRPr lang="en-US" altLang="ja-JP" dirty="0"/>
          </a:p>
          <a:p>
            <a:pPr lvl="1"/>
            <a:r>
              <a:rPr lang="ja-JP" altLang="en-US" dirty="0"/>
              <a:t>速放性製剤：</a:t>
            </a:r>
            <a:r>
              <a:rPr lang="en-US" altLang="ja-JP" dirty="0"/>
              <a:t>6</a:t>
            </a:r>
            <a:r>
              <a:rPr lang="ja-JP" altLang="en-US" dirty="0"/>
              <a:t>時間ごと</a:t>
            </a:r>
            <a:endParaRPr lang="en-US" altLang="ja-JP" dirty="0"/>
          </a:p>
        </p:txBody>
      </p:sp>
    </p:spTree>
    <p:extLst>
      <p:ext uri="{BB962C8B-B14F-4D97-AF65-F5344CB8AC3E}">
        <p14:creationId xmlns:p14="http://schemas.microsoft.com/office/powerpoint/2010/main" val="700581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非経口投与での開始量</a:t>
            </a:r>
          </a:p>
        </p:txBody>
      </p:sp>
      <p:sp>
        <p:nvSpPr>
          <p:cNvPr id="3" name="コンテンツ プレースホルダー 2"/>
          <p:cNvSpPr>
            <a:spLocks noGrp="1"/>
          </p:cNvSpPr>
          <p:nvPr>
            <p:ph idx="4294967295"/>
          </p:nvPr>
        </p:nvSpPr>
        <p:spPr>
          <a:xfrm>
            <a:off x="394138" y="1325563"/>
            <a:ext cx="8388350" cy="5314950"/>
          </a:xfrm>
        </p:spPr>
        <p:txBody>
          <a:bodyPr/>
          <a:lstStyle/>
          <a:p>
            <a:r>
              <a:rPr kumimoji="1" lang="ja-JP" altLang="en-US" dirty="0"/>
              <a:t>持続静注・皮下注</a:t>
            </a:r>
            <a:endParaRPr kumimoji="1" lang="en-US" altLang="ja-JP" dirty="0"/>
          </a:p>
          <a:p>
            <a:pPr lvl="1"/>
            <a:r>
              <a:rPr kumimoji="1" lang="ja-JP" altLang="en-US" dirty="0"/>
              <a:t>モルヒネの場合は</a:t>
            </a:r>
            <a:r>
              <a:rPr kumimoji="1" lang="en-US" altLang="ja-JP" dirty="0"/>
              <a:t>10</a:t>
            </a:r>
            <a:r>
              <a:rPr lang="ja-JP" altLang="en-US" dirty="0"/>
              <a:t>～</a:t>
            </a:r>
            <a:r>
              <a:rPr lang="en-US" altLang="ja-JP" dirty="0"/>
              <a:t>20mg/</a:t>
            </a:r>
            <a:r>
              <a:rPr lang="ja-JP" altLang="en-US" dirty="0"/>
              <a:t>日</a:t>
            </a:r>
            <a:endParaRPr lang="en-US" altLang="ja-JP" dirty="0"/>
          </a:p>
          <a:p>
            <a:pPr lvl="1"/>
            <a:r>
              <a:rPr lang="ja-JP" altLang="en-US" dirty="0"/>
              <a:t>オキシコドンの場合は</a:t>
            </a:r>
            <a:r>
              <a:rPr lang="en-US" altLang="ja-JP" dirty="0"/>
              <a:t>10〜20mg/</a:t>
            </a:r>
            <a:r>
              <a:rPr lang="ja-JP" altLang="en-US" dirty="0"/>
              <a:t>日</a:t>
            </a:r>
            <a:endParaRPr lang="en-US" altLang="ja-JP" dirty="0"/>
          </a:p>
          <a:p>
            <a:pPr lvl="1"/>
            <a:r>
              <a:rPr kumimoji="1" lang="ja-JP" altLang="en-US" dirty="0"/>
              <a:t>フェンタニルの場合は</a:t>
            </a:r>
            <a:r>
              <a:rPr kumimoji="1" lang="en-US" altLang="ja-JP" dirty="0"/>
              <a:t>0.2〜0.3mg/</a:t>
            </a:r>
            <a:r>
              <a:rPr kumimoji="1" lang="ja-JP" altLang="en-US" dirty="0"/>
              <a:t>日</a:t>
            </a:r>
            <a:endParaRPr kumimoji="1" lang="en-US" altLang="ja-JP" sz="1800" dirty="0"/>
          </a:p>
          <a:p>
            <a:r>
              <a:rPr lang="ja-JP" altLang="en-US" dirty="0"/>
              <a:t>経直腸投与</a:t>
            </a:r>
            <a:endParaRPr lang="en-US" altLang="ja-JP" dirty="0"/>
          </a:p>
          <a:p>
            <a:pPr lvl="1"/>
            <a:r>
              <a:rPr lang="ja-JP" altLang="en-US" dirty="0"/>
              <a:t>モルヒネ坐薬を</a:t>
            </a:r>
            <a:r>
              <a:rPr lang="en-US" altLang="ja-JP" dirty="0"/>
              <a:t>1</a:t>
            </a:r>
            <a:r>
              <a:rPr lang="ja-JP" altLang="en-US" dirty="0"/>
              <a:t>回</a:t>
            </a:r>
            <a:r>
              <a:rPr lang="en-US" altLang="ja-JP" dirty="0"/>
              <a:t>5</a:t>
            </a:r>
            <a:r>
              <a:rPr lang="ja-JP" altLang="en-US" dirty="0"/>
              <a:t>～</a:t>
            </a:r>
            <a:r>
              <a:rPr lang="en-US" altLang="ja-JP" dirty="0"/>
              <a:t>10mg</a:t>
            </a:r>
            <a:r>
              <a:rPr lang="ja-JP" altLang="en-US" dirty="0"/>
              <a:t>　</a:t>
            </a:r>
            <a:r>
              <a:rPr lang="en-US" altLang="ja-JP" dirty="0"/>
              <a:t>1</a:t>
            </a:r>
            <a:r>
              <a:rPr lang="ja-JP" altLang="en-US" dirty="0"/>
              <a:t>日</a:t>
            </a:r>
            <a:r>
              <a:rPr lang="en-US" altLang="ja-JP" dirty="0"/>
              <a:t>3</a:t>
            </a:r>
            <a:r>
              <a:rPr lang="ja-JP" altLang="en-US" dirty="0"/>
              <a:t>回</a:t>
            </a:r>
            <a:endParaRPr lang="en-US" altLang="ja-JP" sz="1800" dirty="0"/>
          </a:p>
          <a:p>
            <a:r>
              <a:rPr lang="ja-JP" altLang="en-US" dirty="0"/>
              <a:t>フェンタニル貼付剤をオピオイド開始薬として使用することは推奨されない</a:t>
            </a:r>
            <a:endParaRPr lang="en-US" altLang="ja-JP" sz="1800" dirty="0"/>
          </a:p>
          <a:p>
            <a:pPr marL="57150" indent="0">
              <a:buNone/>
            </a:pPr>
            <a:endParaRPr lang="en-US" altLang="ja-JP" sz="2200" dirty="0"/>
          </a:p>
        </p:txBody>
      </p:sp>
    </p:spTree>
    <p:extLst>
      <p:ext uri="{BB962C8B-B14F-4D97-AF65-F5344CB8AC3E}">
        <p14:creationId xmlns:p14="http://schemas.microsoft.com/office/powerpoint/2010/main" val="2055799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レスキュー</a:t>
            </a:r>
            <a:endParaRPr kumimoji="1" lang="ja-JP" altLang="en-US" dirty="0"/>
          </a:p>
        </p:txBody>
      </p:sp>
      <p:sp>
        <p:nvSpPr>
          <p:cNvPr id="3" name="コンテンツ プレースホルダー 2"/>
          <p:cNvSpPr>
            <a:spLocks noGrp="1"/>
          </p:cNvSpPr>
          <p:nvPr>
            <p:ph idx="4294967295"/>
          </p:nvPr>
        </p:nvSpPr>
        <p:spPr>
          <a:xfrm>
            <a:off x="446576" y="1395413"/>
            <a:ext cx="8229600" cy="5043487"/>
          </a:xfrm>
        </p:spPr>
        <p:txBody>
          <a:bodyPr>
            <a:normAutofit fontScale="85000" lnSpcReduction="20000"/>
          </a:bodyPr>
          <a:lstStyle/>
          <a:p>
            <a:r>
              <a:rPr kumimoji="1" lang="ja-JP" altLang="en-US" dirty="0"/>
              <a:t>痛みの</a:t>
            </a:r>
            <a:r>
              <a:rPr lang="ja-JP" altLang="en-US" dirty="0"/>
              <a:t>増強</a:t>
            </a:r>
            <a:r>
              <a:rPr kumimoji="1" lang="ja-JP" altLang="en-US" dirty="0"/>
              <a:t>や突出痛に備えて、追加（頓用）で使える鎮痛薬も準備しておく</a:t>
            </a:r>
            <a:endParaRPr kumimoji="1" lang="en-US" altLang="ja-JP" dirty="0"/>
          </a:p>
          <a:p>
            <a:r>
              <a:rPr lang="ja-JP" altLang="en-US" dirty="0"/>
              <a:t>定時使用しているオピオイドと同じ種類のオピオイドを使用するのが基本</a:t>
            </a:r>
            <a:endParaRPr lang="en-US" altLang="ja-JP" dirty="0"/>
          </a:p>
          <a:p>
            <a:r>
              <a:rPr lang="en-US" altLang="ja-JP" dirty="0"/>
              <a:t>1</a:t>
            </a:r>
            <a:r>
              <a:rPr lang="ja-JP" altLang="en-US" dirty="0"/>
              <a:t>回量の目安</a:t>
            </a:r>
            <a:endParaRPr lang="en-US" altLang="ja-JP" dirty="0"/>
          </a:p>
          <a:p>
            <a:pPr lvl="1"/>
            <a:r>
              <a:rPr lang="ja-JP" altLang="en-US" dirty="0"/>
              <a:t>内服・坐薬は</a:t>
            </a:r>
            <a:r>
              <a:rPr lang="en-US" altLang="ja-JP" dirty="0"/>
              <a:t>1</a:t>
            </a:r>
            <a:r>
              <a:rPr lang="ja-JP" altLang="en-US" dirty="0"/>
              <a:t>日量の</a:t>
            </a:r>
            <a:r>
              <a:rPr lang="en-US" altLang="ja-JP" dirty="0"/>
              <a:t>10〜20%</a:t>
            </a:r>
            <a:r>
              <a:rPr lang="ja-JP" altLang="en-US" dirty="0"/>
              <a:t>（約</a:t>
            </a:r>
            <a:r>
              <a:rPr lang="en-US" altLang="ja-JP" dirty="0"/>
              <a:t>1/6</a:t>
            </a:r>
            <a:r>
              <a:rPr lang="ja-JP" altLang="en-US" dirty="0"/>
              <a:t>量）</a:t>
            </a:r>
            <a:endParaRPr lang="en-US" altLang="ja-JP" dirty="0"/>
          </a:p>
          <a:p>
            <a:pPr lvl="1"/>
            <a:r>
              <a:rPr lang="ja-JP" altLang="en-US" dirty="0"/>
              <a:t>持続注射では</a:t>
            </a:r>
            <a:r>
              <a:rPr lang="en-US" altLang="ja-JP" dirty="0"/>
              <a:t>1</a:t>
            </a:r>
            <a:r>
              <a:rPr lang="ja-JP" altLang="en-US" dirty="0"/>
              <a:t>時間量を早送り</a:t>
            </a:r>
            <a:endParaRPr lang="en-US" altLang="ja-JP" dirty="0"/>
          </a:p>
          <a:p>
            <a:r>
              <a:rPr lang="ja-JP" altLang="en-US" dirty="0"/>
              <a:t>内服は</a:t>
            </a:r>
            <a:r>
              <a:rPr lang="en-US" altLang="ja-JP" dirty="0"/>
              <a:t>1</a:t>
            </a:r>
            <a:r>
              <a:rPr lang="ja-JP" altLang="en-US" dirty="0"/>
              <a:t>時間以上あけて、持続注射では</a:t>
            </a:r>
            <a:r>
              <a:rPr lang="en-US" altLang="ja-JP" dirty="0"/>
              <a:t>15〜30</a:t>
            </a:r>
            <a:r>
              <a:rPr lang="ja-JP" altLang="en-US" dirty="0"/>
              <a:t>分以上あけて繰り返し使用可</a:t>
            </a:r>
            <a:endParaRPr lang="en-US" altLang="ja-JP" dirty="0"/>
          </a:p>
          <a:p>
            <a:pPr marL="457200" lvl="1" indent="0" algn="r">
              <a:buNone/>
            </a:pPr>
            <a:endParaRPr lang="en-US" altLang="ja-JP" sz="900" dirty="0">
              <a:solidFill>
                <a:prstClr val="black"/>
              </a:solidFill>
            </a:endParaRPr>
          </a:p>
          <a:p>
            <a:pPr marL="457200" lvl="1" indent="0" algn="r">
              <a:buNone/>
            </a:pPr>
            <a:r>
              <a:rPr lang="en-US" altLang="ja-JP" sz="2100" dirty="0" err="1">
                <a:solidFill>
                  <a:prstClr val="black"/>
                </a:solidFill>
              </a:rPr>
              <a:t>Caraceni</a:t>
            </a:r>
            <a:r>
              <a:rPr lang="en-US" altLang="ja-JP" sz="2100" dirty="0">
                <a:solidFill>
                  <a:prstClr val="black"/>
                </a:solidFill>
              </a:rPr>
              <a:t> A. </a:t>
            </a:r>
            <a:r>
              <a:rPr lang="en-US" altLang="ja-JP" sz="2100" i="1" dirty="0">
                <a:solidFill>
                  <a:prstClr val="black"/>
                </a:solidFill>
              </a:rPr>
              <a:t>JNCCN </a:t>
            </a:r>
            <a:r>
              <a:rPr lang="en-US" altLang="ja-JP" sz="2100" dirty="0">
                <a:solidFill>
                  <a:prstClr val="black"/>
                </a:solidFill>
              </a:rPr>
              <a:t>2013</a:t>
            </a:r>
          </a:p>
          <a:p>
            <a:pPr marL="457200" lvl="1" indent="0" algn="r">
              <a:buNone/>
            </a:pPr>
            <a:r>
              <a:rPr lang="en-US" altLang="ja-JP" sz="2100" dirty="0"/>
              <a:t>Swarm R. </a:t>
            </a:r>
            <a:r>
              <a:rPr lang="en-US" altLang="ja-JP" sz="2100" i="1" dirty="0"/>
              <a:t>NCCN Clinical Practice Guidelines in Oncology </a:t>
            </a:r>
            <a:r>
              <a:rPr lang="en-US" altLang="ja-JP" sz="2100" dirty="0"/>
              <a:t>2012</a:t>
            </a:r>
          </a:p>
          <a:p>
            <a:pPr marL="457200" lvl="1" indent="0" algn="r">
              <a:buNone/>
            </a:pPr>
            <a:endParaRPr lang="en-US" altLang="ja-JP" dirty="0"/>
          </a:p>
          <a:p>
            <a:pPr lvl="1"/>
            <a:endParaRPr kumimoji="1" lang="ja-JP" altLang="en-US" dirty="0"/>
          </a:p>
        </p:txBody>
      </p:sp>
    </p:spTree>
    <p:extLst>
      <p:ext uri="{BB962C8B-B14F-4D97-AF65-F5344CB8AC3E}">
        <p14:creationId xmlns:p14="http://schemas.microsoft.com/office/powerpoint/2010/main" val="1246199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a:t>オピオイドの主な副作用</a:t>
            </a:r>
          </a:p>
        </p:txBody>
      </p:sp>
      <p:sp>
        <p:nvSpPr>
          <p:cNvPr id="3" name="コンテンツ プレースホルダー 2"/>
          <p:cNvSpPr>
            <a:spLocks noGrp="1"/>
          </p:cNvSpPr>
          <p:nvPr>
            <p:ph idx="1"/>
          </p:nvPr>
        </p:nvSpPr>
        <p:spPr>
          <a:xfrm>
            <a:off x="457200" y="1414564"/>
            <a:ext cx="8229600" cy="4907496"/>
          </a:xfrm>
        </p:spPr>
        <p:txBody>
          <a:bodyPr>
            <a:normAutofit/>
          </a:bodyPr>
          <a:lstStyle/>
          <a:p>
            <a:r>
              <a:rPr kumimoji="1" lang="ja-JP" altLang="en-US" dirty="0"/>
              <a:t>オピオイド導入の際には、副作用への対策を行うことが重要</a:t>
            </a:r>
            <a:endParaRPr kumimoji="1" lang="en-US" altLang="ja-JP" dirty="0"/>
          </a:p>
          <a:p>
            <a:r>
              <a:rPr kumimoji="1" lang="ja-JP" altLang="en-US" dirty="0"/>
              <a:t>オピオイドの主な副作用</a:t>
            </a:r>
            <a:endParaRPr kumimoji="1" lang="en-US" altLang="ja-JP" dirty="0"/>
          </a:p>
          <a:p>
            <a:pPr lvl="1"/>
            <a:r>
              <a:rPr lang="ja-JP" altLang="en-US" b="1" dirty="0"/>
              <a:t>悪心・嘔吐</a:t>
            </a:r>
            <a:endParaRPr lang="en-US" altLang="ja-JP" b="1" dirty="0"/>
          </a:p>
          <a:p>
            <a:pPr lvl="1"/>
            <a:r>
              <a:rPr kumimoji="1" lang="ja-JP" altLang="en-US" b="1" dirty="0"/>
              <a:t>便秘</a:t>
            </a:r>
            <a:endParaRPr kumimoji="1" lang="en-US" altLang="ja-JP" b="1" dirty="0"/>
          </a:p>
          <a:p>
            <a:pPr lvl="1"/>
            <a:r>
              <a:rPr lang="ja-JP" altLang="en-US" b="1" dirty="0"/>
              <a:t>眠気</a:t>
            </a:r>
            <a:endParaRPr kumimoji="1" lang="en-US" altLang="ja-JP" b="1" dirty="0"/>
          </a:p>
        </p:txBody>
      </p:sp>
    </p:spTree>
    <p:extLst>
      <p:ext uri="{BB962C8B-B14F-4D97-AF65-F5344CB8AC3E}">
        <p14:creationId xmlns:p14="http://schemas.microsoft.com/office/powerpoint/2010/main" val="2231369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悪心</a:t>
            </a:r>
            <a:r>
              <a:rPr kumimoji="1" lang="ja-JP" altLang="en-US" dirty="0"/>
              <a:t>・嘔吐</a:t>
            </a:r>
          </a:p>
        </p:txBody>
      </p:sp>
      <p:sp>
        <p:nvSpPr>
          <p:cNvPr id="3" name="コンテンツ プレースホルダー 2"/>
          <p:cNvSpPr>
            <a:spLocks noGrp="1"/>
          </p:cNvSpPr>
          <p:nvPr>
            <p:ph idx="4294967295"/>
          </p:nvPr>
        </p:nvSpPr>
        <p:spPr>
          <a:xfrm>
            <a:off x="457200" y="1433408"/>
            <a:ext cx="8229600" cy="5126037"/>
          </a:xfrm>
        </p:spPr>
        <p:txBody>
          <a:bodyPr>
            <a:normAutofit fontScale="92500" lnSpcReduction="20000"/>
          </a:bodyPr>
          <a:lstStyle/>
          <a:p>
            <a:r>
              <a:rPr kumimoji="1" lang="ja-JP" altLang="en-US" dirty="0"/>
              <a:t>オピオイド投与初期や増量時にみられる</a:t>
            </a:r>
            <a:endParaRPr kumimoji="1" lang="en-US" altLang="ja-JP" dirty="0"/>
          </a:p>
          <a:p>
            <a:r>
              <a:rPr lang="ja-JP" altLang="en-US" dirty="0"/>
              <a:t>出現頻度は</a:t>
            </a:r>
            <a:r>
              <a:rPr lang="en-US" altLang="ja-JP" dirty="0"/>
              <a:t>30%</a:t>
            </a:r>
            <a:r>
              <a:rPr lang="ja-JP" altLang="en-US" dirty="0"/>
              <a:t>程度で、継続使用により</a:t>
            </a:r>
            <a:r>
              <a:rPr lang="en-US" altLang="ja-JP" b="1" dirty="0"/>
              <a:t>1〜2</a:t>
            </a:r>
            <a:r>
              <a:rPr lang="ja-JP" altLang="en-US" b="1" dirty="0"/>
              <a:t>週間で耐性を生じる</a:t>
            </a:r>
            <a:endParaRPr lang="en-US" altLang="ja-JP" b="1" dirty="0"/>
          </a:p>
          <a:p>
            <a:r>
              <a:rPr lang="ja-JP" altLang="en-US" dirty="0"/>
              <a:t>悪心のリスクが高い場合や患者の不安が強い場合には、制吐薬を定期内服する</a:t>
            </a:r>
            <a:endParaRPr lang="en-US" altLang="ja-JP" dirty="0"/>
          </a:p>
          <a:p>
            <a:r>
              <a:rPr lang="ja-JP" altLang="en-US" dirty="0"/>
              <a:t>制吐薬を定期内服とした場合、</a:t>
            </a:r>
            <a:r>
              <a:rPr lang="en-US" altLang="ja-JP" dirty="0"/>
              <a:t>1〜2</a:t>
            </a:r>
            <a:r>
              <a:rPr lang="ja-JP" altLang="en-US" dirty="0"/>
              <a:t>週間で評価し漸減・中止へ</a:t>
            </a:r>
            <a:endParaRPr lang="en-US" altLang="ja-JP" dirty="0"/>
          </a:p>
          <a:p>
            <a:pPr lvl="1"/>
            <a:r>
              <a:rPr kumimoji="1" lang="ja-JP" altLang="en-US" dirty="0"/>
              <a:t>プロクロルペラジン</a:t>
            </a:r>
            <a:r>
              <a:rPr lang="ja-JP" altLang="en-US" dirty="0"/>
              <a:t>　</a:t>
            </a:r>
            <a:r>
              <a:rPr lang="en-US" altLang="ja-JP" dirty="0"/>
              <a:t>1</a:t>
            </a:r>
            <a:r>
              <a:rPr lang="ja-JP" altLang="en-US" dirty="0"/>
              <a:t>回</a:t>
            </a:r>
            <a:r>
              <a:rPr lang="en-US" altLang="ja-JP" dirty="0"/>
              <a:t>5mg</a:t>
            </a:r>
            <a:r>
              <a:rPr lang="ja-JP" altLang="en-US" dirty="0"/>
              <a:t>　</a:t>
            </a:r>
            <a:r>
              <a:rPr lang="en-US" altLang="ja-JP" dirty="0"/>
              <a:t>1</a:t>
            </a:r>
            <a:r>
              <a:rPr lang="ja-JP" altLang="en-US" dirty="0"/>
              <a:t>日</a:t>
            </a:r>
            <a:r>
              <a:rPr lang="en-US" altLang="ja-JP" dirty="0"/>
              <a:t>3</a:t>
            </a:r>
            <a:r>
              <a:rPr lang="ja-JP" altLang="en-US" dirty="0"/>
              <a:t>回</a:t>
            </a:r>
            <a:endParaRPr kumimoji="1" lang="en-US" altLang="ja-JP" dirty="0"/>
          </a:p>
          <a:p>
            <a:pPr lvl="1"/>
            <a:r>
              <a:rPr lang="ja-JP" altLang="en-US" dirty="0"/>
              <a:t>ハロペリドール　</a:t>
            </a:r>
            <a:r>
              <a:rPr lang="en-US" altLang="ja-JP" dirty="0"/>
              <a:t>1</a:t>
            </a:r>
            <a:r>
              <a:rPr lang="ja-JP" altLang="en-US" dirty="0"/>
              <a:t>回</a:t>
            </a:r>
            <a:r>
              <a:rPr lang="en-US" altLang="ja-JP" dirty="0"/>
              <a:t>0.75</a:t>
            </a:r>
            <a:r>
              <a:rPr lang="ja-JP" altLang="en-US" dirty="0"/>
              <a:t>～</a:t>
            </a:r>
            <a:r>
              <a:rPr lang="en-US" altLang="ja-JP" dirty="0"/>
              <a:t>1mg</a:t>
            </a:r>
            <a:r>
              <a:rPr lang="ja-JP" altLang="en-US" dirty="0"/>
              <a:t>　</a:t>
            </a:r>
            <a:r>
              <a:rPr lang="en-US" altLang="ja-JP" dirty="0"/>
              <a:t>1</a:t>
            </a:r>
            <a:r>
              <a:rPr lang="ja-JP" altLang="en-US" dirty="0"/>
              <a:t>日</a:t>
            </a:r>
            <a:r>
              <a:rPr lang="en-US" altLang="ja-JP" dirty="0"/>
              <a:t>1</a:t>
            </a:r>
            <a:r>
              <a:rPr lang="ja-JP" altLang="en-US" dirty="0"/>
              <a:t>回</a:t>
            </a:r>
            <a:endParaRPr lang="en-US" altLang="ja-JP" dirty="0"/>
          </a:p>
          <a:p>
            <a:pPr lvl="1"/>
            <a:r>
              <a:rPr lang="ja-JP" altLang="en-US" dirty="0"/>
              <a:t>メトクロプラミド　</a:t>
            </a:r>
            <a:r>
              <a:rPr lang="en-US" altLang="ja-JP" dirty="0"/>
              <a:t>1</a:t>
            </a:r>
            <a:r>
              <a:rPr lang="ja-JP" altLang="en-US" dirty="0"/>
              <a:t>回</a:t>
            </a:r>
            <a:r>
              <a:rPr lang="en-US" altLang="ja-JP" dirty="0"/>
              <a:t>5</a:t>
            </a:r>
            <a:r>
              <a:rPr lang="ja-JP" altLang="en-US" dirty="0"/>
              <a:t>～</a:t>
            </a:r>
            <a:r>
              <a:rPr lang="en-US" altLang="ja-JP" dirty="0"/>
              <a:t>10mg</a:t>
            </a:r>
            <a:r>
              <a:rPr lang="ja-JP" altLang="en-US" dirty="0"/>
              <a:t>　</a:t>
            </a:r>
            <a:r>
              <a:rPr lang="en-US" altLang="ja-JP" dirty="0"/>
              <a:t>1</a:t>
            </a:r>
            <a:r>
              <a:rPr lang="ja-JP" altLang="en-US" dirty="0"/>
              <a:t>日</a:t>
            </a:r>
            <a:r>
              <a:rPr lang="en-US" altLang="ja-JP" dirty="0"/>
              <a:t>3</a:t>
            </a:r>
            <a:r>
              <a:rPr lang="ja-JP" altLang="en-US" dirty="0"/>
              <a:t>回</a:t>
            </a:r>
            <a:endParaRPr lang="en-US" altLang="ja-JP" dirty="0"/>
          </a:p>
          <a:p>
            <a:pPr marL="457200" lvl="1" indent="0" algn="r">
              <a:buNone/>
            </a:pPr>
            <a:endParaRPr lang="en-US" altLang="ja-JP" sz="21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87446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便秘</a:t>
            </a:r>
          </a:p>
        </p:txBody>
      </p:sp>
      <p:sp>
        <p:nvSpPr>
          <p:cNvPr id="3" name="コンテンツ プレースホルダー 2"/>
          <p:cNvSpPr>
            <a:spLocks noGrp="1"/>
          </p:cNvSpPr>
          <p:nvPr>
            <p:ph idx="4294967295"/>
          </p:nvPr>
        </p:nvSpPr>
        <p:spPr>
          <a:xfrm>
            <a:off x="478467" y="1376363"/>
            <a:ext cx="8229600" cy="4906962"/>
          </a:xfrm>
        </p:spPr>
        <p:txBody>
          <a:bodyPr>
            <a:normAutofit fontScale="92500"/>
          </a:bodyPr>
          <a:lstStyle/>
          <a:p>
            <a:r>
              <a:rPr kumimoji="1" lang="ja-JP" altLang="en-US" dirty="0"/>
              <a:t>ほとんどの患者に生じるため、オピオイド</a:t>
            </a:r>
            <a:br>
              <a:rPr kumimoji="1" lang="en-US" altLang="ja-JP" dirty="0"/>
            </a:br>
            <a:r>
              <a:rPr kumimoji="1" lang="ja-JP" altLang="en-US" dirty="0"/>
              <a:t>開始時にあらかじめ下剤</a:t>
            </a:r>
            <a:r>
              <a:rPr lang="ja-JP" altLang="en-US" dirty="0"/>
              <a:t>を併用する</a:t>
            </a:r>
            <a:endParaRPr lang="en-US" altLang="ja-JP" dirty="0"/>
          </a:p>
          <a:p>
            <a:r>
              <a:rPr lang="ja-JP" altLang="en-US" b="1" dirty="0"/>
              <a:t>耐性が生じない</a:t>
            </a:r>
            <a:r>
              <a:rPr lang="ja-JP" altLang="en-US" dirty="0"/>
              <a:t>ため、オピオイド使用中は</a:t>
            </a:r>
            <a:br>
              <a:rPr lang="en-US" altLang="ja-JP" dirty="0"/>
            </a:br>
            <a:r>
              <a:rPr lang="ja-JP" altLang="en-US" dirty="0"/>
              <a:t>継続的な対策が必要</a:t>
            </a:r>
            <a:endParaRPr lang="en-US" altLang="ja-JP" dirty="0"/>
          </a:p>
          <a:p>
            <a:r>
              <a:rPr kumimoji="1" lang="ja-JP" altLang="en-US" dirty="0"/>
              <a:t>水分・食物繊維の摂取を促す</a:t>
            </a:r>
            <a:endParaRPr kumimoji="1" lang="en-US" altLang="ja-JP" dirty="0"/>
          </a:p>
          <a:p>
            <a:r>
              <a:rPr lang="ja-JP" altLang="en-US" dirty="0"/>
              <a:t>下剤には、便を軟らかくする浸透圧下剤と、</a:t>
            </a:r>
            <a:br>
              <a:rPr lang="en-US" altLang="ja-JP" dirty="0"/>
            </a:br>
            <a:r>
              <a:rPr lang="ja-JP" altLang="en-US" dirty="0"/>
              <a:t>腸蠕動を亢進させる大腸刺激性下剤がある</a:t>
            </a:r>
            <a:endParaRPr lang="en-US" altLang="ja-JP" dirty="0"/>
          </a:p>
          <a:p>
            <a:r>
              <a:rPr lang="ja-JP" altLang="en-US" dirty="0"/>
              <a:t>便秘の状況により下剤を使い分ける</a:t>
            </a:r>
            <a:endParaRPr lang="en-US" altLang="ja-JP" dirty="0"/>
          </a:p>
        </p:txBody>
      </p:sp>
    </p:spTree>
    <p:extLst>
      <p:ext uri="{BB962C8B-B14F-4D97-AF65-F5344CB8AC3E}">
        <p14:creationId xmlns:p14="http://schemas.microsoft.com/office/powerpoint/2010/main" val="3013855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眠気</a:t>
            </a:r>
          </a:p>
        </p:txBody>
      </p:sp>
      <p:sp>
        <p:nvSpPr>
          <p:cNvPr id="3" name="コンテンツ プレースホルダー 2"/>
          <p:cNvSpPr>
            <a:spLocks noGrp="1"/>
          </p:cNvSpPr>
          <p:nvPr>
            <p:ph idx="4294967295"/>
          </p:nvPr>
        </p:nvSpPr>
        <p:spPr>
          <a:xfrm>
            <a:off x="489100" y="1376363"/>
            <a:ext cx="8229600" cy="5122862"/>
          </a:xfrm>
        </p:spPr>
        <p:txBody>
          <a:bodyPr>
            <a:normAutofit fontScale="92500" lnSpcReduction="10000"/>
          </a:bodyPr>
          <a:lstStyle/>
          <a:p>
            <a:r>
              <a:rPr kumimoji="1" lang="ja-JP" altLang="en-US" dirty="0"/>
              <a:t>オピオイド開始時や増量時は、眠気や軽い傾眠が見られることが多い</a:t>
            </a:r>
            <a:endParaRPr kumimoji="1" lang="en-US" altLang="ja-JP" dirty="0"/>
          </a:p>
          <a:p>
            <a:r>
              <a:rPr lang="ja-JP" altLang="en-US" dirty="0"/>
              <a:t>「眠気は心地よい感じですか？それとも不快な感じですか？」と聞き、不快であれば対応を検討する</a:t>
            </a:r>
            <a:endParaRPr lang="en-US" altLang="ja-JP" dirty="0"/>
          </a:p>
          <a:p>
            <a:r>
              <a:rPr kumimoji="1" lang="ja-JP" altLang="en-US" dirty="0"/>
              <a:t>対応方法</a:t>
            </a:r>
            <a:endParaRPr kumimoji="1" lang="en-US" altLang="ja-JP" dirty="0"/>
          </a:p>
          <a:p>
            <a:pPr lvl="1"/>
            <a:r>
              <a:rPr lang="ja-JP" altLang="en-US" dirty="0"/>
              <a:t>オピオイドの減量や種類・投与経路の変更</a:t>
            </a:r>
            <a:endParaRPr lang="en-US" altLang="ja-JP" dirty="0"/>
          </a:p>
          <a:p>
            <a:pPr lvl="1"/>
            <a:r>
              <a:rPr lang="ja-JP" altLang="en-US" dirty="0"/>
              <a:t>他の薬剤の見直し</a:t>
            </a:r>
            <a:endParaRPr lang="en-US" altLang="ja-JP" dirty="0"/>
          </a:p>
          <a:p>
            <a:pPr lvl="1"/>
            <a:r>
              <a:rPr lang="ja-JP" altLang="en-US" dirty="0"/>
              <a:t>他の原因がないかを検索</a:t>
            </a:r>
            <a:endParaRPr lang="en-US" altLang="ja-JP" dirty="0"/>
          </a:p>
        </p:txBody>
      </p:sp>
    </p:spTree>
    <p:extLst>
      <p:ext uri="{BB962C8B-B14F-4D97-AF65-F5344CB8AC3E}">
        <p14:creationId xmlns:p14="http://schemas.microsoft.com/office/powerpoint/2010/main" val="175985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PEACEバナー.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3521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AutoShape 44"/>
          <p:cNvSpPr>
            <a:spLocks noGrp="1" noChangeArrowheads="1"/>
          </p:cNvSpPr>
          <p:nvPr>
            <p:ph type="title"/>
          </p:nvPr>
        </p:nvSpPr>
        <p:spPr/>
        <p:txBody>
          <a:bodyPr/>
          <a:lstStyle/>
          <a:p>
            <a:r>
              <a:rPr lang="ja-JP" altLang="en-US" dirty="0"/>
              <a:t>オピオイド鎮痛薬の誤解や不安</a:t>
            </a:r>
            <a:endParaRPr lang="en-US" altLang="ja-JP" dirty="0"/>
          </a:p>
        </p:txBody>
      </p:sp>
      <p:sp>
        <p:nvSpPr>
          <p:cNvPr id="5" name="正方形/長方形 4">
            <a:extLst>
              <a:ext uri="{FF2B5EF4-FFF2-40B4-BE49-F238E27FC236}">
                <a16:creationId xmlns:a16="http://schemas.microsoft.com/office/drawing/2014/main" id="{3A25442D-C629-44BE-B7F4-2472C7C07A9F}"/>
              </a:ext>
            </a:extLst>
          </p:cNvPr>
          <p:cNvSpPr/>
          <p:nvPr/>
        </p:nvSpPr>
        <p:spPr>
          <a:xfrm>
            <a:off x="284317" y="3328670"/>
            <a:ext cx="8211473" cy="784830"/>
          </a:xfrm>
          <a:prstGeom prst="rect">
            <a:avLst/>
          </a:prstGeom>
        </p:spPr>
        <p:txBody>
          <a:bodyPr wrap="square">
            <a:spAutoFit/>
          </a:bodyPr>
          <a:lstStyle/>
          <a:p>
            <a:pPr marL="0" marR="0" lvl="0" indent="0" algn="l" defTabSz="457200" rtl="0" eaLnBrk="1" fontAlgn="base" latinLnBrk="0" hangingPunct="1">
              <a:lnSpc>
                <a:spcPct val="125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エビデンス</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base" latinLnBrk="0" hangingPunct="1">
              <a:lnSpc>
                <a:spcPct val="125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医師の指導のもとで適切に使用した場合には、中毒になる可能性はとても低い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AF1269C0-F3DC-45BD-A1E1-6E2580E4ED64}"/>
              </a:ext>
            </a:extLst>
          </p:cNvPr>
          <p:cNvSpPr/>
          <p:nvPr/>
        </p:nvSpPr>
        <p:spPr>
          <a:xfrm>
            <a:off x="294022" y="4143905"/>
            <a:ext cx="7504890" cy="977191"/>
          </a:xfrm>
          <a:prstGeom prst="rect">
            <a:avLst/>
          </a:prstGeom>
          <a:solidFill>
            <a:srgbClr val="DEEBF7">
              <a:alpha val="50196"/>
            </a:srgbClr>
          </a:solidFill>
          <a:ln>
            <a:solidFill>
              <a:schemeClr val="tx1"/>
            </a:solidFill>
            <a:prstDash val="dash"/>
          </a:ln>
        </p:spPr>
        <p:txBody>
          <a:bodyPr wrap="square">
            <a:spAutoFit/>
          </a:bodyPr>
          <a:lstStyle/>
          <a:p>
            <a:pPr marL="0" marR="0" lvl="0" indent="0" algn="l" defTabSz="457200" rtl="0" eaLnBrk="1" fontAlgn="base" latinLnBrk="0" hangingPunct="1">
              <a:lnSpc>
                <a:spcPct val="125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モルヒネを処方された</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550</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名のがん患者の長期間調査では、</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80</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％以上の患者で満足のいく除痛が得られた。嗜癖</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(addiction)</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は、</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名のみ（</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0.18%</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）に認めた。</a:t>
            </a:r>
          </a:p>
          <a:p>
            <a:pPr marL="0" marR="0" lvl="0" indent="0" algn="l" defTabSz="457200" rtl="0" eaLnBrk="1" fontAlgn="base" latinLnBrk="0" hangingPunct="1">
              <a:lnSpc>
                <a:spcPct val="125000"/>
              </a:lnSpc>
              <a:spcBef>
                <a:spcPct val="0"/>
              </a:spcBef>
              <a:spcAft>
                <a:spcPct val="0"/>
              </a:spcAft>
              <a:buClrTx/>
              <a:buSzTx/>
              <a:buFontTx/>
              <a:buNone/>
              <a:tabLst/>
              <a:defRPr/>
            </a:pPr>
            <a:r>
              <a:rPr kumimoji="1" lang="en-US" altLang="ja-JP" sz="14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rPr>
              <a:t>Schug</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SA. </a:t>
            </a:r>
            <a:r>
              <a:rPr kumimoji="1" lang="en-US" altLang="ja-JP" sz="14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J Pain Symptom Manage</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1992</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9C9197FB-9C3F-4323-901C-4F4CFAD9234F}"/>
              </a:ext>
            </a:extLst>
          </p:cNvPr>
          <p:cNvSpPr/>
          <p:nvPr/>
        </p:nvSpPr>
        <p:spPr>
          <a:xfrm>
            <a:off x="284317" y="5262689"/>
            <a:ext cx="7875180" cy="815608"/>
          </a:xfrm>
          <a:prstGeom prst="rect">
            <a:avLst/>
          </a:prstGeom>
        </p:spPr>
        <p:txBody>
          <a:bodyPr wrap="square" numCol="1">
            <a:sp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注．「中毒」について</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base" latinLnBrk="0" hangingPunct="1">
              <a:lnSpc>
                <a:spcPct val="100000"/>
              </a:lnSpc>
              <a:spcBef>
                <a:spcPct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医学的には「依存」「嗜癖」が用いられるが、一般的には「麻薬中毒」のように表現されるため、ここでは「中毒」という言葉を用いている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85CFDED3-A9EF-42F6-94A3-590CB5EC80A4}"/>
              </a:ext>
            </a:extLst>
          </p:cNvPr>
          <p:cNvGrpSpPr/>
          <p:nvPr/>
        </p:nvGrpSpPr>
        <p:grpSpPr>
          <a:xfrm>
            <a:off x="364445" y="1582568"/>
            <a:ext cx="7824069" cy="1798749"/>
            <a:chOff x="2133638" y="1625590"/>
            <a:chExt cx="7824069" cy="1798749"/>
          </a:xfrm>
        </p:grpSpPr>
        <p:pic>
          <p:nvPicPr>
            <p:cNvPr id="9" name="図 8">
              <a:extLst>
                <a:ext uri="{FF2B5EF4-FFF2-40B4-BE49-F238E27FC236}">
                  <a16:creationId xmlns:a16="http://schemas.microsoft.com/office/drawing/2014/main" id="{7C80AF03-664B-41F4-BF95-071FDA21DFC0}"/>
                </a:ext>
              </a:extLst>
            </p:cNvPr>
            <p:cNvPicPr>
              <a:picLocks noChangeAspect="1"/>
            </p:cNvPicPr>
            <p:nvPr/>
          </p:nvPicPr>
          <p:blipFill>
            <a:blip r:embed="rId3"/>
            <a:stretch>
              <a:fillRect/>
            </a:stretch>
          </p:blipFill>
          <p:spPr>
            <a:xfrm>
              <a:off x="2133638" y="1625590"/>
              <a:ext cx="689679" cy="1080000"/>
            </a:xfrm>
            <a:prstGeom prst="rect">
              <a:avLst/>
            </a:prstGeom>
          </p:spPr>
        </p:pic>
        <p:grpSp>
          <p:nvGrpSpPr>
            <p:cNvPr id="10" name="グループ化 9">
              <a:extLst>
                <a:ext uri="{FF2B5EF4-FFF2-40B4-BE49-F238E27FC236}">
                  <a16:creationId xmlns:a16="http://schemas.microsoft.com/office/drawing/2014/main" id="{DD64ED8F-CD19-4FA9-B9DB-40D1D4215D07}"/>
                </a:ext>
              </a:extLst>
            </p:cNvPr>
            <p:cNvGrpSpPr/>
            <p:nvPr/>
          </p:nvGrpSpPr>
          <p:grpSpPr>
            <a:xfrm>
              <a:off x="2863182" y="1805555"/>
              <a:ext cx="6192326" cy="668868"/>
              <a:chOff x="2783657" y="1689723"/>
              <a:chExt cx="6192326" cy="668868"/>
            </a:xfrm>
          </p:grpSpPr>
          <p:pic>
            <p:nvPicPr>
              <p:cNvPr id="15" name="図 14">
                <a:extLst>
                  <a:ext uri="{FF2B5EF4-FFF2-40B4-BE49-F238E27FC236}">
                    <a16:creationId xmlns:a16="http://schemas.microsoft.com/office/drawing/2014/main" id="{2EE3E75D-D284-4F4C-81CC-CC9C0EE1AD7E}"/>
                  </a:ext>
                </a:extLst>
              </p:cNvPr>
              <p:cNvPicPr>
                <a:picLocks noChangeAspect="1"/>
              </p:cNvPicPr>
              <p:nvPr/>
            </p:nvPicPr>
            <p:blipFill>
              <a:blip r:embed="rId4"/>
              <a:stretch>
                <a:fillRect/>
              </a:stretch>
            </p:blipFill>
            <p:spPr>
              <a:xfrm>
                <a:off x="2783657" y="1689723"/>
                <a:ext cx="6192326" cy="668868"/>
              </a:xfrm>
              <a:prstGeom prst="rect">
                <a:avLst/>
              </a:prstGeom>
            </p:spPr>
          </p:pic>
          <p:sp>
            <p:nvSpPr>
              <p:cNvPr id="16" name="テキスト ボックス 15">
                <a:extLst>
                  <a:ext uri="{FF2B5EF4-FFF2-40B4-BE49-F238E27FC236}">
                    <a16:creationId xmlns:a16="http://schemas.microsoft.com/office/drawing/2014/main" id="{CF5102C2-18C1-437C-95A1-F2E8720CD711}"/>
                  </a:ext>
                </a:extLst>
              </p:cNvPr>
              <p:cNvSpPr txBox="1"/>
              <p:nvPr/>
            </p:nvSpPr>
            <p:spPr>
              <a:xfrm>
                <a:off x="3553066" y="1839491"/>
                <a:ext cx="5032147"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麻薬を使うと、中毒になるのではと心配です。</a:t>
                </a:r>
              </a:p>
            </p:txBody>
          </p:sp>
        </p:grpSp>
        <p:pic>
          <p:nvPicPr>
            <p:cNvPr id="11" name="図 10">
              <a:extLst>
                <a:ext uri="{FF2B5EF4-FFF2-40B4-BE49-F238E27FC236}">
                  <a16:creationId xmlns:a16="http://schemas.microsoft.com/office/drawing/2014/main" id="{C4AB9550-FD04-40F6-A300-BA384B78CEE1}"/>
                </a:ext>
              </a:extLst>
            </p:cNvPr>
            <p:cNvPicPr>
              <a:picLocks noChangeAspect="1"/>
            </p:cNvPicPr>
            <p:nvPr/>
          </p:nvPicPr>
          <p:blipFill>
            <a:blip r:embed="rId5"/>
            <a:stretch>
              <a:fillRect/>
            </a:stretch>
          </p:blipFill>
          <p:spPr>
            <a:xfrm>
              <a:off x="9329605" y="2344339"/>
              <a:ext cx="628102" cy="1080000"/>
            </a:xfrm>
            <a:prstGeom prst="rect">
              <a:avLst/>
            </a:prstGeom>
          </p:spPr>
        </p:pic>
        <p:grpSp>
          <p:nvGrpSpPr>
            <p:cNvPr id="12" name="グループ化 11">
              <a:extLst>
                <a:ext uri="{FF2B5EF4-FFF2-40B4-BE49-F238E27FC236}">
                  <a16:creationId xmlns:a16="http://schemas.microsoft.com/office/drawing/2014/main" id="{6BF52D66-DE67-46B1-83D1-C52405F95EA3}"/>
                </a:ext>
              </a:extLst>
            </p:cNvPr>
            <p:cNvGrpSpPr/>
            <p:nvPr/>
          </p:nvGrpSpPr>
          <p:grpSpPr>
            <a:xfrm>
              <a:off x="3461657" y="2579176"/>
              <a:ext cx="5867948" cy="758851"/>
              <a:chOff x="3461657" y="2579176"/>
              <a:chExt cx="5867948" cy="758851"/>
            </a:xfrm>
          </p:grpSpPr>
          <p:pic>
            <p:nvPicPr>
              <p:cNvPr id="13" name="図 12">
                <a:extLst>
                  <a:ext uri="{FF2B5EF4-FFF2-40B4-BE49-F238E27FC236}">
                    <a16:creationId xmlns:a16="http://schemas.microsoft.com/office/drawing/2014/main" id="{E2A43F6C-FACE-4FE3-8093-EDA1E42EF344}"/>
                  </a:ext>
                </a:extLst>
              </p:cNvPr>
              <p:cNvPicPr>
                <a:picLocks noChangeAspect="1"/>
              </p:cNvPicPr>
              <p:nvPr/>
            </p:nvPicPr>
            <p:blipFill>
              <a:blip r:embed="rId6"/>
              <a:stretch>
                <a:fillRect/>
              </a:stretch>
            </p:blipFill>
            <p:spPr>
              <a:xfrm flipH="1">
                <a:off x="3461657" y="2579176"/>
                <a:ext cx="5867948" cy="758851"/>
              </a:xfrm>
              <a:prstGeom prst="rect">
                <a:avLst/>
              </a:prstGeom>
            </p:spPr>
          </p:pic>
          <p:sp>
            <p:nvSpPr>
              <p:cNvPr id="14" name="テキスト ボックス 13">
                <a:extLst>
                  <a:ext uri="{FF2B5EF4-FFF2-40B4-BE49-F238E27FC236}">
                    <a16:creationId xmlns:a16="http://schemas.microsoft.com/office/drawing/2014/main" id="{7ECE49CA-3548-4A0F-86E4-9A74CE77EA46}"/>
                  </a:ext>
                </a:extLst>
              </p:cNvPr>
              <p:cNvSpPr txBox="1"/>
              <p:nvPr/>
            </p:nvSpPr>
            <p:spPr>
              <a:xfrm>
                <a:off x="3829874" y="2635436"/>
                <a:ext cx="4917169"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痛みに対して、正しく使っていれば、</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中毒になる可能性はほとんどないんですよ。</a:t>
                </a:r>
              </a:p>
            </p:txBody>
          </p:sp>
        </p:grpSp>
      </p:grpSp>
    </p:spTree>
    <p:extLst>
      <p:ext uri="{BB962C8B-B14F-4D97-AF65-F5344CB8AC3E}">
        <p14:creationId xmlns:p14="http://schemas.microsoft.com/office/powerpoint/2010/main" val="2873593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がん疼痛治療のアルゴリズム</a:t>
            </a:r>
          </a:p>
        </p:txBody>
      </p:sp>
      <p:sp>
        <p:nvSpPr>
          <p:cNvPr id="4" name="正方形/長方形 3"/>
          <p:cNvSpPr/>
          <p:nvPr/>
        </p:nvSpPr>
        <p:spPr>
          <a:xfrm>
            <a:off x="2700932" y="1336135"/>
            <a:ext cx="3571006"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アセトアミノフェン</a:t>
            </a:r>
            <a:endParaRPr kumimoji="1" lang="en-US" altLang="ja-JP" sz="2400" dirty="0">
              <a:solidFill>
                <a:schemeClr val="tx1"/>
              </a:solidFill>
              <a:latin typeface="+mj-ea"/>
              <a:ea typeface="+mj-ea"/>
            </a:endParaRPr>
          </a:p>
          <a:p>
            <a:pPr algn="ctr"/>
            <a:r>
              <a:rPr kumimoji="1" lang="ja-JP" altLang="en-US" sz="2400" dirty="0">
                <a:solidFill>
                  <a:schemeClr val="tx1"/>
                </a:solidFill>
                <a:latin typeface="+mj-ea"/>
                <a:ea typeface="+mj-ea"/>
              </a:rPr>
              <a:t>または</a:t>
            </a:r>
            <a:r>
              <a:rPr kumimoji="1" lang="en-US" altLang="ja-JP" sz="2400" dirty="0">
                <a:solidFill>
                  <a:schemeClr val="tx1"/>
                </a:solidFill>
                <a:latin typeface="+mj-ea"/>
                <a:ea typeface="+mj-ea"/>
              </a:rPr>
              <a:t>NSAIDs</a:t>
            </a:r>
            <a:r>
              <a:rPr kumimoji="1" lang="ja-JP" altLang="en-US" sz="2400" dirty="0">
                <a:solidFill>
                  <a:schemeClr val="tx1"/>
                </a:solidFill>
                <a:latin typeface="+mj-ea"/>
                <a:ea typeface="+mj-ea"/>
              </a:rPr>
              <a:t>の開始</a:t>
            </a:r>
          </a:p>
        </p:txBody>
      </p:sp>
      <p:sp>
        <p:nvSpPr>
          <p:cNvPr id="5" name="正方形/長方形 4"/>
          <p:cNvSpPr/>
          <p:nvPr/>
        </p:nvSpPr>
        <p:spPr>
          <a:xfrm>
            <a:off x="2327996" y="2593730"/>
            <a:ext cx="4316878"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オピオイドの導入</a:t>
            </a:r>
          </a:p>
        </p:txBody>
      </p:sp>
      <p:sp>
        <p:nvSpPr>
          <p:cNvPr id="6" name="正方形/長方形 5"/>
          <p:cNvSpPr/>
          <p:nvPr/>
        </p:nvSpPr>
        <p:spPr>
          <a:xfrm>
            <a:off x="1830862" y="3851326"/>
            <a:ext cx="5311147" cy="907252"/>
          </a:xfrm>
          <a:prstGeom prst="rect">
            <a:avLst/>
          </a:prstGeom>
          <a:solidFill>
            <a:schemeClr val="accent6">
              <a:lumMod val="40000"/>
              <a:lumOff val="60000"/>
            </a:schemeClr>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残存・増強した痛みの治療</a:t>
            </a:r>
          </a:p>
        </p:txBody>
      </p:sp>
      <p:sp>
        <p:nvSpPr>
          <p:cNvPr id="7" name="正方形/長方形 6"/>
          <p:cNvSpPr/>
          <p:nvPr/>
        </p:nvSpPr>
        <p:spPr>
          <a:xfrm>
            <a:off x="218377" y="5389339"/>
            <a:ext cx="3888691"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schemeClr val="tx1"/>
                </a:solidFill>
                <a:latin typeface="+mj-ea"/>
                <a:ea typeface="+mj-ea"/>
              </a:rPr>
              <a:t>持続痛の治療</a:t>
            </a:r>
            <a:endParaRPr kumimoji="1" lang="ja-JP" altLang="en-US" sz="2400" dirty="0">
              <a:solidFill>
                <a:schemeClr val="tx1"/>
              </a:solidFill>
              <a:latin typeface="+mj-ea"/>
              <a:ea typeface="+mj-ea"/>
            </a:endParaRPr>
          </a:p>
        </p:txBody>
      </p:sp>
      <p:sp>
        <p:nvSpPr>
          <p:cNvPr id="9" name="正方形/長方形 8"/>
          <p:cNvSpPr/>
          <p:nvPr/>
        </p:nvSpPr>
        <p:spPr>
          <a:xfrm>
            <a:off x="4798109" y="5389339"/>
            <a:ext cx="3888691"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schemeClr val="tx1"/>
                </a:solidFill>
                <a:latin typeface="+mj-ea"/>
                <a:ea typeface="+mj-ea"/>
              </a:rPr>
              <a:t>突出痛の治療</a:t>
            </a:r>
            <a:endParaRPr kumimoji="1" lang="ja-JP" altLang="en-US" sz="2400" dirty="0">
              <a:solidFill>
                <a:schemeClr val="tx1"/>
              </a:solidFill>
              <a:latin typeface="+mj-ea"/>
              <a:ea typeface="+mj-ea"/>
            </a:endParaRPr>
          </a:p>
        </p:txBody>
      </p:sp>
      <p:cxnSp>
        <p:nvCxnSpPr>
          <p:cNvPr id="12" name="直線矢印コネクタ 11"/>
          <p:cNvCxnSpPr>
            <a:stCxn id="4" idx="2"/>
            <a:endCxn id="5" idx="0"/>
          </p:cNvCxnSpPr>
          <p:nvPr/>
        </p:nvCxnSpPr>
        <p:spPr>
          <a:xfrm>
            <a:off x="4486435" y="2243387"/>
            <a:ext cx="0" cy="350343"/>
          </a:xfrm>
          <a:prstGeom prst="straightConnector1">
            <a:avLst/>
          </a:prstGeom>
          <a:ln w="38100">
            <a:tailEnd type="arrow"/>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a:stCxn id="5" idx="2"/>
            <a:endCxn id="6" idx="0"/>
          </p:cNvCxnSpPr>
          <p:nvPr/>
        </p:nvCxnSpPr>
        <p:spPr>
          <a:xfrm>
            <a:off x="4486435" y="3500982"/>
            <a:ext cx="1" cy="350344"/>
          </a:xfrm>
          <a:prstGeom prst="straightConnector1">
            <a:avLst/>
          </a:prstGeom>
          <a:ln w="38100">
            <a:tailEnd type="arrow"/>
          </a:ln>
          <a:effectLst/>
        </p:spPr>
        <p:style>
          <a:lnRef idx="2">
            <a:schemeClr val="accent1"/>
          </a:lnRef>
          <a:fillRef idx="0">
            <a:schemeClr val="accent1"/>
          </a:fillRef>
          <a:effectRef idx="1">
            <a:schemeClr val="accent1"/>
          </a:effectRef>
          <a:fontRef idx="minor">
            <a:schemeClr val="tx1"/>
          </a:fontRef>
        </p:style>
      </p:cxnSp>
      <p:cxnSp>
        <p:nvCxnSpPr>
          <p:cNvPr id="10" name="カギ線コネクタ 9"/>
          <p:cNvCxnSpPr>
            <a:stCxn id="6" idx="2"/>
            <a:endCxn id="7" idx="0"/>
          </p:cNvCxnSpPr>
          <p:nvPr/>
        </p:nvCxnSpPr>
        <p:spPr>
          <a:xfrm rot="5400000">
            <a:off x="3009200" y="3912102"/>
            <a:ext cx="630761" cy="2323713"/>
          </a:xfrm>
          <a:prstGeom prst="bentConnector3">
            <a:avLst/>
          </a:prstGeom>
          <a:ln w="38100">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 name="カギ線コネクタ 14"/>
          <p:cNvCxnSpPr>
            <a:stCxn id="6" idx="2"/>
            <a:endCxn id="9" idx="0"/>
          </p:cNvCxnSpPr>
          <p:nvPr/>
        </p:nvCxnSpPr>
        <p:spPr>
          <a:xfrm rot="16200000" flipH="1">
            <a:off x="5299065" y="3945948"/>
            <a:ext cx="630761" cy="2256019"/>
          </a:xfrm>
          <a:prstGeom prst="bentConnector3">
            <a:avLst>
              <a:gd name="adj1" fmla="val 50000"/>
            </a:avLst>
          </a:prstGeom>
          <a:ln w="38100">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8684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残存・増強した痛みの治療</a:t>
            </a:r>
            <a:endParaRPr lang="ja-JP" altLang="en-US" dirty="0"/>
          </a:p>
        </p:txBody>
      </p:sp>
      <p:sp>
        <p:nvSpPr>
          <p:cNvPr id="3" name="コンテンツ プレースホルダー 2"/>
          <p:cNvSpPr>
            <a:spLocks noGrp="1"/>
          </p:cNvSpPr>
          <p:nvPr>
            <p:ph idx="4294967295"/>
          </p:nvPr>
        </p:nvSpPr>
        <p:spPr>
          <a:xfrm>
            <a:off x="457201" y="1376363"/>
            <a:ext cx="8229600" cy="4906962"/>
          </a:xfrm>
        </p:spPr>
        <p:txBody>
          <a:bodyPr/>
          <a:lstStyle/>
          <a:p>
            <a:r>
              <a:rPr lang="ja-JP" altLang="en-US" dirty="0"/>
              <a:t>オピオイドを開始しても痛みが残存する場合、持続痛か突出痛かを区別する</a:t>
            </a:r>
            <a:endParaRPr lang="en-US" altLang="ja-JP" dirty="0"/>
          </a:p>
          <a:p>
            <a:pPr lvl="1"/>
            <a:r>
              <a:rPr lang="ja-JP" altLang="en-US" dirty="0"/>
              <a:t>持続痛の場合には、定時オピオイドの増量</a:t>
            </a:r>
            <a:endParaRPr lang="en-US" altLang="ja-JP" dirty="0"/>
          </a:p>
          <a:p>
            <a:pPr lvl="1"/>
            <a:r>
              <a:rPr lang="ja-JP" altLang="en-US" dirty="0"/>
              <a:t>突出痛の場合には、レスキューを使用</a:t>
            </a:r>
            <a:endParaRPr lang="en-US" altLang="ja-JP" dirty="0"/>
          </a:p>
          <a:p>
            <a:r>
              <a:rPr lang="ja-JP" altLang="en-US" b="1" dirty="0"/>
              <a:t>持続的な痛みがコントロールできていない場合</a:t>
            </a:r>
            <a:r>
              <a:rPr lang="ja-JP" altLang="en-US" dirty="0"/>
              <a:t>と、</a:t>
            </a:r>
            <a:r>
              <a:rPr lang="ja-JP" altLang="en-US" b="1" dirty="0"/>
              <a:t>持続的な痛みはコントロールできているが突出痛がある場合</a:t>
            </a:r>
            <a:r>
              <a:rPr lang="ja-JP" altLang="en-US" dirty="0"/>
              <a:t>を区別して対応することが重要</a:t>
            </a:r>
          </a:p>
        </p:txBody>
      </p:sp>
    </p:spTree>
    <p:extLst>
      <p:ext uri="{BB962C8B-B14F-4D97-AF65-F5344CB8AC3E}">
        <p14:creationId xmlns:p14="http://schemas.microsoft.com/office/powerpoint/2010/main" val="3639724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がん疼痛治療のアルゴリズム</a:t>
            </a:r>
          </a:p>
        </p:txBody>
      </p:sp>
      <p:sp>
        <p:nvSpPr>
          <p:cNvPr id="4" name="正方形/長方形 3"/>
          <p:cNvSpPr/>
          <p:nvPr/>
        </p:nvSpPr>
        <p:spPr>
          <a:xfrm>
            <a:off x="2700932" y="1336135"/>
            <a:ext cx="3571006"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アセトアミノフェン</a:t>
            </a:r>
            <a:endParaRPr kumimoji="1" lang="en-US" altLang="ja-JP" sz="2400" dirty="0">
              <a:solidFill>
                <a:schemeClr val="tx1"/>
              </a:solidFill>
              <a:latin typeface="+mj-ea"/>
              <a:ea typeface="+mj-ea"/>
            </a:endParaRPr>
          </a:p>
          <a:p>
            <a:pPr algn="ctr"/>
            <a:r>
              <a:rPr kumimoji="1" lang="ja-JP" altLang="en-US" sz="2400" dirty="0">
                <a:solidFill>
                  <a:schemeClr val="tx1"/>
                </a:solidFill>
                <a:latin typeface="+mj-ea"/>
                <a:ea typeface="+mj-ea"/>
              </a:rPr>
              <a:t>または</a:t>
            </a:r>
            <a:r>
              <a:rPr kumimoji="1" lang="en-US" altLang="ja-JP" sz="2400" dirty="0">
                <a:solidFill>
                  <a:schemeClr val="tx1"/>
                </a:solidFill>
                <a:latin typeface="+mj-ea"/>
                <a:ea typeface="+mj-ea"/>
              </a:rPr>
              <a:t>NSAIDs</a:t>
            </a:r>
            <a:r>
              <a:rPr kumimoji="1" lang="ja-JP" altLang="en-US" sz="2400" dirty="0">
                <a:solidFill>
                  <a:schemeClr val="tx1"/>
                </a:solidFill>
                <a:latin typeface="+mj-ea"/>
                <a:ea typeface="+mj-ea"/>
              </a:rPr>
              <a:t>の開始</a:t>
            </a:r>
          </a:p>
        </p:txBody>
      </p:sp>
      <p:sp>
        <p:nvSpPr>
          <p:cNvPr id="5" name="正方形/長方形 4"/>
          <p:cNvSpPr/>
          <p:nvPr/>
        </p:nvSpPr>
        <p:spPr>
          <a:xfrm>
            <a:off x="2327996" y="2593730"/>
            <a:ext cx="4316878"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オピオイドの導入</a:t>
            </a:r>
          </a:p>
        </p:txBody>
      </p:sp>
      <p:sp>
        <p:nvSpPr>
          <p:cNvPr id="6" name="正方形/長方形 5"/>
          <p:cNvSpPr/>
          <p:nvPr/>
        </p:nvSpPr>
        <p:spPr>
          <a:xfrm>
            <a:off x="1830862" y="3851326"/>
            <a:ext cx="5311147"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残存・増強した痛みの治療</a:t>
            </a:r>
          </a:p>
        </p:txBody>
      </p:sp>
      <p:sp>
        <p:nvSpPr>
          <p:cNvPr id="7" name="正方形/長方形 6"/>
          <p:cNvSpPr/>
          <p:nvPr/>
        </p:nvSpPr>
        <p:spPr>
          <a:xfrm>
            <a:off x="218377" y="5389339"/>
            <a:ext cx="3888691" cy="907252"/>
          </a:xfrm>
          <a:prstGeom prst="rect">
            <a:avLst/>
          </a:prstGeom>
          <a:solidFill>
            <a:schemeClr val="accent6">
              <a:lumMod val="40000"/>
              <a:lumOff val="60000"/>
            </a:schemeClr>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schemeClr val="tx1"/>
                </a:solidFill>
                <a:latin typeface="+mj-ea"/>
                <a:ea typeface="+mj-ea"/>
              </a:rPr>
              <a:t>持続痛の治療</a:t>
            </a:r>
            <a:endParaRPr kumimoji="1" lang="ja-JP" altLang="en-US" sz="2400" dirty="0">
              <a:solidFill>
                <a:schemeClr val="tx1"/>
              </a:solidFill>
              <a:latin typeface="+mj-ea"/>
              <a:ea typeface="+mj-ea"/>
            </a:endParaRPr>
          </a:p>
        </p:txBody>
      </p:sp>
      <p:sp>
        <p:nvSpPr>
          <p:cNvPr id="9" name="正方形/長方形 8"/>
          <p:cNvSpPr/>
          <p:nvPr/>
        </p:nvSpPr>
        <p:spPr>
          <a:xfrm>
            <a:off x="4798109" y="5389339"/>
            <a:ext cx="3888691"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schemeClr val="tx1"/>
                </a:solidFill>
                <a:latin typeface="+mj-ea"/>
                <a:ea typeface="+mj-ea"/>
              </a:rPr>
              <a:t>突出痛の治療</a:t>
            </a:r>
            <a:endParaRPr kumimoji="1" lang="ja-JP" altLang="en-US" sz="2400" dirty="0">
              <a:solidFill>
                <a:schemeClr val="tx1"/>
              </a:solidFill>
              <a:latin typeface="+mj-ea"/>
              <a:ea typeface="+mj-ea"/>
            </a:endParaRPr>
          </a:p>
        </p:txBody>
      </p:sp>
      <p:cxnSp>
        <p:nvCxnSpPr>
          <p:cNvPr id="12" name="直線矢印コネクタ 11"/>
          <p:cNvCxnSpPr>
            <a:stCxn id="4" idx="2"/>
            <a:endCxn id="5" idx="0"/>
          </p:cNvCxnSpPr>
          <p:nvPr/>
        </p:nvCxnSpPr>
        <p:spPr>
          <a:xfrm>
            <a:off x="4486435" y="2243387"/>
            <a:ext cx="0" cy="350343"/>
          </a:xfrm>
          <a:prstGeom prst="straightConnector1">
            <a:avLst/>
          </a:prstGeom>
          <a:ln w="38100">
            <a:tailEnd type="arrow"/>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a:stCxn id="5" idx="2"/>
            <a:endCxn id="6" idx="0"/>
          </p:cNvCxnSpPr>
          <p:nvPr/>
        </p:nvCxnSpPr>
        <p:spPr>
          <a:xfrm>
            <a:off x="4486435" y="3500982"/>
            <a:ext cx="1" cy="350344"/>
          </a:xfrm>
          <a:prstGeom prst="straightConnector1">
            <a:avLst/>
          </a:prstGeom>
          <a:ln w="38100">
            <a:tailEnd type="arrow"/>
          </a:ln>
          <a:effectLst/>
        </p:spPr>
        <p:style>
          <a:lnRef idx="2">
            <a:schemeClr val="accent1"/>
          </a:lnRef>
          <a:fillRef idx="0">
            <a:schemeClr val="accent1"/>
          </a:fillRef>
          <a:effectRef idx="1">
            <a:schemeClr val="accent1"/>
          </a:effectRef>
          <a:fontRef idx="minor">
            <a:schemeClr val="tx1"/>
          </a:fontRef>
        </p:style>
      </p:cxnSp>
      <p:cxnSp>
        <p:nvCxnSpPr>
          <p:cNvPr id="10" name="カギ線コネクタ 9"/>
          <p:cNvCxnSpPr>
            <a:stCxn id="6" idx="2"/>
            <a:endCxn id="7" idx="0"/>
          </p:cNvCxnSpPr>
          <p:nvPr/>
        </p:nvCxnSpPr>
        <p:spPr>
          <a:xfrm rot="5400000">
            <a:off x="3009200" y="3912102"/>
            <a:ext cx="630761" cy="2323713"/>
          </a:xfrm>
          <a:prstGeom prst="bentConnector3">
            <a:avLst/>
          </a:prstGeom>
          <a:ln w="38100">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 name="カギ線コネクタ 14"/>
          <p:cNvCxnSpPr>
            <a:stCxn id="6" idx="2"/>
            <a:endCxn id="9" idx="0"/>
          </p:cNvCxnSpPr>
          <p:nvPr/>
        </p:nvCxnSpPr>
        <p:spPr>
          <a:xfrm rot="16200000" flipH="1">
            <a:off x="5299065" y="3945948"/>
            <a:ext cx="630761" cy="2256019"/>
          </a:xfrm>
          <a:prstGeom prst="bentConnector3">
            <a:avLst>
              <a:gd name="adj1" fmla="val 50000"/>
            </a:avLst>
          </a:prstGeom>
          <a:ln w="38100">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596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持続痛の治療</a:t>
            </a:r>
            <a:r>
              <a:rPr lang="en-US" altLang="ja-JP" dirty="0"/>
              <a:t>STEP</a:t>
            </a:r>
            <a:endParaRPr kumimoji="1" lang="ja-JP" altLang="en-US" dirty="0"/>
          </a:p>
        </p:txBody>
      </p:sp>
      <p:cxnSp>
        <p:nvCxnSpPr>
          <p:cNvPr id="6" name="カギ線コネクタ 5"/>
          <p:cNvCxnSpPr/>
          <p:nvPr/>
        </p:nvCxnSpPr>
        <p:spPr>
          <a:xfrm flipV="1">
            <a:off x="762000" y="2692400"/>
            <a:ext cx="5232400" cy="1228271"/>
          </a:xfrm>
          <a:prstGeom prst="bentConnector3">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773793" y="3920671"/>
            <a:ext cx="0" cy="1228271"/>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flipV="1">
            <a:off x="5974443" y="1473200"/>
            <a:ext cx="2609850" cy="1270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正方形/長方形 16"/>
          <p:cNvSpPr/>
          <p:nvPr/>
        </p:nvSpPr>
        <p:spPr>
          <a:xfrm>
            <a:off x="863600" y="4021363"/>
            <a:ext cx="2482850" cy="1127579"/>
          </a:xfrm>
          <a:prstGeom prst="rect">
            <a:avLst/>
          </a:prstGeom>
          <a:solidFill>
            <a:schemeClr val="accent5">
              <a:lumMod val="20000"/>
              <a:lumOff val="80000"/>
            </a:schemeClr>
          </a:solidFill>
          <a:ln w="12700" cmpd="sng">
            <a:solidFill>
              <a:srgbClr val="4BACC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a:buClr>
                <a:schemeClr val="accent5"/>
              </a:buClr>
              <a:buSzPct val="130000"/>
              <a:buFont typeface="Arial"/>
              <a:buChar char="•"/>
            </a:pPr>
            <a:r>
              <a:rPr kumimoji="1" lang="ja-JP" altLang="en-US" sz="1600" dirty="0">
                <a:solidFill>
                  <a:srgbClr val="000000"/>
                </a:solidFill>
              </a:rPr>
              <a:t>非オピオイド鎮痛薬</a:t>
            </a:r>
            <a:r>
              <a:rPr lang="ja-JP" altLang="en-US" sz="1600" dirty="0">
                <a:solidFill>
                  <a:srgbClr val="000000"/>
                </a:solidFill>
              </a:rPr>
              <a:t>最大投与量まで併用</a:t>
            </a:r>
            <a:endParaRPr lang="en-US" altLang="ja-JP" sz="1600" dirty="0">
              <a:solidFill>
                <a:srgbClr val="000000"/>
              </a:solidFill>
            </a:endParaRPr>
          </a:p>
        </p:txBody>
      </p:sp>
      <p:sp>
        <p:nvSpPr>
          <p:cNvPr id="18" name="正方形/長方形 17"/>
          <p:cNvSpPr/>
          <p:nvPr/>
        </p:nvSpPr>
        <p:spPr>
          <a:xfrm>
            <a:off x="3491593" y="2793999"/>
            <a:ext cx="2482850" cy="1126672"/>
          </a:xfrm>
          <a:prstGeom prst="rect">
            <a:avLst/>
          </a:prstGeom>
          <a:solidFill>
            <a:schemeClr val="accent3">
              <a:lumMod val="20000"/>
              <a:lumOff val="80000"/>
            </a:schemeClr>
          </a:solidFill>
          <a:ln w="127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563" indent="-184150">
              <a:buClr>
                <a:schemeClr val="accent3"/>
              </a:buClr>
              <a:buSzPct val="130000"/>
              <a:buFont typeface="Arial"/>
              <a:buChar char="•"/>
            </a:pPr>
            <a:r>
              <a:rPr kumimoji="1" lang="ja-JP" altLang="en-US" sz="1600" dirty="0">
                <a:solidFill>
                  <a:srgbClr val="000000"/>
                </a:solidFill>
                <a:latin typeface="+mj-ea"/>
                <a:ea typeface="+mj-ea"/>
              </a:rPr>
              <a:t>定時オピオイド増量</a:t>
            </a:r>
            <a:endParaRPr lang="en-US" altLang="ja-JP" sz="1600" dirty="0">
              <a:solidFill>
                <a:srgbClr val="000000"/>
              </a:solidFill>
              <a:latin typeface="+mj-ea"/>
              <a:ea typeface="+mj-ea"/>
            </a:endParaRPr>
          </a:p>
          <a:p>
            <a:pPr>
              <a:buClr>
                <a:schemeClr val="accent3"/>
              </a:buClr>
              <a:buSzPct val="130000"/>
            </a:pPr>
            <a:r>
              <a:rPr lang="ja-JP" altLang="ja-JP" sz="1400" dirty="0">
                <a:solidFill>
                  <a:srgbClr val="000000"/>
                </a:solidFill>
                <a:latin typeface="+mj-ea"/>
                <a:ea typeface="+mj-ea"/>
              </a:rPr>
              <a:t>　</a:t>
            </a:r>
            <a:r>
              <a:rPr lang="en-US" altLang="ja-JP" sz="1400" dirty="0">
                <a:solidFill>
                  <a:srgbClr val="000000"/>
                </a:solidFill>
                <a:latin typeface="+mj-ea"/>
                <a:ea typeface="+mj-ea"/>
              </a:rPr>
              <a:t>30〜50%</a:t>
            </a:r>
            <a:r>
              <a:rPr lang="en-US" altLang="en-US" sz="1400" dirty="0">
                <a:solidFill>
                  <a:srgbClr val="000000"/>
                </a:solidFill>
                <a:latin typeface="+mj-ea"/>
                <a:ea typeface="+mj-ea"/>
              </a:rPr>
              <a:t>/</a:t>
            </a:r>
            <a:r>
              <a:rPr lang="en-US" altLang="ja-JP" sz="1400" dirty="0">
                <a:solidFill>
                  <a:srgbClr val="000000"/>
                </a:solidFill>
                <a:latin typeface="+mj-ea"/>
                <a:ea typeface="+mj-ea"/>
              </a:rPr>
              <a:t>1〜3</a:t>
            </a:r>
            <a:r>
              <a:rPr lang="ja-JP" altLang="en-US" sz="1400" dirty="0">
                <a:solidFill>
                  <a:srgbClr val="000000"/>
                </a:solidFill>
                <a:latin typeface="+mj-ea"/>
                <a:ea typeface="+mj-ea"/>
              </a:rPr>
              <a:t>日ごと</a:t>
            </a:r>
            <a:endParaRPr kumimoji="1" lang="ja-JP" altLang="en-US" sz="1400" dirty="0">
              <a:solidFill>
                <a:srgbClr val="000000"/>
              </a:solidFill>
              <a:latin typeface="+mj-ea"/>
              <a:ea typeface="+mj-ea"/>
            </a:endParaRPr>
          </a:p>
        </p:txBody>
      </p:sp>
      <p:sp>
        <p:nvSpPr>
          <p:cNvPr id="19" name="正方形/長方形 18"/>
          <p:cNvSpPr/>
          <p:nvPr/>
        </p:nvSpPr>
        <p:spPr>
          <a:xfrm>
            <a:off x="6083300" y="1585684"/>
            <a:ext cx="2482850" cy="1106715"/>
          </a:xfrm>
          <a:prstGeom prst="rect">
            <a:avLst/>
          </a:prstGeom>
          <a:solidFill>
            <a:schemeClr val="accent6">
              <a:lumMod val="20000"/>
              <a:lumOff val="80000"/>
            </a:schemeClr>
          </a:solidFill>
          <a:ln w="127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a:buClr>
                <a:schemeClr val="accent6"/>
              </a:buClr>
              <a:buSzPct val="130000"/>
              <a:buFont typeface="Arial"/>
              <a:buChar char="•"/>
            </a:pPr>
            <a:r>
              <a:rPr kumimoji="1" lang="ja-JP" altLang="en-US" sz="1600" dirty="0">
                <a:solidFill>
                  <a:srgbClr val="000000"/>
                </a:solidFill>
              </a:rPr>
              <a:t>オピオイドの種類変更</a:t>
            </a:r>
            <a:r>
              <a:rPr lang="en-US" altLang="ja-JP" sz="1600" dirty="0">
                <a:solidFill>
                  <a:srgbClr val="000000"/>
                </a:solidFill>
              </a:rPr>
              <a:t>or </a:t>
            </a:r>
            <a:r>
              <a:rPr lang="ja-JP" altLang="en-US" sz="1600" dirty="0">
                <a:solidFill>
                  <a:srgbClr val="000000"/>
                </a:solidFill>
              </a:rPr>
              <a:t>鎮痛補助薬</a:t>
            </a:r>
            <a:endParaRPr kumimoji="1" lang="ja-JP" altLang="en-US" sz="1600" dirty="0">
              <a:solidFill>
                <a:srgbClr val="000000"/>
              </a:solidFill>
            </a:endParaRPr>
          </a:p>
        </p:txBody>
      </p:sp>
      <p:sp>
        <p:nvSpPr>
          <p:cNvPr id="20" name="テキスト ボックス 19"/>
          <p:cNvSpPr txBox="1"/>
          <p:nvPr/>
        </p:nvSpPr>
        <p:spPr>
          <a:xfrm>
            <a:off x="1435100" y="5851071"/>
            <a:ext cx="1312679" cy="461665"/>
          </a:xfrm>
          <a:prstGeom prst="rect">
            <a:avLst/>
          </a:prstGeom>
          <a:noFill/>
        </p:spPr>
        <p:txBody>
          <a:bodyPr wrap="none" rtlCol="0">
            <a:spAutoFit/>
          </a:bodyPr>
          <a:lstStyle/>
          <a:p>
            <a:r>
              <a:rPr kumimoji="1" lang="en-US" altLang="ja-JP" sz="2400" b="1" dirty="0">
                <a:solidFill>
                  <a:schemeClr val="accent5"/>
                </a:solidFill>
                <a:latin typeface="+mj-ea"/>
                <a:ea typeface="+mj-ea"/>
              </a:rPr>
              <a:t>STEP</a:t>
            </a:r>
            <a:r>
              <a:rPr kumimoji="1" lang="ja-JP" altLang="en-US" sz="2400" b="1" dirty="0">
                <a:solidFill>
                  <a:schemeClr val="accent5"/>
                </a:solidFill>
                <a:latin typeface="+mj-ea"/>
                <a:ea typeface="+mj-ea"/>
              </a:rPr>
              <a:t> </a:t>
            </a:r>
            <a:r>
              <a:rPr kumimoji="1" lang="en-US" altLang="ja-JP" sz="2400" b="1" dirty="0">
                <a:solidFill>
                  <a:schemeClr val="accent5"/>
                </a:solidFill>
                <a:latin typeface="+mj-ea"/>
                <a:ea typeface="+mj-ea"/>
              </a:rPr>
              <a:t>1</a:t>
            </a:r>
            <a:endParaRPr kumimoji="1" lang="ja-JP" altLang="en-US" sz="2400" b="1" dirty="0">
              <a:solidFill>
                <a:schemeClr val="accent5"/>
              </a:solidFill>
              <a:latin typeface="+mj-ea"/>
              <a:ea typeface="+mj-ea"/>
            </a:endParaRPr>
          </a:p>
        </p:txBody>
      </p:sp>
      <p:sp>
        <p:nvSpPr>
          <p:cNvPr id="21" name="テキスト ボックス 20"/>
          <p:cNvSpPr txBox="1"/>
          <p:nvPr/>
        </p:nvSpPr>
        <p:spPr>
          <a:xfrm>
            <a:off x="4044950" y="5868236"/>
            <a:ext cx="1312679" cy="461665"/>
          </a:xfrm>
          <a:prstGeom prst="rect">
            <a:avLst/>
          </a:prstGeom>
          <a:noFill/>
        </p:spPr>
        <p:txBody>
          <a:bodyPr wrap="none" rtlCol="0">
            <a:spAutoFit/>
          </a:bodyPr>
          <a:lstStyle/>
          <a:p>
            <a:r>
              <a:rPr kumimoji="1" lang="en-US" altLang="ja-JP" sz="2400" b="1" dirty="0">
                <a:solidFill>
                  <a:schemeClr val="accent3"/>
                </a:solidFill>
                <a:latin typeface="+mj-ea"/>
                <a:ea typeface="+mj-ea"/>
              </a:rPr>
              <a:t>STEP</a:t>
            </a:r>
            <a:r>
              <a:rPr kumimoji="1" lang="ja-JP" altLang="en-US" sz="2400" b="1" dirty="0">
                <a:solidFill>
                  <a:schemeClr val="accent3"/>
                </a:solidFill>
                <a:latin typeface="+mj-ea"/>
                <a:ea typeface="+mj-ea"/>
              </a:rPr>
              <a:t> </a:t>
            </a:r>
            <a:r>
              <a:rPr lang="en-US" altLang="ja-JP" sz="2400" b="1" dirty="0">
                <a:solidFill>
                  <a:schemeClr val="accent3"/>
                </a:solidFill>
                <a:latin typeface="+mj-ea"/>
                <a:ea typeface="+mj-ea"/>
              </a:rPr>
              <a:t>2</a:t>
            </a:r>
            <a:endParaRPr kumimoji="1" lang="ja-JP" altLang="en-US" sz="2400" b="1" dirty="0">
              <a:solidFill>
                <a:schemeClr val="accent3"/>
              </a:solidFill>
              <a:latin typeface="+mj-ea"/>
              <a:ea typeface="+mj-ea"/>
            </a:endParaRPr>
          </a:p>
        </p:txBody>
      </p:sp>
      <p:sp>
        <p:nvSpPr>
          <p:cNvPr id="22" name="テキスト ボックス 21"/>
          <p:cNvSpPr txBox="1"/>
          <p:nvPr/>
        </p:nvSpPr>
        <p:spPr>
          <a:xfrm>
            <a:off x="6813550" y="5868236"/>
            <a:ext cx="1312679" cy="461665"/>
          </a:xfrm>
          <a:prstGeom prst="rect">
            <a:avLst/>
          </a:prstGeom>
          <a:noFill/>
        </p:spPr>
        <p:txBody>
          <a:bodyPr wrap="none" rtlCol="0">
            <a:spAutoFit/>
          </a:bodyPr>
          <a:lstStyle/>
          <a:p>
            <a:r>
              <a:rPr kumimoji="1" lang="en-US" altLang="ja-JP" sz="2400" b="1" dirty="0">
                <a:solidFill>
                  <a:schemeClr val="accent6"/>
                </a:solidFill>
                <a:latin typeface="+mj-ea"/>
                <a:ea typeface="+mj-ea"/>
              </a:rPr>
              <a:t>STEP</a:t>
            </a:r>
            <a:r>
              <a:rPr kumimoji="1" lang="ja-JP" altLang="en-US" sz="2400" b="1" dirty="0">
                <a:solidFill>
                  <a:schemeClr val="accent6"/>
                </a:solidFill>
                <a:latin typeface="+mj-ea"/>
                <a:ea typeface="+mj-ea"/>
              </a:rPr>
              <a:t> </a:t>
            </a:r>
            <a:r>
              <a:rPr lang="en-US" altLang="ja-JP" sz="2400" b="1" dirty="0">
                <a:solidFill>
                  <a:schemeClr val="accent6"/>
                </a:solidFill>
                <a:latin typeface="+mj-ea"/>
                <a:ea typeface="+mj-ea"/>
              </a:rPr>
              <a:t>3</a:t>
            </a:r>
            <a:endParaRPr kumimoji="1" lang="ja-JP" altLang="en-US" sz="2400" b="1" dirty="0">
              <a:solidFill>
                <a:schemeClr val="accent6"/>
              </a:solidFill>
              <a:latin typeface="+mj-ea"/>
              <a:ea typeface="+mj-ea"/>
            </a:endParaRPr>
          </a:p>
        </p:txBody>
      </p:sp>
      <p:cxnSp>
        <p:nvCxnSpPr>
          <p:cNvPr id="24" name="直線コネクタ 23"/>
          <p:cNvCxnSpPr/>
          <p:nvPr/>
        </p:nvCxnSpPr>
        <p:spPr>
          <a:xfrm>
            <a:off x="774700" y="6312736"/>
            <a:ext cx="7912100" cy="0"/>
          </a:xfrm>
          <a:prstGeom prst="line">
            <a:avLst/>
          </a:prstGeom>
          <a:ln w="38100" cmpd="sng">
            <a:tailEnd type="arrow"/>
          </a:ln>
          <a:effectLst/>
        </p:spPr>
        <p:style>
          <a:lnRef idx="2">
            <a:schemeClr val="accent1"/>
          </a:lnRef>
          <a:fillRef idx="0">
            <a:schemeClr val="accent1"/>
          </a:fillRef>
          <a:effectRef idx="1">
            <a:schemeClr val="accent1"/>
          </a:effectRef>
          <a:fontRef idx="minor">
            <a:schemeClr val="tx1"/>
          </a:fontRef>
        </p:style>
      </p:cxnSp>
      <p:sp>
        <p:nvSpPr>
          <p:cNvPr id="31" name="正方形/長方形 30"/>
          <p:cNvSpPr/>
          <p:nvPr/>
        </p:nvSpPr>
        <p:spPr>
          <a:xfrm>
            <a:off x="863600" y="5255078"/>
            <a:ext cx="7702550" cy="493486"/>
          </a:xfrm>
          <a:prstGeom prst="rect">
            <a:avLst/>
          </a:prstGeom>
          <a:gradFill flip="none" rotWithShape="1">
            <a:gsLst>
              <a:gs pos="0">
                <a:schemeClr val="accent5">
                  <a:lumMod val="20000"/>
                  <a:lumOff val="80000"/>
                </a:schemeClr>
              </a:gs>
              <a:gs pos="100000">
                <a:schemeClr val="accent6">
                  <a:lumMod val="20000"/>
                  <a:lumOff val="80000"/>
                </a:schemeClr>
              </a:gs>
              <a:gs pos="50000">
                <a:schemeClr val="accent3">
                  <a:lumMod val="20000"/>
                  <a:lumOff val="80000"/>
                </a:schemeClr>
              </a:gs>
            </a:gsLst>
            <a:lin ang="0" scaled="1"/>
            <a:tileRect/>
          </a:gradFill>
          <a:ln w="12700" cmpd="sng">
            <a:gradFill flip="none" rotWithShape="1">
              <a:gsLst>
                <a:gs pos="0">
                  <a:schemeClr val="accent5"/>
                </a:gs>
                <a:gs pos="100000">
                  <a:schemeClr val="accent6"/>
                </a:gs>
                <a:gs pos="50000">
                  <a:schemeClr val="accent3"/>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000000"/>
                </a:solidFill>
              </a:rPr>
              <a:t>放射線治療・神経ブロック</a:t>
            </a:r>
          </a:p>
        </p:txBody>
      </p:sp>
      <p:cxnSp>
        <p:nvCxnSpPr>
          <p:cNvPr id="23" name="直線コネクタ 22"/>
          <p:cNvCxnSpPr/>
          <p:nvPr/>
        </p:nvCxnSpPr>
        <p:spPr>
          <a:xfrm>
            <a:off x="5986235" y="1478643"/>
            <a:ext cx="0" cy="1228271"/>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4388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STEP 1/2</a:t>
            </a:r>
            <a:endParaRPr kumimoji="1" lang="ja-JP" altLang="en-US" dirty="0"/>
          </a:p>
        </p:txBody>
      </p:sp>
      <p:sp>
        <p:nvSpPr>
          <p:cNvPr id="3" name="コンテンツ プレースホルダー 2"/>
          <p:cNvSpPr>
            <a:spLocks noGrp="1"/>
          </p:cNvSpPr>
          <p:nvPr>
            <p:ph idx="4294967295"/>
          </p:nvPr>
        </p:nvSpPr>
        <p:spPr>
          <a:xfrm>
            <a:off x="478452" y="1376363"/>
            <a:ext cx="8229600" cy="4906962"/>
          </a:xfrm>
        </p:spPr>
        <p:txBody>
          <a:bodyPr>
            <a:normAutofit fontScale="92500" lnSpcReduction="10000"/>
          </a:bodyPr>
          <a:lstStyle/>
          <a:p>
            <a:r>
              <a:rPr kumimoji="1" lang="ja-JP" altLang="en-US" dirty="0"/>
              <a:t>非オピオイド鎮痛薬が使用されていなければ、</a:t>
            </a:r>
            <a:br>
              <a:rPr kumimoji="1" lang="en-US" altLang="ja-JP" dirty="0"/>
            </a:br>
            <a:r>
              <a:rPr kumimoji="1" lang="ja-JP" altLang="en-US" dirty="0"/>
              <a:t>その定期投与を考慮</a:t>
            </a:r>
            <a:endParaRPr kumimoji="1" lang="en-US" altLang="ja-JP" dirty="0"/>
          </a:p>
          <a:p>
            <a:r>
              <a:rPr lang="ja-JP" altLang="en-US" dirty="0"/>
              <a:t>傾眠が生じない範囲でオピオイドを増量</a:t>
            </a:r>
            <a:endParaRPr lang="en-US" altLang="ja-JP" dirty="0"/>
          </a:p>
          <a:p>
            <a:pPr lvl="1"/>
            <a:r>
              <a:rPr kumimoji="1" lang="ja-JP" altLang="en-US" dirty="0"/>
              <a:t>オピオイドの投与量に絶対的な上限はない</a:t>
            </a:r>
            <a:endParaRPr kumimoji="1" lang="en-US" altLang="ja-JP" dirty="0"/>
          </a:p>
          <a:p>
            <a:r>
              <a:rPr lang="ja-JP" altLang="en-US" dirty="0"/>
              <a:t>増量幅</a:t>
            </a:r>
            <a:endParaRPr lang="en-US" altLang="ja-JP" dirty="0"/>
          </a:p>
          <a:p>
            <a:pPr lvl="1"/>
            <a:r>
              <a:rPr kumimoji="1" lang="ja-JP" altLang="en-US" dirty="0"/>
              <a:t>経口モルヒネ換算</a:t>
            </a:r>
            <a:r>
              <a:rPr kumimoji="1" lang="en-US" altLang="ja-JP" dirty="0"/>
              <a:t>120mg/</a:t>
            </a:r>
            <a:r>
              <a:rPr kumimoji="1" lang="ja-JP" altLang="en-US" dirty="0"/>
              <a:t>日以下の場合には</a:t>
            </a:r>
            <a:r>
              <a:rPr kumimoji="1" lang="en-US" altLang="ja-JP" dirty="0"/>
              <a:t>50%</a:t>
            </a:r>
            <a:r>
              <a:rPr kumimoji="1" lang="ja-JP" altLang="en-US" dirty="0"/>
              <a:t>ずつ</a:t>
            </a:r>
            <a:endParaRPr kumimoji="1" lang="en-US" altLang="ja-JP" dirty="0"/>
          </a:p>
          <a:p>
            <a:pPr lvl="1"/>
            <a:r>
              <a:rPr lang="en-US" altLang="ja-JP" dirty="0"/>
              <a:t>120mg/</a:t>
            </a:r>
            <a:r>
              <a:rPr lang="ja-JP" altLang="en-US" dirty="0"/>
              <a:t>日以上・体格が小さい・高齢者・全身</a:t>
            </a:r>
            <a:br>
              <a:rPr lang="en-US" altLang="ja-JP" dirty="0"/>
            </a:br>
            <a:r>
              <a:rPr lang="ja-JP" altLang="en-US" dirty="0"/>
              <a:t>状態が不良な場合には</a:t>
            </a:r>
            <a:r>
              <a:rPr lang="en-US" altLang="ja-JP" dirty="0"/>
              <a:t>30%</a:t>
            </a:r>
            <a:r>
              <a:rPr lang="ja-JP" altLang="en-US" dirty="0"/>
              <a:t>ずつ</a:t>
            </a:r>
            <a:endParaRPr kumimoji="1" lang="ja-JP" altLang="en-US" dirty="0"/>
          </a:p>
        </p:txBody>
      </p:sp>
    </p:spTree>
    <p:extLst>
      <p:ext uri="{BB962C8B-B14F-4D97-AF65-F5344CB8AC3E}">
        <p14:creationId xmlns:p14="http://schemas.microsoft.com/office/powerpoint/2010/main" val="3546885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STEP 3</a:t>
            </a:r>
            <a:endParaRPr kumimoji="1" lang="ja-JP" altLang="en-US" dirty="0"/>
          </a:p>
        </p:txBody>
      </p:sp>
      <p:sp>
        <p:nvSpPr>
          <p:cNvPr id="3" name="コンテンツ プレースホルダー 2"/>
          <p:cNvSpPr>
            <a:spLocks noGrp="1"/>
          </p:cNvSpPr>
          <p:nvPr>
            <p:ph idx="4294967295"/>
          </p:nvPr>
        </p:nvSpPr>
        <p:spPr>
          <a:xfrm>
            <a:off x="446570" y="1376363"/>
            <a:ext cx="8229600" cy="4906962"/>
          </a:xfrm>
        </p:spPr>
        <p:txBody>
          <a:bodyPr/>
          <a:lstStyle/>
          <a:p>
            <a:r>
              <a:rPr kumimoji="1" lang="ja-JP" altLang="en-US" dirty="0"/>
              <a:t>眠気などの副作用のために増量が困難な場合や、十分な鎮痛が得られないときに考えること</a:t>
            </a:r>
            <a:endParaRPr kumimoji="1" lang="en-US" altLang="ja-JP" dirty="0"/>
          </a:p>
          <a:p>
            <a:pPr lvl="1"/>
            <a:r>
              <a:rPr lang="ja-JP" altLang="en-US" dirty="0"/>
              <a:t>オピオイドの種類や投与経路の変更</a:t>
            </a:r>
            <a:endParaRPr lang="en-US" altLang="ja-JP" dirty="0"/>
          </a:p>
          <a:p>
            <a:pPr lvl="1"/>
            <a:r>
              <a:rPr kumimoji="1" lang="ja-JP" altLang="en-US" dirty="0"/>
              <a:t>鎮痛補助薬の併用</a:t>
            </a:r>
            <a:endParaRPr kumimoji="1" lang="en-US" altLang="ja-JP" dirty="0"/>
          </a:p>
          <a:p>
            <a:pPr lvl="1"/>
            <a:r>
              <a:rPr lang="ja-JP" altLang="en-US" dirty="0"/>
              <a:t>放射線療法や神経ブロックなど非薬物療法の適応について再検討</a:t>
            </a:r>
            <a:endParaRPr kumimoji="1" lang="en-US" altLang="ja-JP" dirty="0"/>
          </a:p>
        </p:txBody>
      </p:sp>
    </p:spTree>
    <p:extLst>
      <p:ext uri="{BB962C8B-B14F-4D97-AF65-F5344CB8AC3E}">
        <p14:creationId xmlns:p14="http://schemas.microsoft.com/office/powerpoint/2010/main" val="39977397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鎮痛補助薬</a:t>
            </a:r>
          </a:p>
        </p:txBody>
      </p:sp>
      <p:sp>
        <p:nvSpPr>
          <p:cNvPr id="3" name="コンテンツ プレースホルダー 2"/>
          <p:cNvSpPr>
            <a:spLocks noGrp="1"/>
          </p:cNvSpPr>
          <p:nvPr>
            <p:ph idx="4294967295"/>
          </p:nvPr>
        </p:nvSpPr>
        <p:spPr>
          <a:xfrm>
            <a:off x="340248" y="1300163"/>
            <a:ext cx="8367713" cy="5224462"/>
          </a:xfrm>
        </p:spPr>
        <p:txBody>
          <a:bodyPr>
            <a:normAutofit fontScale="77500" lnSpcReduction="20000"/>
          </a:bodyPr>
          <a:lstStyle/>
          <a:p>
            <a:pPr>
              <a:lnSpc>
                <a:spcPct val="140000"/>
              </a:lnSpc>
            </a:pPr>
            <a:r>
              <a:rPr kumimoji="1" lang="ja-JP" altLang="en-US" dirty="0"/>
              <a:t>びりびり</a:t>
            </a:r>
            <a:r>
              <a:rPr lang="ja-JP" altLang="en-US" dirty="0"/>
              <a:t>した痛みやじんじんした痛みなどの神経障害性疼痛で有効な可能性がある</a:t>
            </a:r>
            <a:endParaRPr lang="en-US" altLang="ja-JP" dirty="0"/>
          </a:p>
          <a:p>
            <a:pPr>
              <a:lnSpc>
                <a:spcPct val="140000"/>
              </a:lnSpc>
            </a:pPr>
            <a:r>
              <a:rPr lang="ja-JP" altLang="en-US" dirty="0"/>
              <a:t>抗うつ薬、抗けいれん薬、抗不整脈薬、</a:t>
            </a:r>
            <a:r>
              <a:rPr lang="en-US" altLang="ja-JP" dirty="0"/>
              <a:t>NMDA</a:t>
            </a:r>
            <a:r>
              <a:rPr lang="ja-JP" altLang="en-US" dirty="0"/>
              <a:t>受容体拮抗薬、コルチコステロイドなどが用いられている</a:t>
            </a:r>
            <a:endParaRPr lang="en-US" altLang="ja-JP" dirty="0"/>
          </a:p>
          <a:p>
            <a:pPr marL="0" lvl="1" indent="0" algn="r">
              <a:lnSpc>
                <a:spcPct val="140000"/>
              </a:lnSpc>
              <a:buNone/>
            </a:pPr>
            <a:r>
              <a:rPr lang="ja-JP" altLang="en-US" sz="2100" dirty="0">
                <a:latin typeface="+mj-ea"/>
              </a:rPr>
              <a:t>がん疼痛の薬物療法に関するガイドライン</a:t>
            </a:r>
            <a:r>
              <a:rPr lang="en-US" altLang="ja-JP" sz="2100" dirty="0">
                <a:latin typeface="+mj-ea"/>
              </a:rPr>
              <a:t>2014</a:t>
            </a:r>
            <a:r>
              <a:rPr lang="ja-JP" altLang="en-US" sz="2100" dirty="0">
                <a:latin typeface="+mj-ea"/>
              </a:rPr>
              <a:t>年版 </a:t>
            </a:r>
            <a:r>
              <a:rPr lang="en-US" altLang="ja-JP" sz="2100" dirty="0">
                <a:latin typeface="+mj-ea"/>
              </a:rPr>
              <a:t>p78-83</a:t>
            </a:r>
            <a:endParaRPr lang="en-US" altLang="ja-JP" dirty="0"/>
          </a:p>
          <a:p>
            <a:pPr>
              <a:lnSpc>
                <a:spcPct val="140000"/>
              </a:lnSpc>
              <a:buClr>
                <a:schemeClr val="tx1"/>
              </a:buClr>
            </a:pPr>
            <a:r>
              <a:rPr lang="ja-JP" altLang="en-US" dirty="0"/>
              <a:t>がんまたはがん治療に起因する</a:t>
            </a:r>
            <a:r>
              <a:rPr kumimoji="1" lang="ja-JP" altLang="en-US" dirty="0"/>
              <a:t>神経障害性疼痛に対する有効性と安全性は</a:t>
            </a:r>
            <a:r>
              <a:rPr lang="ja-JP" altLang="en-US" dirty="0"/>
              <a:t>確立されていない</a:t>
            </a:r>
            <a:endParaRPr kumimoji="1" lang="en-US" altLang="ja-JP" dirty="0"/>
          </a:p>
          <a:p>
            <a:pPr lvl="1">
              <a:lnSpc>
                <a:spcPct val="140000"/>
              </a:lnSpc>
            </a:pPr>
            <a:r>
              <a:rPr lang="ja-JP" altLang="en-US" dirty="0"/>
              <a:t>副作用（眠気が多い）と鎮痛効果を定期的に評価し、漫然と長期投与することは慎む</a:t>
            </a:r>
            <a:endParaRPr lang="en-US" altLang="ja-JP" sz="2100" dirty="0">
              <a:latin typeface="+mj-ea"/>
            </a:endParaRPr>
          </a:p>
          <a:p>
            <a:pPr>
              <a:lnSpc>
                <a:spcPct val="140000"/>
              </a:lnSpc>
            </a:pPr>
            <a:r>
              <a:rPr lang="ja-JP" altLang="en-US" dirty="0"/>
              <a:t>使用経験が少ない場合には、痛みの専門家や経験豊富なスタッフに相談することが望ましい</a:t>
            </a:r>
            <a:endParaRPr lang="en-US" altLang="ja-JP" dirty="0"/>
          </a:p>
          <a:p>
            <a:pPr marL="0" lvl="1" indent="0" algn="r">
              <a:lnSpc>
                <a:spcPct val="140000"/>
              </a:lnSpc>
              <a:buNone/>
            </a:pPr>
            <a:endParaRPr lang="en-US" altLang="ja-JP" sz="2100" dirty="0">
              <a:latin typeface="+mj-ea"/>
            </a:endParaRPr>
          </a:p>
        </p:txBody>
      </p:sp>
    </p:spTree>
    <p:extLst>
      <p:ext uri="{BB962C8B-B14F-4D97-AF65-F5344CB8AC3E}">
        <p14:creationId xmlns:p14="http://schemas.microsoft.com/office/powerpoint/2010/main" val="1463394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プレガバリン</a:t>
            </a:r>
          </a:p>
        </p:txBody>
      </p:sp>
      <p:sp>
        <p:nvSpPr>
          <p:cNvPr id="5" name="コンテンツ プレースホルダー 2"/>
          <p:cNvSpPr txBox="1">
            <a:spLocks/>
          </p:cNvSpPr>
          <p:nvPr/>
        </p:nvSpPr>
        <p:spPr>
          <a:xfrm>
            <a:off x="251225" y="1199150"/>
            <a:ext cx="8655709" cy="5413406"/>
          </a:xfrm>
          <a:prstGeom prst="rect">
            <a:avLst/>
          </a:prstGeom>
        </p:spPr>
        <p:txBody>
          <a:bodyPr/>
          <a:lstStyle>
            <a:lvl1pPr marL="342900" indent="-342900" algn="l" defTabSz="457200" rtl="0" eaLnBrk="1" fontAlgn="base" hangingPunct="1">
              <a:lnSpc>
                <a:spcPct val="120000"/>
              </a:lnSpc>
              <a:spcBef>
                <a:spcPct val="20000"/>
              </a:spcBef>
              <a:spcAft>
                <a:spcPct val="0"/>
              </a:spcAft>
              <a:buFont typeface="Arial" charset="0"/>
              <a:buChar char="•"/>
              <a:defRPr kumimoji="1" sz="3200" kern="1200">
                <a:solidFill>
                  <a:schemeClr val="tx1"/>
                </a:solidFill>
                <a:latin typeface="メイリオ"/>
                <a:ea typeface="メイリオ"/>
                <a:cs typeface="メイリオ"/>
              </a:defRPr>
            </a:lvl1pPr>
            <a:lvl2pPr marL="742950" indent="-285750" algn="l" defTabSz="457200" rtl="0" eaLnBrk="1" fontAlgn="base" hangingPunct="1">
              <a:lnSpc>
                <a:spcPct val="120000"/>
              </a:lnSpc>
              <a:spcBef>
                <a:spcPct val="20000"/>
              </a:spcBef>
              <a:spcAft>
                <a:spcPct val="0"/>
              </a:spcAft>
              <a:buFont typeface="Arial" charset="0"/>
              <a:buChar char="–"/>
              <a:defRPr kumimoji="1" sz="2800" kern="1200">
                <a:solidFill>
                  <a:schemeClr val="tx1"/>
                </a:solidFill>
                <a:latin typeface="メイリオ"/>
                <a:ea typeface="メイリオ"/>
                <a:cs typeface="メイリオ"/>
              </a:defRPr>
            </a:lvl2pPr>
            <a:lvl3pPr marL="11430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メイリオ"/>
                <a:ea typeface="メイリオ"/>
                <a:cs typeface="メイリオ"/>
              </a:defRPr>
            </a:lvl3pPr>
            <a:lvl4pPr marL="16002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メイリオ"/>
                <a:ea typeface="メイリオ"/>
                <a:cs typeface="メイリオ"/>
              </a:defRPr>
            </a:lvl4pPr>
            <a:lvl5pPr marL="2057400" indent="-228600" algn="l" defTabSz="457200" rtl="0" eaLnBrk="1" fontAlgn="base" hangingPunct="1">
              <a:lnSpc>
                <a:spcPct val="120000"/>
              </a:lnSpc>
              <a:spcBef>
                <a:spcPct val="20000"/>
              </a:spcBef>
              <a:spcAft>
                <a:spcPct val="0"/>
              </a:spcAft>
              <a:buClr>
                <a:schemeClr val="accent4">
                  <a:lumMod val="50000"/>
                </a:schemeClr>
              </a:buClr>
              <a:buSzPct val="125000"/>
              <a:buFont typeface="Arial" charset="0"/>
              <a:buChar char="»"/>
              <a:defRPr kumimoji="1" sz="20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ja-JP" altLang="en-US" sz="2800"/>
              <a:t>抗けいれん薬のひとつで、</a:t>
            </a:r>
            <a:r>
              <a:rPr lang="en-US" altLang="ja-JP" sz="2800"/>
              <a:t>Ca</a:t>
            </a:r>
            <a:r>
              <a:rPr lang="en-US" altLang="ja-JP" sz="2800" baseline="30000"/>
              <a:t>2+</a:t>
            </a:r>
            <a:r>
              <a:rPr lang="ja-JP" altLang="en-US" sz="2800"/>
              <a:t>チャンネルに作用して脊髄における神経伝達を抑制する</a:t>
            </a:r>
            <a:endParaRPr lang="en-US" altLang="ja-JP" sz="2800"/>
          </a:p>
          <a:p>
            <a:r>
              <a:rPr lang="ja-JP" altLang="en-US" sz="2800"/>
              <a:t>副作用：眠気、浮動性めまい、口渇、浮腫など</a:t>
            </a:r>
            <a:endParaRPr lang="en-US" altLang="ja-JP" sz="2800"/>
          </a:p>
          <a:p>
            <a:r>
              <a:rPr lang="ja-JP" altLang="en-US" sz="2800"/>
              <a:t>少量（</a:t>
            </a:r>
            <a:r>
              <a:rPr lang="en-US" altLang="ja-JP" sz="2800"/>
              <a:t>25</a:t>
            </a:r>
            <a:r>
              <a:rPr lang="ja-JP" altLang="en-US" sz="2800"/>
              <a:t>～</a:t>
            </a:r>
            <a:r>
              <a:rPr lang="en-US" altLang="ja-JP" sz="2800"/>
              <a:t>50mg/</a:t>
            </a:r>
            <a:r>
              <a:rPr lang="ja-JP" altLang="en-US" sz="2800"/>
              <a:t>日）から開始して数日毎に増量</a:t>
            </a:r>
            <a:endParaRPr lang="en-US" altLang="ja-JP" sz="2800"/>
          </a:p>
          <a:p>
            <a:r>
              <a:rPr lang="ja-JP" altLang="en-US" sz="2800"/>
              <a:t>腎機能低下例では投与量を減じる必要がある</a:t>
            </a:r>
            <a:endParaRPr lang="en-US" altLang="ja-JP" sz="2800"/>
          </a:p>
          <a:p>
            <a:r>
              <a:rPr lang="ja-JP" altLang="en-US" sz="2800"/>
              <a:t>薬物相互作用は起こりにくい</a:t>
            </a:r>
            <a:endParaRPr lang="en-US" altLang="ja-JP" sz="2800"/>
          </a:p>
          <a:p>
            <a:r>
              <a:rPr lang="ja-JP" altLang="en-US" sz="2800"/>
              <a:t>がんあるいはがん治療による神経障害性疼痛に対する有効性と安全性は確立されていない</a:t>
            </a:r>
            <a:endParaRPr lang="en-US" altLang="ja-JP" sz="2800"/>
          </a:p>
          <a:p>
            <a:pPr marL="0" indent="0" algn="r">
              <a:buFont typeface="Arial" charset="0"/>
              <a:buNone/>
            </a:pPr>
            <a:endParaRPr lang="en-US" altLang="ja-JP" sz="600"/>
          </a:p>
          <a:p>
            <a:pPr marL="0" indent="0" algn="r">
              <a:lnSpc>
                <a:spcPct val="110000"/>
              </a:lnSpc>
              <a:buFont typeface="Arial" charset="0"/>
              <a:buNone/>
            </a:pPr>
            <a:r>
              <a:rPr lang="en-US" altLang="ja-JP" sz="1800"/>
              <a:t>Bennett MI, et al. </a:t>
            </a:r>
            <a:r>
              <a:rPr lang="en-US" altLang="ja-JP" sz="1800" i="1"/>
              <a:t>Pain Med</a:t>
            </a:r>
            <a:r>
              <a:rPr lang="en-US" altLang="ja-JP" sz="1800"/>
              <a:t> 2013</a:t>
            </a:r>
          </a:p>
          <a:p>
            <a:pPr marL="0" indent="0" algn="r">
              <a:lnSpc>
                <a:spcPct val="110000"/>
              </a:lnSpc>
              <a:buFont typeface="Arial" charset="0"/>
              <a:buNone/>
            </a:pPr>
            <a:r>
              <a:rPr lang="en-US" altLang="ja-JP" sz="1800"/>
              <a:t>Fallon MT. </a:t>
            </a:r>
            <a:r>
              <a:rPr lang="en-US" altLang="ja-JP" sz="1800" i="1"/>
              <a:t>Br J Anaesth</a:t>
            </a:r>
            <a:r>
              <a:rPr lang="en-US" altLang="ja-JP" sz="1800"/>
              <a:t> 2013</a:t>
            </a:r>
            <a:endParaRPr lang="en-US" altLang="ja-JP" sz="1800" dirty="0"/>
          </a:p>
        </p:txBody>
      </p:sp>
    </p:spTree>
    <p:extLst>
      <p:ext uri="{BB962C8B-B14F-4D97-AF65-F5344CB8AC3E}">
        <p14:creationId xmlns:p14="http://schemas.microsoft.com/office/powerpoint/2010/main" val="7307621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放射線治療</a:t>
            </a:r>
          </a:p>
        </p:txBody>
      </p:sp>
      <p:sp>
        <p:nvSpPr>
          <p:cNvPr id="3" name="コンテンツ プレースホルダー 2"/>
          <p:cNvSpPr>
            <a:spLocks noGrp="1"/>
          </p:cNvSpPr>
          <p:nvPr>
            <p:ph idx="4294967295"/>
          </p:nvPr>
        </p:nvSpPr>
        <p:spPr>
          <a:xfrm>
            <a:off x="489100" y="1376363"/>
            <a:ext cx="8229600" cy="4906962"/>
          </a:xfrm>
        </p:spPr>
        <p:txBody>
          <a:bodyPr>
            <a:normAutofit fontScale="92500"/>
          </a:bodyPr>
          <a:lstStyle/>
          <a:p>
            <a:r>
              <a:rPr kumimoji="1" lang="ja-JP" altLang="en-US" dirty="0"/>
              <a:t>痛みの原因となる責任病巣が明確な場合、適応について早期から十分に検討する</a:t>
            </a:r>
            <a:endParaRPr kumimoji="1" lang="en-US" altLang="ja-JP" dirty="0"/>
          </a:p>
          <a:p>
            <a:pPr lvl="1"/>
            <a:r>
              <a:rPr lang="ja-JP" altLang="en-US" dirty="0"/>
              <a:t>痛みの原因となる病巣を画像診断で明確に把握</a:t>
            </a:r>
            <a:br>
              <a:rPr lang="en-US" altLang="ja-JP" dirty="0"/>
            </a:br>
            <a:r>
              <a:rPr lang="ja-JP" altLang="en-US" dirty="0"/>
              <a:t>することが重要</a:t>
            </a:r>
            <a:endParaRPr kumimoji="1" lang="en-US" altLang="ja-JP" dirty="0"/>
          </a:p>
          <a:p>
            <a:r>
              <a:rPr lang="ja-JP" altLang="en-US" dirty="0"/>
              <a:t>局所制御や根治も視野に入れた設定が可能</a:t>
            </a:r>
            <a:endParaRPr lang="en-US" altLang="ja-JP" dirty="0"/>
          </a:p>
          <a:p>
            <a:pPr lvl="1"/>
            <a:r>
              <a:rPr kumimoji="1" lang="ja-JP" altLang="en-US" dirty="0"/>
              <a:t>適応については、放射線治療専門医に相談</a:t>
            </a:r>
            <a:endParaRPr kumimoji="1" lang="en-US" altLang="ja-JP" dirty="0"/>
          </a:p>
          <a:p>
            <a:r>
              <a:rPr lang="ja-JP" altLang="en-US" dirty="0"/>
              <a:t>骨転移による痛みの緩和と、骨折の予防に対する放射線治療の有用性は証明されている</a:t>
            </a:r>
            <a:endParaRPr lang="en-US" altLang="ja-JP" dirty="0"/>
          </a:p>
        </p:txBody>
      </p:sp>
    </p:spTree>
    <p:extLst>
      <p:ext uri="{BB962C8B-B14F-4D97-AF65-F5344CB8AC3E}">
        <p14:creationId xmlns:p14="http://schemas.microsoft.com/office/powerpoint/2010/main" val="247159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en-US" altLang="ja-JP" dirty="0"/>
              <a:t>e-learning</a:t>
            </a:r>
            <a:r>
              <a:rPr lang="ja-JP" altLang="en-US" dirty="0"/>
              <a:t>の振り返り</a:t>
            </a:r>
          </a:p>
        </p:txBody>
      </p:sp>
      <p:sp>
        <p:nvSpPr>
          <p:cNvPr id="3" name="タイトル 3">
            <a:extLst>
              <a:ext uri="{FF2B5EF4-FFF2-40B4-BE49-F238E27FC236}">
                <a16:creationId xmlns:a16="http://schemas.microsoft.com/office/drawing/2014/main" id="{39B92AA4-2A0C-483E-97B1-662979E2434C}"/>
              </a:ext>
            </a:extLst>
          </p:cNvPr>
          <p:cNvSpPr txBox="1">
            <a:spLocks/>
          </p:cNvSpPr>
          <p:nvPr/>
        </p:nvSpPr>
        <p:spPr bwMode="auto">
          <a:xfrm>
            <a:off x="7793275" y="5951095"/>
            <a:ext cx="1350725" cy="65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kumimoji="1" sz="4800" b="1" kern="1200">
                <a:solidFill>
                  <a:schemeClr val="bg1"/>
                </a:solidFill>
                <a:latin typeface="Tahoma"/>
                <a:ea typeface="メイリオ"/>
                <a:cs typeface="メイリオ"/>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2000" dirty="0">
                <a:solidFill>
                  <a:schemeClr val="tx1"/>
                </a:solidFill>
              </a:rPr>
              <a:t>Ver1.1</a:t>
            </a:r>
            <a:endParaRPr lang="ja-JP" altLang="en-US" sz="2000" dirty="0">
              <a:solidFill>
                <a:schemeClr val="tx1"/>
              </a:solidFill>
            </a:endParaRPr>
          </a:p>
        </p:txBody>
      </p:sp>
    </p:spTree>
    <p:extLst>
      <p:ext uri="{BB962C8B-B14F-4D97-AF65-F5344CB8AC3E}">
        <p14:creationId xmlns:p14="http://schemas.microsoft.com/office/powerpoint/2010/main" val="30527877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神経ブロック</a:t>
            </a:r>
          </a:p>
        </p:txBody>
      </p:sp>
      <p:sp>
        <p:nvSpPr>
          <p:cNvPr id="3" name="コンテンツ プレースホルダー 2"/>
          <p:cNvSpPr>
            <a:spLocks noGrp="1"/>
          </p:cNvSpPr>
          <p:nvPr>
            <p:ph idx="4294967295"/>
          </p:nvPr>
        </p:nvSpPr>
        <p:spPr>
          <a:xfrm>
            <a:off x="446572" y="1376363"/>
            <a:ext cx="8229600" cy="4906962"/>
          </a:xfrm>
        </p:spPr>
        <p:txBody>
          <a:bodyPr>
            <a:normAutofit fontScale="92500" lnSpcReduction="10000"/>
          </a:bodyPr>
          <a:lstStyle/>
          <a:p>
            <a:r>
              <a:rPr kumimoji="1" lang="ja-JP" altLang="en-US" dirty="0"/>
              <a:t>膵臓がんによる上腹部痛や背部痛、骨盤内臓</a:t>
            </a:r>
            <a:br>
              <a:rPr kumimoji="1" lang="en-US" altLang="ja-JP" dirty="0"/>
            </a:br>
            <a:r>
              <a:rPr kumimoji="1" lang="ja-JP" altLang="en-US" dirty="0"/>
              <a:t>がんによる肛門痛や会陰部痛</a:t>
            </a:r>
            <a:r>
              <a:rPr lang="ja-JP" altLang="en-US" dirty="0"/>
              <a:t>、胸壁の痛みなどで適応になる場合が多い</a:t>
            </a:r>
            <a:endParaRPr lang="en-US" altLang="ja-JP" dirty="0"/>
          </a:p>
          <a:p>
            <a:r>
              <a:rPr kumimoji="1" lang="ja-JP" altLang="en-US" dirty="0"/>
              <a:t>適応となる痛みが出現した全ての場合で、早期に専門家と相談する</a:t>
            </a:r>
            <a:endParaRPr lang="en-US" altLang="ja-JP" dirty="0"/>
          </a:p>
          <a:p>
            <a:pPr lvl="1"/>
            <a:r>
              <a:rPr lang="ja-JP" altLang="en-US" dirty="0"/>
              <a:t>全身状態が悪化してからでは、ブロック処置を</a:t>
            </a:r>
            <a:br>
              <a:rPr lang="en-US" altLang="ja-JP" dirty="0"/>
            </a:br>
            <a:r>
              <a:rPr lang="ja-JP" altLang="en-US" dirty="0"/>
              <a:t>行うことができないことがある</a:t>
            </a:r>
            <a:endParaRPr lang="en-US" altLang="ja-JP" dirty="0"/>
          </a:p>
          <a:p>
            <a:pPr lvl="1"/>
            <a:r>
              <a:rPr lang="ja-JP" altLang="en-US" dirty="0"/>
              <a:t>出血傾向や感染症がある場合には施行できない</a:t>
            </a:r>
            <a:br>
              <a:rPr lang="en-US" altLang="ja-JP" dirty="0"/>
            </a:br>
            <a:r>
              <a:rPr lang="ja-JP" altLang="en-US" dirty="0"/>
              <a:t>ことがある</a:t>
            </a:r>
            <a:endParaRPr lang="en-US" altLang="ja-JP" dirty="0"/>
          </a:p>
        </p:txBody>
      </p:sp>
      <p:sp>
        <p:nvSpPr>
          <p:cNvPr id="6" name="正方形/長方形 5"/>
          <p:cNvSpPr/>
          <p:nvPr/>
        </p:nvSpPr>
        <p:spPr>
          <a:xfrm>
            <a:off x="224118" y="6206559"/>
            <a:ext cx="8919882" cy="338554"/>
          </a:xfrm>
          <a:prstGeom prst="rect">
            <a:avLst/>
          </a:prstGeom>
        </p:spPr>
        <p:txBody>
          <a:bodyPr wrap="square">
            <a:spAutoFit/>
          </a:bodyPr>
          <a:lstStyle/>
          <a:p>
            <a:pPr algn="r"/>
            <a:r>
              <a:rPr lang="ja-JP" altLang="en-US" sz="1600" dirty="0">
                <a:latin typeface="+mj-ea"/>
                <a:ea typeface="+mj-ea"/>
              </a:rPr>
              <a:t>日本ペインクリニック学会</a:t>
            </a:r>
            <a:r>
              <a:rPr lang="en-US" altLang="ja-JP" sz="1600" dirty="0">
                <a:latin typeface="+mj-ea"/>
                <a:ea typeface="+mj-ea"/>
              </a:rPr>
              <a:t>. </a:t>
            </a:r>
            <a:r>
              <a:rPr lang="ja-JP" altLang="en-US" sz="1600" dirty="0">
                <a:latin typeface="+mj-ea"/>
                <a:ea typeface="+mj-ea"/>
              </a:rPr>
              <a:t>がん性痛に対するインターベンショナル治療ガイドライン </a:t>
            </a:r>
            <a:r>
              <a:rPr lang="en-US" altLang="ja-JP" sz="1600" dirty="0">
                <a:latin typeface="+mj-ea"/>
                <a:ea typeface="+mj-ea"/>
              </a:rPr>
              <a:t>2014</a:t>
            </a:r>
          </a:p>
        </p:txBody>
      </p:sp>
    </p:spTree>
    <p:extLst>
      <p:ext uri="{BB962C8B-B14F-4D97-AF65-F5344CB8AC3E}">
        <p14:creationId xmlns:p14="http://schemas.microsoft.com/office/powerpoint/2010/main" val="41490839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がん疼痛治療のアルゴリズム</a:t>
            </a:r>
          </a:p>
        </p:txBody>
      </p:sp>
      <p:sp>
        <p:nvSpPr>
          <p:cNvPr id="4" name="正方形/長方形 3"/>
          <p:cNvSpPr/>
          <p:nvPr/>
        </p:nvSpPr>
        <p:spPr>
          <a:xfrm>
            <a:off x="2700932" y="1336135"/>
            <a:ext cx="3571006"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アセトアミノフェン</a:t>
            </a:r>
            <a:endParaRPr kumimoji="1" lang="en-US" altLang="ja-JP" sz="2400" dirty="0">
              <a:solidFill>
                <a:schemeClr val="tx1"/>
              </a:solidFill>
              <a:latin typeface="+mj-ea"/>
              <a:ea typeface="+mj-ea"/>
            </a:endParaRPr>
          </a:p>
          <a:p>
            <a:pPr algn="ctr"/>
            <a:r>
              <a:rPr kumimoji="1" lang="ja-JP" altLang="en-US" sz="2400" dirty="0">
                <a:solidFill>
                  <a:schemeClr val="tx1"/>
                </a:solidFill>
                <a:latin typeface="+mj-ea"/>
                <a:ea typeface="+mj-ea"/>
              </a:rPr>
              <a:t>または</a:t>
            </a:r>
            <a:r>
              <a:rPr kumimoji="1" lang="en-US" altLang="ja-JP" sz="2400" dirty="0">
                <a:solidFill>
                  <a:schemeClr val="tx1"/>
                </a:solidFill>
                <a:latin typeface="+mj-ea"/>
                <a:ea typeface="+mj-ea"/>
              </a:rPr>
              <a:t>NSAIDs</a:t>
            </a:r>
            <a:r>
              <a:rPr kumimoji="1" lang="ja-JP" altLang="en-US" sz="2400" dirty="0">
                <a:solidFill>
                  <a:schemeClr val="tx1"/>
                </a:solidFill>
                <a:latin typeface="+mj-ea"/>
                <a:ea typeface="+mj-ea"/>
              </a:rPr>
              <a:t>の開始</a:t>
            </a:r>
          </a:p>
        </p:txBody>
      </p:sp>
      <p:sp>
        <p:nvSpPr>
          <p:cNvPr id="5" name="正方形/長方形 4"/>
          <p:cNvSpPr/>
          <p:nvPr/>
        </p:nvSpPr>
        <p:spPr>
          <a:xfrm>
            <a:off x="2327996" y="2593730"/>
            <a:ext cx="4316878"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オピオイドの導入</a:t>
            </a:r>
          </a:p>
        </p:txBody>
      </p:sp>
      <p:sp>
        <p:nvSpPr>
          <p:cNvPr id="6" name="正方形/長方形 5"/>
          <p:cNvSpPr/>
          <p:nvPr/>
        </p:nvSpPr>
        <p:spPr>
          <a:xfrm>
            <a:off x="1830862" y="3851326"/>
            <a:ext cx="5311147"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残存・増強した痛みの治療</a:t>
            </a:r>
          </a:p>
        </p:txBody>
      </p:sp>
      <p:sp>
        <p:nvSpPr>
          <p:cNvPr id="7" name="正方形/長方形 6"/>
          <p:cNvSpPr/>
          <p:nvPr/>
        </p:nvSpPr>
        <p:spPr>
          <a:xfrm>
            <a:off x="218377" y="5389339"/>
            <a:ext cx="3888691" cy="907252"/>
          </a:xfrm>
          <a:prstGeom prst="rect">
            <a:avLst/>
          </a:prstGeom>
          <a:solidFill>
            <a:schemeClr val="accent5">
              <a:lumMod val="20000"/>
              <a:lumOff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schemeClr val="tx1"/>
                </a:solidFill>
                <a:latin typeface="+mj-ea"/>
                <a:ea typeface="+mj-ea"/>
              </a:rPr>
              <a:t>持続痛の治療</a:t>
            </a:r>
            <a:endParaRPr kumimoji="1" lang="ja-JP" altLang="en-US" sz="2400" dirty="0">
              <a:solidFill>
                <a:schemeClr val="tx1"/>
              </a:solidFill>
              <a:latin typeface="+mj-ea"/>
              <a:ea typeface="+mj-ea"/>
            </a:endParaRPr>
          </a:p>
        </p:txBody>
      </p:sp>
      <p:sp>
        <p:nvSpPr>
          <p:cNvPr id="9" name="正方形/長方形 8"/>
          <p:cNvSpPr/>
          <p:nvPr/>
        </p:nvSpPr>
        <p:spPr>
          <a:xfrm>
            <a:off x="4798109" y="5389339"/>
            <a:ext cx="3888691" cy="907252"/>
          </a:xfrm>
          <a:prstGeom prst="rect">
            <a:avLst/>
          </a:prstGeom>
          <a:solidFill>
            <a:schemeClr val="accent6">
              <a:lumMod val="40000"/>
              <a:lumOff val="60000"/>
            </a:schemeClr>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schemeClr val="tx1"/>
                </a:solidFill>
                <a:latin typeface="+mj-ea"/>
                <a:ea typeface="+mj-ea"/>
              </a:rPr>
              <a:t>突出痛の治療</a:t>
            </a:r>
            <a:endParaRPr kumimoji="1" lang="ja-JP" altLang="en-US" sz="2400" dirty="0">
              <a:solidFill>
                <a:schemeClr val="tx1"/>
              </a:solidFill>
              <a:latin typeface="+mj-ea"/>
              <a:ea typeface="+mj-ea"/>
            </a:endParaRPr>
          </a:p>
        </p:txBody>
      </p:sp>
      <p:cxnSp>
        <p:nvCxnSpPr>
          <p:cNvPr id="12" name="直線矢印コネクタ 11"/>
          <p:cNvCxnSpPr>
            <a:stCxn id="4" idx="2"/>
            <a:endCxn id="5" idx="0"/>
          </p:cNvCxnSpPr>
          <p:nvPr/>
        </p:nvCxnSpPr>
        <p:spPr>
          <a:xfrm>
            <a:off x="4486435" y="2243387"/>
            <a:ext cx="0" cy="350343"/>
          </a:xfrm>
          <a:prstGeom prst="straightConnector1">
            <a:avLst/>
          </a:prstGeom>
          <a:ln w="38100">
            <a:tailEnd type="arrow"/>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a:stCxn id="5" idx="2"/>
            <a:endCxn id="6" idx="0"/>
          </p:cNvCxnSpPr>
          <p:nvPr/>
        </p:nvCxnSpPr>
        <p:spPr>
          <a:xfrm>
            <a:off x="4486435" y="3500982"/>
            <a:ext cx="1" cy="350344"/>
          </a:xfrm>
          <a:prstGeom prst="straightConnector1">
            <a:avLst/>
          </a:prstGeom>
          <a:ln w="38100">
            <a:tailEnd type="arrow"/>
          </a:ln>
          <a:effectLst/>
        </p:spPr>
        <p:style>
          <a:lnRef idx="2">
            <a:schemeClr val="accent1"/>
          </a:lnRef>
          <a:fillRef idx="0">
            <a:schemeClr val="accent1"/>
          </a:fillRef>
          <a:effectRef idx="1">
            <a:schemeClr val="accent1"/>
          </a:effectRef>
          <a:fontRef idx="minor">
            <a:schemeClr val="tx1"/>
          </a:fontRef>
        </p:style>
      </p:cxnSp>
      <p:cxnSp>
        <p:nvCxnSpPr>
          <p:cNvPr id="10" name="カギ線コネクタ 9"/>
          <p:cNvCxnSpPr>
            <a:stCxn id="6" idx="2"/>
            <a:endCxn id="7" idx="0"/>
          </p:cNvCxnSpPr>
          <p:nvPr/>
        </p:nvCxnSpPr>
        <p:spPr>
          <a:xfrm rot="5400000">
            <a:off x="3009200" y="3912102"/>
            <a:ext cx="630761" cy="2323713"/>
          </a:xfrm>
          <a:prstGeom prst="bentConnector3">
            <a:avLst/>
          </a:prstGeom>
          <a:ln w="38100">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 name="カギ線コネクタ 14"/>
          <p:cNvCxnSpPr>
            <a:stCxn id="6" idx="2"/>
            <a:endCxn id="9" idx="0"/>
          </p:cNvCxnSpPr>
          <p:nvPr/>
        </p:nvCxnSpPr>
        <p:spPr>
          <a:xfrm rot="16200000" flipH="1">
            <a:off x="5299065" y="3945948"/>
            <a:ext cx="630761" cy="2256019"/>
          </a:xfrm>
          <a:prstGeom prst="bentConnector3">
            <a:avLst>
              <a:gd name="adj1" fmla="val 50000"/>
            </a:avLst>
          </a:prstGeom>
          <a:ln w="38100">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70933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突出痛の治療</a:t>
            </a:r>
            <a:r>
              <a:rPr lang="en-US" altLang="ja-JP" dirty="0"/>
              <a:t>STEP</a:t>
            </a:r>
            <a:endParaRPr kumimoji="1" lang="ja-JP" altLang="en-US" dirty="0"/>
          </a:p>
        </p:txBody>
      </p:sp>
      <p:cxnSp>
        <p:nvCxnSpPr>
          <p:cNvPr id="6" name="カギ線コネクタ 5"/>
          <p:cNvCxnSpPr/>
          <p:nvPr/>
        </p:nvCxnSpPr>
        <p:spPr>
          <a:xfrm flipV="1">
            <a:off x="762000" y="2692400"/>
            <a:ext cx="5232400" cy="1228271"/>
          </a:xfrm>
          <a:prstGeom prst="bentConnector3">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773793" y="3920671"/>
            <a:ext cx="0" cy="1228271"/>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flipV="1">
            <a:off x="5974443" y="1473200"/>
            <a:ext cx="2609850" cy="1270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正方形/長方形 16"/>
          <p:cNvSpPr/>
          <p:nvPr/>
        </p:nvSpPr>
        <p:spPr>
          <a:xfrm>
            <a:off x="863600" y="4021363"/>
            <a:ext cx="2482850" cy="1127579"/>
          </a:xfrm>
          <a:prstGeom prst="rect">
            <a:avLst/>
          </a:prstGeom>
          <a:solidFill>
            <a:schemeClr val="accent5">
              <a:lumMod val="20000"/>
              <a:lumOff val="80000"/>
            </a:schemeClr>
          </a:solidFill>
          <a:ln w="12700" cmpd="sng">
            <a:solidFill>
              <a:srgbClr val="4BACC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a:buClr>
                <a:schemeClr val="accent5"/>
              </a:buClr>
              <a:buSzPct val="130000"/>
              <a:buFont typeface="Arial"/>
              <a:buChar char="•"/>
            </a:pPr>
            <a:r>
              <a:rPr kumimoji="1" lang="ja-JP" altLang="en-US" sz="1400" dirty="0">
                <a:solidFill>
                  <a:srgbClr val="000000"/>
                </a:solidFill>
              </a:rPr>
              <a:t>非オピオイド鎮痛薬</a:t>
            </a:r>
            <a:r>
              <a:rPr lang="ja-JP" altLang="en-US" sz="1400" dirty="0">
                <a:solidFill>
                  <a:srgbClr val="000000"/>
                </a:solidFill>
              </a:rPr>
              <a:t>最大投与量まで増量</a:t>
            </a:r>
            <a:endParaRPr lang="en-US" altLang="ja-JP" sz="1400" dirty="0">
              <a:solidFill>
                <a:srgbClr val="000000"/>
              </a:solidFill>
            </a:endParaRPr>
          </a:p>
          <a:p>
            <a:pPr marL="180975" indent="-180975">
              <a:buClr>
                <a:schemeClr val="accent5"/>
              </a:buClr>
              <a:buSzPct val="130000"/>
              <a:buFont typeface="Arial"/>
              <a:buChar char="•"/>
            </a:pPr>
            <a:r>
              <a:rPr lang="ja-JP" altLang="en-US" sz="1400" dirty="0">
                <a:solidFill>
                  <a:srgbClr val="000000"/>
                </a:solidFill>
              </a:rPr>
              <a:t>骨転移部の固定</a:t>
            </a:r>
            <a:endParaRPr lang="en-US" altLang="ja-JP" sz="1400" dirty="0">
              <a:solidFill>
                <a:srgbClr val="000000"/>
              </a:solidFill>
            </a:endParaRPr>
          </a:p>
          <a:p>
            <a:pPr marL="180975" indent="-180975">
              <a:buClr>
                <a:schemeClr val="accent5"/>
              </a:buClr>
              <a:buSzPct val="130000"/>
              <a:buFont typeface="Arial"/>
              <a:buChar char="•"/>
            </a:pPr>
            <a:r>
              <a:rPr lang="ja-JP" altLang="en-US" sz="1400" dirty="0">
                <a:solidFill>
                  <a:srgbClr val="000000"/>
                </a:solidFill>
              </a:rPr>
              <a:t>「薬の切れ目の痛み」への対応</a:t>
            </a:r>
            <a:endParaRPr lang="en-US" altLang="ja-JP" sz="1400" dirty="0">
              <a:solidFill>
                <a:srgbClr val="000000"/>
              </a:solidFill>
            </a:endParaRPr>
          </a:p>
        </p:txBody>
      </p:sp>
      <p:sp>
        <p:nvSpPr>
          <p:cNvPr id="18" name="正方形/長方形 17"/>
          <p:cNvSpPr/>
          <p:nvPr/>
        </p:nvSpPr>
        <p:spPr>
          <a:xfrm>
            <a:off x="3491593" y="2793999"/>
            <a:ext cx="2482850" cy="1126672"/>
          </a:xfrm>
          <a:prstGeom prst="rect">
            <a:avLst/>
          </a:prstGeom>
          <a:solidFill>
            <a:schemeClr val="accent3">
              <a:lumMod val="20000"/>
              <a:lumOff val="80000"/>
            </a:schemeClr>
          </a:solidFill>
          <a:ln w="127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563" indent="-184150">
              <a:buClr>
                <a:schemeClr val="accent3"/>
              </a:buClr>
              <a:buSzPct val="130000"/>
              <a:buFont typeface="Arial"/>
              <a:buChar char="•"/>
            </a:pPr>
            <a:r>
              <a:rPr kumimoji="1" lang="ja-JP" altLang="en-US" sz="1600" dirty="0">
                <a:solidFill>
                  <a:srgbClr val="000000"/>
                </a:solidFill>
              </a:rPr>
              <a:t>十分量のレスキューを正しく処方</a:t>
            </a:r>
            <a:endParaRPr kumimoji="1" lang="en-US" altLang="ja-JP" sz="1600" dirty="0">
              <a:solidFill>
                <a:srgbClr val="000000"/>
              </a:solidFill>
            </a:endParaRPr>
          </a:p>
          <a:p>
            <a:pPr marL="182563" indent="-184150">
              <a:buClr>
                <a:schemeClr val="accent3"/>
              </a:buClr>
              <a:buSzPct val="130000"/>
              <a:buFont typeface="Arial"/>
              <a:buChar char="•"/>
            </a:pPr>
            <a:r>
              <a:rPr lang="ja-JP" altLang="en-US" sz="1600" dirty="0">
                <a:solidFill>
                  <a:srgbClr val="000000"/>
                </a:solidFill>
              </a:rPr>
              <a:t>レスキューの使い方の指導</a:t>
            </a:r>
            <a:endParaRPr kumimoji="1" lang="ja-JP" altLang="en-US" sz="1600" dirty="0">
              <a:solidFill>
                <a:srgbClr val="000000"/>
              </a:solidFill>
            </a:endParaRPr>
          </a:p>
        </p:txBody>
      </p:sp>
      <p:sp>
        <p:nvSpPr>
          <p:cNvPr id="19" name="正方形/長方形 18"/>
          <p:cNvSpPr/>
          <p:nvPr/>
        </p:nvSpPr>
        <p:spPr>
          <a:xfrm>
            <a:off x="6083300" y="1585684"/>
            <a:ext cx="2482850" cy="1106715"/>
          </a:xfrm>
          <a:prstGeom prst="rect">
            <a:avLst/>
          </a:prstGeom>
          <a:solidFill>
            <a:schemeClr val="accent6">
              <a:lumMod val="20000"/>
              <a:lumOff val="80000"/>
            </a:schemeClr>
          </a:solidFill>
          <a:ln w="127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a:buClr>
                <a:schemeClr val="accent6"/>
              </a:buClr>
              <a:buSzPct val="130000"/>
              <a:buFont typeface="Arial"/>
              <a:buChar char="•"/>
            </a:pPr>
            <a:r>
              <a:rPr kumimoji="1" lang="ja-JP" altLang="en-US" sz="1600" dirty="0">
                <a:solidFill>
                  <a:srgbClr val="000000"/>
                </a:solidFill>
              </a:rPr>
              <a:t>定時オピオイドの慎重な増量</a:t>
            </a:r>
          </a:p>
        </p:txBody>
      </p:sp>
      <p:sp>
        <p:nvSpPr>
          <p:cNvPr id="20" name="テキスト ボックス 19"/>
          <p:cNvSpPr txBox="1"/>
          <p:nvPr/>
        </p:nvSpPr>
        <p:spPr>
          <a:xfrm>
            <a:off x="1435100" y="5851071"/>
            <a:ext cx="1312679" cy="461665"/>
          </a:xfrm>
          <a:prstGeom prst="rect">
            <a:avLst/>
          </a:prstGeom>
          <a:noFill/>
        </p:spPr>
        <p:txBody>
          <a:bodyPr wrap="none" rtlCol="0">
            <a:spAutoFit/>
          </a:bodyPr>
          <a:lstStyle/>
          <a:p>
            <a:r>
              <a:rPr kumimoji="1" lang="en-US" altLang="ja-JP" sz="2400" b="1" dirty="0">
                <a:solidFill>
                  <a:schemeClr val="accent5"/>
                </a:solidFill>
                <a:latin typeface="+mj-ea"/>
                <a:ea typeface="+mj-ea"/>
              </a:rPr>
              <a:t>STEP</a:t>
            </a:r>
            <a:r>
              <a:rPr kumimoji="1" lang="ja-JP" altLang="en-US" sz="2400" b="1" dirty="0">
                <a:solidFill>
                  <a:schemeClr val="accent5"/>
                </a:solidFill>
                <a:latin typeface="+mj-ea"/>
                <a:ea typeface="+mj-ea"/>
              </a:rPr>
              <a:t> </a:t>
            </a:r>
            <a:r>
              <a:rPr kumimoji="1" lang="en-US" altLang="ja-JP" sz="2400" b="1" dirty="0">
                <a:solidFill>
                  <a:schemeClr val="accent5"/>
                </a:solidFill>
                <a:latin typeface="+mj-ea"/>
                <a:ea typeface="+mj-ea"/>
              </a:rPr>
              <a:t>1</a:t>
            </a:r>
            <a:endParaRPr kumimoji="1" lang="ja-JP" altLang="en-US" sz="2400" b="1" dirty="0">
              <a:solidFill>
                <a:schemeClr val="accent5"/>
              </a:solidFill>
              <a:latin typeface="+mj-ea"/>
              <a:ea typeface="+mj-ea"/>
            </a:endParaRPr>
          </a:p>
        </p:txBody>
      </p:sp>
      <p:sp>
        <p:nvSpPr>
          <p:cNvPr id="21" name="テキスト ボックス 20"/>
          <p:cNvSpPr txBox="1"/>
          <p:nvPr/>
        </p:nvSpPr>
        <p:spPr>
          <a:xfrm>
            <a:off x="4044950" y="5868236"/>
            <a:ext cx="1312679" cy="461665"/>
          </a:xfrm>
          <a:prstGeom prst="rect">
            <a:avLst/>
          </a:prstGeom>
          <a:noFill/>
        </p:spPr>
        <p:txBody>
          <a:bodyPr wrap="none" rtlCol="0">
            <a:spAutoFit/>
          </a:bodyPr>
          <a:lstStyle/>
          <a:p>
            <a:r>
              <a:rPr kumimoji="1" lang="en-US" altLang="ja-JP" sz="2400" b="1" dirty="0">
                <a:solidFill>
                  <a:schemeClr val="accent3"/>
                </a:solidFill>
                <a:latin typeface="+mj-ea"/>
                <a:ea typeface="+mj-ea"/>
              </a:rPr>
              <a:t>STEP</a:t>
            </a:r>
            <a:r>
              <a:rPr kumimoji="1" lang="ja-JP" altLang="en-US" sz="2400" b="1" dirty="0">
                <a:solidFill>
                  <a:schemeClr val="accent3"/>
                </a:solidFill>
                <a:latin typeface="+mj-ea"/>
                <a:ea typeface="+mj-ea"/>
              </a:rPr>
              <a:t> </a:t>
            </a:r>
            <a:r>
              <a:rPr lang="en-US" altLang="ja-JP" sz="2400" b="1" dirty="0">
                <a:solidFill>
                  <a:schemeClr val="accent3"/>
                </a:solidFill>
                <a:latin typeface="+mj-ea"/>
                <a:ea typeface="+mj-ea"/>
              </a:rPr>
              <a:t>2</a:t>
            </a:r>
            <a:endParaRPr kumimoji="1" lang="ja-JP" altLang="en-US" sz="2400" b="1" dirty="0">
              <a:solidFill>
                <a:schemeClr val="accent3"/>
              </a:solidFill>
              <a:latin typeface="+mj-ea"/>
              <a:ea typeface="+mj-ea"/>
            </a:endParaRPr>
          </a:p>
        </p:txBody>
      </p:sp>
      <p:sp>
        <p:nvSpPr>
          <p:cNvPr id="22" name="テキスト ボックス 21"/>
          <p:cNvSpPr txBox="1"/>
          <p:nvPr/>
        </p:nvSpPr>
        <p:spPr>
          <a:xfrm>
            <a:off x="6813550" y="5868236"/>
            <a:ext cx="1312679" cy="461665"/>
          </a:xfrm>
          <a:prstGeom prst="rect">
            <a:avLst/>
          </a:prstGeom>
          <a:noFill/>
        </p:spPr>
        <p:txBody>
          <a:bodyPr wrap="none" rtlCol="0">
            <a:spAutoFit/>
          </a:bodyPr>
          <a:lstStyle/>
          <a:p>
            <a:r>
              <a:rPr kumimoji="1" lang="en-US" altLang="ja-JP" sz="2400" b="1" dirty="0">
                <a:solidFill>
                  <a:schemeClr val="accent6"/>
                </a:solidFill>
                <a:latin typeface="+mj-ea"/>
                <a:ea typeface="+mj-ea"/>
              </a:rPr>
              <a:t>STEP</a:t>
            </a:r>
            <a:r>
              <a:rPr kumimoji="1" lang="ja-JP" altLang="en-US" sz="2400" b="1" dirty="0">
                <a:solidFill>
                  <a:schemeClr val="accent6"/>
                </a:solidFill>
                <a:latin typeface="+mj-ea"/>
                <a:ea typeface="+mj-ea"/>
              </a:rPr>
              <a:t> </a:t>
            </a:r>
            <a:r>
              <a:rPr lang="en-US" altLang="ja-JP" sz="2400" b="1" dirty="0">
                <a:solidFill>
                  <a:schemeClr val="accent6"/>
                </a:solidFill>
                <a:latin typeface="+mj-ea"/>
                <a:ea typeface="+mj-ea"/>
              </a:rPr>
              <a:t>3</a:t>
            </a:r>
            <a:endParaRPr kumimoji="1" lang="ja-JP" altLang="en-US" sz="2400" b="1" dirty="0">
              <a:solidFill>
                <a:schemeClr val="accent6"/>
              </a:solidFill>
              <a:latin typeface="+mj-ea"/>
              <a:ea typeface="+mj-ea"/>
            </a:endParaRPr>
          </a:p>
        </p:txBody>
      </p:sp>
      <p:cxnSp>
        <p:nvCxnSpPr>
          <p:cNvPr id="24" name="直線コネクタ 23"/>
          <p:cNvCxnSpPr/>
          <p:nvPr/>
        </p:nvCxnSpPr>
        <p:spPr>
          <a:xfrm>
            <a:off x="774700" y="6312736"/>
            <a:ext cx="7912100" cy="0"/>
          </a:xfrm>
          <a:prstGeom prst="line">
            <a:avLst/>
          </a:prstGeom>
          <a:ln w="38100" cmpd="sng">
            <a:tailEnd type="arrow"/>
          </a:ln>
          <a:effectLst/>
        </p:spPr>
        <p:style>
          <a:lnRef idx="2">
            <a:schemeClr val="accent1"/>
          </a:lnRef>
          <a:fillRef idx="0">
            <a:schemeClr val="accent1"/>
          </a:fillRef>
          <a:effectRef idx="1">
            <a:schemeClr val="accent1"/>
          </a:effectRef>
          <a:fontRef idx="minor">
            <a:schemeClr val="tx1"/>
          </a:fontRef>
        </p:style>
      </p:cxnSp>
      <p:sp>
        <p:nvSpPr>
          <p:cNvPr id="31" name="正方形/長方形 30"/>
          <p:cNvSpPr/>
          <p:nvPr/>
        </p:nvSpPr>
        <p:spPr>
          <a:xfrm>
            <a:off x="863600" y="5255078"/>
            <a:ext cx="7702550" cy="493486"/>
          </a:xfrm>
          <a:prstGeom prst="rect">
            <a:avLst/>
          </a:prstGeom>
          <a:gradFill flip="none" rotWithShape="1">
            <a:gsLst>
              <a:gs pos="0">
                <a:schemeClr val="accent5">
                  <a:lumMod val="20000"/>
                  <a:lumOff val="80000"/>
                </a:schemeClr>
              </a:gs>
              <a:gs pos="100000">
                <a:schemeClr val="accent6">
                  <a:lumMod val="20000"/>
                  <a:lumOff val="80000"/>
                </a:schemeClr>
              </a:gs>
              <a:gs pos="50000">
                <a:schemeClr val="accent3">
                  <a:lumMod val="20000"/>
                  <a:lumOff val="80000"/>
                </a:schemeClr>
              </a:gs>
            </a:gsLst>
            <a:lin ang="0" scaled="1"/>
            <a:tileRect/>
          </a:gradFill>
          <a:ln w="12700" cmpd="sng">
            <a:gradFill flip="none" rotWithShape="1">
              <a:gsLst>
                <a:gs pos="0">
                  <a:schemeClr val="accent5"/>
                </a:gs>
                <a:gs pos="100000">
                  <a:schemeClr val="accent6"/>
                </a:gs>
                <a:gs pos="50000">
                  <a:schemeClr val="accent3"/>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a:solidFill>
                  <a:srgbClr val="000000"/>
                </a:solidFill>
              </a:rPr>
              <a:t>放射線治療・神経ブロック</a:t>
            </a:r>
          </a:p>
        </p:txBody>
      </p:sp>
      <p:cxnSp>
        <p:nvCxnSpPr>
          <p:cNvPr id="23" name="直線コネクタ 22"/>
          <p:cNvCxnSpPr/>
          <p:nvPr/>
        </p:nvCxnSpPr>
        <p:spPr>
          <a:xfrm>
            <a:off x="5986235" y="1478643"/>
            <a:ext cx="0" cy="1228271"/>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3321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突出痛</a:t>
            </a:r>
            <a:endParaRPr kumimoji="1" lang="ja-JP" altLang="en-US" sz="3600" dirty="0"/>
          </a:p>
        </p:txBody>
      </p:sp>
      <p:sp>
        <p:nvSpPr>
          <p:cNvPr id="3" name="コンテンツ プレースホルダー 2"/>
          <p:cNvSpPr>
            <a:spLocks noGrp="1"/>
          </p:cNvSpPr>
          <p:nvPr>
            <p:ph idx="4294967295"/>
          </p:nvPr>
        </p:nvSpPr>
        <p:spPr>
          <a:xfrm>
            <a:off x="457209" y="1376363"/>
            <a:ext cx="8229600" cy="5214937"/>
          </a:xfrm>
        </p:spPr>
        <p:txBody>
          <a:bodyPr>
            <a:normAutofit lnSpcReduction="10000"/>
          </a:bodyPr>
          <a:lstStyle/>
          <a:p>
            <a:r>
              <a:rPr kumimoji="1" lang="ja-JP" altLang="en-US" sz="3000" dirty="0"/>
              <a:t>持続痛の有無や程度、鎮痛薬治療の有無に</a:t>
            </a:r>
            <a:r>
              <a:rPr lang="ja-JP" altLang="en-US" sz="3000" dirty="0"/>
              <a:t>関わらず</a:t>
            </a:r>
            <a:r>
              <a:rPr kumimoji="1" lang="ja-JP" altLang="en-US" sz="3000" dirty="0"/>
              <a:t>発生する一過性の痛みの増強</a:t>
            </a:r>
            <a:endParaRPr kumimoji="1" lang="en-US" altLang="ja-JP" sz="3000" dirty="0"/>
          </a:p>
          <a:p>
            <a:r>
              <a:rPr lang="ja-JP" altLang="en-US" sz="3000" dirty="0"/>
              <a:t>定時オピオイドを使用していても、</a:t>
            </a:r>
            <a:r>
              <a:rPr lang="en-US" altLang="ja-JP" sz="3000" dirty="0"/>
              <a:t>70%</a:t>
            </a:r>
            <a:r>
              <a:rPr lang="ja-JP" altLang="en-US" sz="3000" dirty="0"/>
              <a:t>の患者は突出痛を経験する</a:t>
            </a:r>
            <a:endParaRPr lang="en-US" altLang="ja-JP" sz="3000" dirty="0"/>
          </a:p>
          <a:p>
            <a:pPr marL="0" indent="0" algn="r">
              <a:buNone/>
            </a:pPr>
            <a:r>
              <a:rPr lang="en-US" altLang="ja-JP" sz="2000" dirty="0" err="1">
                <a:latin typeface="メイリオ" panose="020B0604030504040204" pitchFamily="50" charset="-128"/>
                <a:ea typeface="メイリオ" panose="020B0604030504040204" pitchFamily="50" charset="-128"/>
                <a:cs typeface="メイリオ" panose="020B0604030504040204" pitchFamily="50" charset="-128"/>
              </a:rPr>
              <a:t>Deandrea</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S. </a:t>
            </a:r>
            <a:r>
              <a:rPr lang="en-US" altLang="ja-JP" sz="2000" i="1" dirty="0">
                <a:latin typeface="メイリオ" panose="020B0604030504040204" pitchFamily="50" charset="-128"/>
                <a:ea typeface="メイリオ" panose="020B0604030504040204" pitchFamily="50" charset="-128"/>
                <a:cs typeface="メイリオ" panose="020B0604030504040204" pitchFamily="50" charset="-128"/>
              </a:rPr>
              <a:t>J Pain Symptom Manage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2014</a:t>
            </a:r>
          </a:p>
          <a:p>
            <a:r>
              <a:rPr kumimoji="1" lang="ja-JP" altLang="en-US" sz="2800" dirty="0"/>
              <a:t>特徴</a:t>
            </a:r>
            <a:endParaRPr kumimoji="1" lang="en-US" altLang="ja-JP" sz="2800" dirty="0"/>
          </a:p>
          <a:p>
            <a:pPr lvl="1"/>
            <a:r>
              <a:rPr kumimoji="1" lang="ja-JP" altLang="en-US" sz="2400" dirty="0"/>
              <a:t>ピークまでの時間：</a:t>
            </a:r>
            <a:r>
              <a:rPr kumimoji="1" lang="en-US" altLang="ja-JP" sz="2400" dirty="0"/>
              <a:t>3</a:t>
            </a:r>
            <a:r>
              <a:rPr kumimoji="1" lang="ja-JP" altLang="en-US" sz="2400" dirty="0"/>
              <a:t>分程度</a:t>
            </a:r>
            <a:endParaRPr kumimoji="1" lang="en-US" altLang="ja-JP" sz="2400" dirty="0"/>
          </a:p>
          <a:p>
            <a:pPr lvl="1"/>
            <a:r>
              <a:rPr kumimoji="1" lang="ja-JP" altLang="en-US" sz="2400" dirty="0"/>
              <a:t>平均持続時間：</a:t>
            </a:r>
            <a:r>
              <a:rPr kumimoji="1" lang="en-US" altLang="ja-JP" sz="2400" dirty="0"/>
              <a:t>15-30</a:t>
            </a:r>
            <a:r>
              <a:rPr kumimoji="1" lang="ja-JP" altLang="en-US" sz="2400" dirty="0"/>
              <a:t>分</a:t>
            </a:r>
            <a:endParaRPr kumimoji="1" lang="en-US" altLang="ja-JP" sz="2400" dirty="0"/>
          </a:p>
          <a:p>
            <a:pPr lvl="1"/>
            <a:r>
              <a:rPr lang="ja-JP" altLang="en-US" sz="2400" dirty="0"/>
              <a:t>発生部位：</a:t>
            </a:r>
            <a:r>
              <a:rPr lang="en-US" altLang="ja-JP" sz="2400" dirty="0"/>
              <a:t>8</a:t>
            </a:r>
            <a:r>
              <a:rPr lang="ja-JP" altLang="en-US" sz="2400" dirty="0"/>
              <a:t>割が持続痛と同じ部位</a:t>
            </a:r>
            <a:endParaRPr lang="en-US" altLang="ja-JP" sz="2400" dirty="0"/>
          </a:p>
          <a:p>
            <a:pPr marL="457200" lvl="1" indent="0" algn="r">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Davies A, et al. </a:t>
            </a:r>
            <a:r>
              <a:rPr lang="en-US" altLang="ja-JP" sz="2000" i="1" dirty="0">
                <a:latin typeface="メイリオ" panose="020B0604030504040204" pitchFamily="50" charset="-128"/>
                <a:ea typeface="メイリオ" panose="020B0604030504040204" pitchFamily="50" charset="-128"/>
                <a:cs typeface="メイリオ" panose="020B0604030504040204" pitchFamily="50" charset="-128"/>
              </a:rPr>
              <a:t>J Pain </a:t>
            </a:r>
            <a:r>
              <a:rPr lang="en-US" altLang="ja-JP" sz="2000" i="1" dirty="0" err="1">
                <a:latin typeface="メイリオ" panose="020B0604030504040204" pitchFamily="50" charset="-128"/>
                <a:ea typeface="メイリオ" panose="020B0604030504040204" pitchFamily="50" charset="-128"/>
                <a:cs typeface="メイリオ" panose="020B0604030504040204" pitchFamily="50" charset="-128"/>
              </a:rPr>
              <a:t>Symtom</a:t>
            </a:r>
            <a:r>
              <a:rPr lang="en-US" altLang="ja-JP" sz="2000" i="1" dirty="0">
                <a:latin typeface="メイリオ" panose="020B0604030504040204" pitchFamily="50" charset="-128"/>
                <a:ea typeface="メイリオ" panose="020B0604030504040204" pitchFamily="50" charset="-128"/>
                <a:cs typeface="メイリオ" panose="020B0604030504040204" pitchFamily="50" charset="-128"/>
              </a:rPr>
              <a:t> Manage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2013</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623650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突出痛の治療エッセンス</a:t>
            </a:r>
            <a:endParaRPr kumimoji="1" lang="ja-JP" altLang="en-US" dirty="0"/>
          </a:p>
        </p:txBody>
      </p:sp>
      <p:sp>
        <p:nvSpPr>
          <p:cNvPr id="3" name="コンテンツ プレースホルダー 2"/>
          <p:cNvSpPr>
            <a:spLocks noGrp="1"/>
          </p:cNvSpPr>
          <p:nvPr>
            <p:ph idx="4294967295"/>
          </p:nvPr>
        </p:nvSpPr>
        <p:spPr>
          <a:xfrm>
            <a:off x="384136" y="1376363"/>
            <a:ext cx="8408987" cy="4906962"/>
          </a:xfrm>
        </p:spPr>
        <p:txBody>
          <a:bodyPr>
            <a:normAutofit/>
          </a:bodyPr>
          <a:lstStyle/>
          <a:p>
            <a:r>
              <a:rPr lang="ja-JP" altLang="en-US" dirty="0"/>
              <a:t>突出痛の原因や出現パターンを評価する</a:t>
            </a:r>
            <a:endParaRPr lang="en-US" altLang="ja-JP" dirty="0"/>
          </a:p>
          <a:p>
            <a:r>
              <a:rPr lang="ja-JP" altLang="en-US" dirty="0"/>
              <a:t>定時鎮痛薬の切れ目の痛み</a:t>
            </a:r>
            <a:r>
              <a:rPr lang="en-US" altLang="ja-JP" dirty="0"/>
              <a:t>(end-of-dose failure)</a:t>
            </a:r>
            <a:r>
              <a:rPr lang="ja-JP" altLang="en-US" dirty="0"/>
              <a:t>のある患者では、オピオイド定時投与量の増量や投与間隔の短縮を行う</a:t>
            </a:r>
            <a:endParaRPr lang="en-US" altLang="ja-JP" dirty="0"/>
          </a:p>
          <a:p>
            <a:r>
              <a:rPr lang="ja-JP" altLang="en-US" dirty="0"/>
              <a:t>放射線照射、ビスホスホネート製剤の適応を検討</a:t>
            </a:r>
            <a:endParaRPr lang="en-US" altLang="ja-JP" dirty="0"/>
          </a:p>
          <a:p>
            <a:r>
              <a:rPr lang="ja-JP" altLang="en-US" dirty="0"/>
              <a:t>レスキューの使用法を患者・家族に指導</a:t>
            </a:r>
            <a:endParaRPr lang="en-US" altLang="ja-JP" dirty="0"/>
          </a:p>
        </p:txBody>
      </p:sp>
      <p:sp>
        <p:nvSpPr>
          <p:cNvPr id="4" name="テキスト ボックス 3"/>
          <p:cNvSpPr txBox="1"/>
          <p:nvPr/>
        </p:nvSpPr>
        <p:spPr>
          <a:xfrm>
            <a:off x="8944781" y="6283560"/>
            <a:ext cx="184731" cy="307777"/>
          </a:xfrm>
          <a:prstGeom prst="rect">
            <a:avLst/>
          </a:prstGeom>
          <a:noFill/>
        </p:spPr>
        <p:txBody>
          <a:bodyPr wrap="none" rtlCol="0">
            <a:spAutoFit/>
          </a:bodyPr>
          <a:lstStyle/>
          <a:p>
            <a:pPr algn="r"/>
            <a:endParaRPr kumimoji="1"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814828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放射線治療</a:t>
            </a:r>
            <a:endParaRPr kumimoji="1" lang="ja-JP" altLang="en-US" dirty="0"/>
          </a:p>
        </p:txBody>
      </p:sp>
      <p:sp>
        <p:nvSpPr>
          <p:cNvPr id="3" name="コンテンツ プレースホルダー 2"/>
          <p:cNvSpPr>
            <a:spLocks noGrp="1"/>
          </p:cNvSpPr>
          <p:nvPr>
            <p:ph idx="4294967295"/>
          </p:nvPr>
        </p:nvSpPr>
        <p:spPr>
          <a:xfrm>
            <a:off x="435939" y="1376363"/>
            <a:ext cx="8229600" cy="5148262"/>
          </a:xfrm>
        </p:spPr>
        <p:txBody>
          <a:bodyPr>
            <a:normAutofit fontScale="92500" lnSpcReduction="20000"/>
          </a:bodyPr>
          <a:lstStyle/>
          <a:p>
            <a:r>
              <a:rPr kumimoji="1" lang="ja-JP" altLang="en-US" dirty="0"/>
              <a:t>骨転移による痛み</a:t>
            </a:r>
            <a:r>
              <a:rPr lang="ja-JP" altLang="en-US" dirty="0"/>
              <a:t>の緩和と骨折予防に対する</a:t>
            </a:r>
            <a:br>
              <a:rPr lang="en-US" altLang="ja-JP" dirty="0"/>
            </a:br>
            <a:r>
              <a:rPr lang="ja-JP" altLang="en-US" dirty="0"/>
              <a:t>放射線治療の有用性は証明されている</a:t>
            </a:r>
            <a:endParaRPr lang="en-US" altLang="ja-JP" dirty="0"/>
          </a:p>
          <a:p>
            <a:pPr marL="0" indent="0" algn="r">
              <a:buNone/>
            </a:pPr>
            <a:r>
              <a:rPr lang="en-US" altLang="ja-JP" sz="1800" dirty="0"/>
              <a:t>Lutz S, et al. </a:t>
            </a:r>
            <a:r>
              <a:rPr lang="en-US" altLang="ja-JP" sz="1800" i="1" dirty="0" err="1"/>
              <a:t>Int</a:t>
            </a:r>
            <a:r>
              <a:rPr lang="en-US" altLang="ja-JP" sz="1800" i="1" dirty="0"/>
              <a:t> J </a:t>
            </a:r>
            <a:r>
              <a:rPr lang="en-US" altLang="ja-JP" sz="1800" i="1" dirty="0" err="1"/>
              <a:t>Radiat</a:t>
            </a:r>
            <a:r>
              <a:rPr lang="en-US" altLang="ja-JP" sz="1800" i="1" dirty="0"/>
              <a:t> </a:t>
            </a:r>
            <a:r>
              <a:rPr lang="en-US" altLang="ja-JP" sz="1800" i="1" dirty="0" err="1"/>
              <a:t>Oncol</a:t>
            </a:r>
            <a:r>
              <a:rPr lang="en-US" altLang="ja-JP" sz="1800" i="1" dirty="0"/>
              <a:t> </a:t>
            </a:r>
            <a:r>
              <a:rPr lang="en-US" altLang="ja-JP" sz="1800" i="1" dirty="0" err="1"/>
              <a:t>Biol</a:t>
            </a:r>
            <a:r>
              <a:rPr lang="en-US" altLang="ja-JP" sz="1800" i="1" dirty="0"/>
              <a:t> Phys</a:t>
            </a:r>
            <a:r>
              <a:rPr lang="en-US" altLang="ja-JP" sz="1800" dirty="0"/>
              <a:t> 2011</a:t>
            </a:r>
            <a:endParaRPr lang="en-US" altLang="ja-JP" sz="2100" dirty="0"/>
          </a:p>
          <a:p>
            <a:r>
              <a:rPr kumimoji="1" lang="ja-JP" altLang="en-US" dirty="0"/>
              <a:t>実際の放射線治療</a:t>
            </a:r>
            <a:endParaRPr kumimoji="1" lang="en-US" altLang="ja-JP" dirty="0"/>
          </a:p>
          <a:p>
            <a:pPr lvl="1"/>
            <a:r>
              <a:rPr lang="ja-JP" altLang="en-US" dirty="0"/>
              <a:t>外照射</a:t>
            </a:r>
            <a:endParaRPr lang="en-US" altLang="ja-JP" dirty="0"/>
          </a:p>
          <a:p>
            <a:pPr lvl="1"/>
            <a:r>
              <a:rPr kumimoji="1" lang="ja-JP" altLang="en-US" dirty="0"/>
              <a:t>アイソトープ治療</a:t>
            </a:r>
            <a:endParaRPr kumimoji="1" lang="en-US" altLang="ja-JP" dirty="0"/>
          </a:p>
          <a:p>
            <a:pPr lvl="2"/>
            <a:r>
              <a:rPr kumimoji="1" lang="ja-JP" altLang="en-US" sz="2400" dirty="0"/>
              <a:t>ストロンチウム</a:t>
            </a:r>
            <a:endParaRPr kumimoji="1" lang="en-US" altLang="ja-JP" sz="2400" dirty="0"/>
          </a:p>
          <a:p>
            <a:pPr lvl="2"/>
            <a:r>
              <a:rPr lang="ja-JP" altLang="en-US" sz="2400" dirty="0"/>
              <a:t>放射性ヨード（甲状腺がんの骨転移の場合のみ）</a:t>
            </a:r>
          </a:p>
          <a:p>
            <a:r>
              <a:rPr lang="ja-JP" altLang="en-US" dirty="0"/>
              <a:t>放射線の量や範囲は、状況によって判断</a:t>
            </a:r>
            <a:endParaRPr lang="en-US" altLang="ja-JP" dirty="0"/>
          </a:p>
          <a:p>
            <a:pPr lvl="1"/>
            <a:r>
              <a:rPr lang="ja-JP" altLang="en-US" dirty="0"/>
              <a:t>骨折や脊髄圧迫のリスク</a:t>
            </a:r>
            <a:endParaRPr lang="en-US" altLang="ja-JP" dirty="0"/>
          </a:p>
          <a:p>
            <a:pPr lvl="1"/>
            <a:r>
              <a:rPr lang="ja-JP" altLang="en-US" dirty="0"/>
              <a:t>併用治療や期待される生存期間などへの配慮</a:t>
            </a:r>
            <a:endParaRPr lang="en-US" altLang="ja-JP" dirty="0"/>
          </a:p>
        </p:txBody>
      </p:sp>
    </p:spTree>
    <p:extLst>
      <p:ext uri="{BB962C8B-B14F-4D97-AF65-F5344CB8AC3E}">
        <p14:creationId xmlns:p14="http://schemas.microsoft.com/office/powerpoint/2010/main" val="41060641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ビスホスホネート製剤</a:t>
            </a:r>
          </a:p>
        </p:txBody>
      </p:sp>
      <p:sp>
        <p:nvSpPr>
          <p:cNvPr id="3" name="コンテンツ プレースホルダー 2"/>
          <p:cNvSpPr>
            <a:spLocks noGrp="1"/>
          </p:cNvSpPr>
          <p:nvPr>
            <p:ph idx="4294967295"/>
          </p:nvPr>
        </p:nvSpPr>
        <p:spPr>
          <a:xfrm>
            <a:off x="404038" y="1376363"/>
            <a:ext cx="8378825" cy="5106987"/>
          </a:xfrm>
        </p:spPr>
        <p:txBody>
          <a:bodyPr/>
          <a:lstStyle/>
          <a:p>
            <a:r>
              <a:rPr kumimoji="1" lang="ja-JP" altLang="en-US" sz="2800" dirty="0"/>
              <a:t>ビスホスホネート製剤</a:t>
            </a:r>
            <a:r>
              <a:rPr lang="en-US" altLang="en-US" sz="2800" dirty="0"/>
              <a:t>には</a:t>
            </a:r>
            <a:r>
              <a:rPr kumimoji="1" lang="ja-JP" altLang="en-US" sz="2800" dirty="0"/>
              <a:t>、骨転移による痛みおよび骨折の予防の効果がある</a:t>
            </a:r>
            <a:endParaRPr kumimoji="1" lang="en-US" altLang="ja-JP" sz="2000" dirty="0"/>
          </a:p>
          <a:p>
            <a:pPr marL="0" indent="0" algn="r">
              <a:buNone/>
            </a:pPr>
            <a:r>
              <a:rPr lang="en-US" altLang="ja-JP" sz="1800" dirty="0"/>
              <a:t>Coleman RE, et al. </a:t>
            </a:r>
            <a:r>
              <a:rPr lang="en-US" altLang="ja-JP" sz="1800" i="1" dirty="0"/>
              <a:t>Bone</a:t>
            </a:r>
            <a:r>
              <a:rPr lang="en-US" altLang="ja-JP" sz="1800" dirty="0"/>
              <a:t> 2011</a:t>
            </a:r>
            <a:endParaRPr kumimoji="1" lang="en-US" altLang="ja-JP" sz="1800" dirty="0"/>
          </a:p>
          <a:p>
            <a:pPr lvl="1"/>
            <a:r>
              <a:rPr lang="ja-JP" altLang="en-US" sz="2400" dirty="0"/>
              <a:t>ゾレドロン酸</a:t>
            </a:r>
            <a:r>
              <a:rPr lang="en-US" altLang="ja-JP" sz="2400" dirty="0"/>
              <a:t> 4mg</a:t>
            </a:r>
            <a:r>
              <a:rPr lang="ja-JP" altLang="en-US" sz="2400" dirty="0"/>
              <a:t>の点滴投与（</a:t>
            </a:r>
            <a:r>
              <a:rPr lang="en-US" altLang="ja-JP" sz="2400" dirty="0"/>
              <a:t>4</a:t>
            </a:r>
            <a:r>
              <a:rPr lang="ja-JP" altLang="en-US" sz="2400" dirty="0"/>
              <a:t>週毎）など</a:t>
            </a:r>
          </a:p>
          <a:p>
            <a:r>
              <a:rPr lang="ja-JP" altLang="en-US" sz="2800" dirty="0"/>
              <a:t>重篤な副作用として顎骨壊死がある</a:t>
            </a:r>
            <a:endParaRPr lang="en-US" altLang="ja-JP" sz="2800" dirty="0"/>
          </a:p>
          <a:p>
            <a:pPr lvl="1"/>
            <a:r>
              <a:rPr lang="ja-JP" altLang="en-US" sz="2400" dirty="0"/>
              <a:t>投与前に顎骨壊死を生じるリスクの有無に</a:t>
            </a:r>
            <a:br>
              <a:rPr lang="en-US" altLang="ja-JP" sz="2400" dirty="0"/>
            </a:br>
            <a:r>
              <a:rPr lang="ja-JP" altLang="en-US" sz="2400" dirty="0"/>
              <a:t>ついて、歯科または口腔外科にコンサルト</a:t>
            </a:r>
            <a:endParaRPr lang="en-US" altLang="ja-JP" sz="2400" dirty="0"/>
          </a:p>
          <a:p>
            <a:r>
              <a:rPr lang="ja-JP" altLang="en-US" sz="2800" dirty="0"/>
              <a:t>腎機能低下例においては排泄が遅延するため投与量を調節する必要がある</a:t>
            </a:r>
            <a:endParaRPr lang="en-US" altLang="ja-JP" sz="2800" dirty="0"/>
          </a:p>
        </p:txBody>
      </p:sp>
    </p:spTree>
    <p:extLst>
      <p:ext uri="{BB962C8B-B14F-4D97-AF65-F5344CB8AC3E}">
        <p14:creationId xmlns:p14="http://schemas.microsoft.com/office/powerpoint/2010/main" val="12506486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chemeClr val="bg1"/>
                </a:solidFill>
              </a:rPr>
              <a:t>デノスマブ</a:t>
            </a:r>
            <a:endParaRPr kumimoji="1" lang="ja-JP" altLang="en-US" dirty="0">
              <a:solidFill>
                <a:schemeClr val="bg1"/>
              </a:solidFill>
            </a:endParaRPr>
          </a:p>
        </p:txBody>
      </p:sp>
      <p:sp>
        <p:nvSpPr>
          <p:cNvPr id="3" name="コンテンツ プレースホルダー 2"/>
          <p:cNvSpPr>
            <a:spLocks noGrp="1"/>
          </p:cNvSpPr>
          <p:nvPr>
            <p:ph idx="4294967295"/>
          </p:nvPr>
        </p:nvSpPr>
        <p:spPr>
          <a:xfrm>
            <a:off x="414669" y="1338263"/>
            <a:ext cx="8378825" cy="5106987"/>
          </a:xfrm>
        </p:spPr>
        <p:txBody>
          <a:bodyPr/>
          <a:lstStyle/>
          <a:p>
            <a:r>
              <a:rPr lang="ja-JP" altLang="en-US" sz="2800" dirty="0"/>
              <a:t>抗</a:t>
            </a:r>
            <a:r>
              <a:rPr lang="en-US" altLang="ja-JP" sz="2800" dirty="0"/>
              <a:t>RANKL</a:t>
            </a:r>
            <a:r>
              <a:rPr lang="ja-JP" altLang="en-US" sz="2800" dirty="0"/>
              <a:t>抗体</a:t>
            </a:r>
            <a:endParaRPr lang="en-US" altLang="ja-JP" sz="2800" dirty="0"/>
          </a:p>
          <a:p>
            <a:r>
              <a:rPr kumimoji="1" lang="ja-JP" altLang="en-US" sz="2800" dirty="0"/>
              <a:t>固形がんの骨転移による痛みに対して有効</a:t>
            </a:r>
            <a:endParaRPr kumimoji="1" lang="en-US" altLang="ja-JP" sz="2800" dirty="0"/>
          </a:p>
          <a:p>
            <a:pPr lvl="1"/>
            <a:r>
              <a:rPr lang="ja-JP" altLang="en-US" sz="2400" dirty="0"/>
              <a:t>痛みのない状態で投与を開始した場合、オピオイドを必要とする痛みになるまでの期間を延長する</a:t>
            </a:r>
            <a:endParaRPr lang="en-US" altLang="ja-JP" sz="2400" dirty="0"/>
          </a:p>
          <a:p>
            <a:pPr lvl="1"/>
            <a:r>
              <a:rPr lang="ja-JP" altLang="en-US" sz="2400" dirty="0"/>
              <a:t>痛みの悪化や痛みによる日常生活への支障を予防する</a:t>
            </a:r>
            <a:endParaRPr kumimoji="1" lang="en-US" altLang="ja-JP" sz="2400" dirty="0"/>
          </a:p>
          <a:p>
            <a:pPr marL="0" indent="0" algn="r">
              <a:buNone/>
            </a:pPr>
            <a:r>
              <a:rPr lang="en-US" altLang="ja-JP" sz="1800" dirty="0"/>
              <a:t>Patrick DL, et al. </a:t>
            </a:r>
            <a:r>
              <a:rPr lang="en-US" altLang="ja-JP" sz="1800" i="1" dirty="0"/>
              <a:t>Support Care Cancer</a:t>
            </a:r>
            <a:r>
              <a:rPr lang="en-US" altLang="ja-JP" sz="1800" dirty="0"/>
              <a:t> 2015</a:t>
            </a:r>
            <a:endParaRPr lang="ja-JP" altLang="en-US" sz="2400" dirty="0"/>
          </a:p>
          <a:p>
            <a:r>
              <a:rPr lang="ja-JP" altLang="en-US" sz="2800" dirty="0"/>
              <a:t>腎機能低下例においても比較的投与しやすい</a:t>
            </a:r>
            <a:endParaRPr lang="en-US" altLang="ja-JP" sz="2800" dirty="0"/>
          </a:p>
          <a:p>
            <a:r>
              <a:rPr lang="ja-JP" altLang="en-US" sz="2800" dirty="0"/>
              <a:t>重篤な低カルシウム血症を予防するため、カルシウム・ビタミン</a:t>
            </a:r>
            <a:r>
              <a:rPr lang="en-US" altLang="ja-JP" sz="2800" dirty="0"/>
              <a:t>D</a:t>
            </a:r>
            <a:r>
              <a:rPr lang="ja-JP" altLang="en-US" sz="2800" dirty="0"/>
              <a:t>配合薬の投与が必要</a:t>
            </a:r>
            <a:endParaRPr lang="en-US" altLang="ja-JP" sz="2800" dirty="0"/>
          </a:p>
        </p:txBody>
      </p:sp>
    </p:spTree>
    <p:extLst>
      <p:ext uri="{BB962C8B-B14F-4D97-AF65-F5344CB8AC3E}">
        <p14:creationId xmlns:p14="http://schemas.microsoft.com/office/powerpoint/2010/main" val="3147282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専門家へのコンサルテーション</a:t>
            </a:r>
          </a:p>
        </p:txBody>
      </p:sp>
      <p:sp>
        <p:nvSpPr>
          <p:cNvPr id="3" name="コンテンツ プレースホルダー 2"/>
          <p:cNvSpPr>
            <a:spLocks noGrp="1"/>
          </p:cNvSpPr>
          <p:nvPr>
            <p:ph idx="1"/>
          </p:nvPr>
        </p:nvSpPr>
        <p:spPr/>
        <p:txBody>
          <a:bodyPr/>
          <a:lstStyle/>
          <a:p>
            <a:r>
              <a:rPr kumimoji="1" lang="ja-JP" altLang="en-US" dirty="0"/>
              <a:t>中等量以上のオピオイドが使用されている状況で、オピオイドの種類を変更するとき</a:t>
            </a:r>
            <a:endParaRPr kumimoji="1" lang="en-US" altLang="ja-JP" dirty="0"/>
          </a:p>
          <a:p>
            <a:r>
              <a:rPr lang="ja-JP" altLang="en-US" dirty="0"/>
              <a:t>使い慣れない鎮痛補助薬を使用するとき</a:t>
            </a:r>
            <a:endParaRPr lang="en-US" altLang="ja-JP" dirty="0"/>
          </a:p>
          <a:p>
            <a:r>
              <a:rPr kumimoji="1" lang="ja-JP" altLang="en-US" dirty="0"/>
              <a:t>放射線治療を考慮するとき</a:t>
            </a:r>
            <a:endParaRPr kumimoji="1" lang="en-US" altLang="ja-JP" dirty="0"/>
          </a:p>
          <a:p>
            <a:r>
              <a:rPr kumimoji="1" lang="ja-JP" altLang="en-US" dirty="0"/>
              <a:t>神経ブロックを考慮するとき</a:t>
            </a:r>
          </a:p>
        </p:txBody>
      </p:sp>
    </p:spTree>
    <p:extLst>
      <p:ext uri="{BB962C8B-B14F-4D97-AF65-F5344CB8AC3E}">
        <p14:creationId xmlns:p14="http://schemas.microsoft.com/office/powerpoint/2010/main" val="37511889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AutoShape 3"/>
          <p:cNvSpPr>
            <a:spLocks noGrp="1" noChangeArrowheads="1"/>
          </p:cNvSpPr>
          <p:nvPr>
            <p:ph type="title"/>
          </p:nvPr>
        </p:nvSpPr>
        <p:spPr/>
        <p:txBody>
          <a:bodyPr/>
          <a:lstStyle/>
          <a:p>
            <a:r>
              <a:rPr lang="ja-JP" altLang="en-US" dirty="0"/>
              <a:t>がん疼痛へのケア</a:t>
            </a:r>
          </a:p>
        </p:txBody>
      </p:sp>
      <p:sp>
        <p:nvSpPr>
          <p:cNvPr id="7" name="正方形/長方形 6">
            <a:extLst>
              <a:ext uri="{FF2B5EF4-FFF2-40B4-BE49-F238E27FC236}">
                <a16:creationId xmlns:a16="http://schemas.microsoft.com/office/drawing/2014/main" id="{E6BD2853-88FD-4A1D-9010-D622D1BBA021}"/>
              </a:ext>
            </a:extLst>
          </p:cNvPr>
          <p:cNvSpPr/>
          <p:nvPr/>
        </p:nvSpPr>
        <p:spPr>
          <a:xfrm>
            <a:off x="874206" y="1284169"/>
            <a:ext cx="9037911" cy="830997"/>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痛みが増悪する因子となるような刺激を避け、</a:t>
            </a:r>
            <a:b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b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痛みを和らげる方法を取り入れる事が重要です。</a:t>
            </a:r>
          </a:p>
        </p:txBody>
      </p:sp>
      <p:grpSp>
        <p:nvGrpSpPr>
          <p:cNvPr id="8" name="グループ化 7">
            <a:extLst>
              <a:ext uri="{FF2B5EF4-FFF2-40B4-BE49-F238E27FC236}">
                <a16:creationId xmlns:a16="http://schemas.microsoft.com/office/drawing/2014/main" id="{69A5AED2-9237-4618-B194-C85C4DE3A9AD}"/>
              </a:ext>
            </a:extLst>
          </p:cNvPr>
          <p:cNvGrpSpPr/>
          <p:nvPr/>
        </p:nvGrpSpPr>
        <p:grpSpPr>
          <a:xfrm>
            <a:off x="1556551" y="2223853"/>
            <a:ext cx="5525288" cy="3089900"/>
            <a:chOff x="2990095" y="2306777"/>
            <a:chExt cx="5525288" cy="3089900"/>
          </a:xfrm>
        </p:grpSpPr>
        <p:sp>
          <p:nvSpPr>
            <p:cNvPr id="9" name="下矢印 19">
              <a:extLst>
                <a:ext uri="{FF2B5EF4-FFF2-40B4-BE49-F238E27FC236}">
                  <a16:creationId xmlns:a16="http://schemas.microsoft.com/office/drawing/2014/main" id="{921FCD2D-1C14-4EF6-91C4-EFC8AC7B2E76}"/>
                </a:ext>
              </a:extLst>
            </p:cNvPr>
            <p:cNvSpPr/>
            <p:nvPr/>
          </p:nvSpPr>
          <p:spPr>
            <a:xfrm>
              <a:off x="2990095" y="2306777"/>
              <a:ext cx="2808000" cy="2727501"/>
            </a:xfrm>
            <a:prstGeom prst="downArrow">
              <a:avLst>
                <a:gd name="adj1" fmla="val 67656"/>
                <a:gd name="adj2" fmla="val 21890"/>
              </a:avLst>
            </a:prstGeom>
            <a:solidFill>
              <a:srgbClr val="BDD7EE"/>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0" algn="l" defTabSz="457200" rtl="0" eaLnBrk="1" fontAlgn="base" latinLnBrk="0" hangingPunct="1">
                <a:lnSpc>
                  <a:spcPct val="12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10" name="グループ化 9">
              <a:extLst>
                <a:ext uri="{FF2B5EF4-FFF2-40B4-BE49-F238E27FC236}">
                  <a16:creationId xmlns:a16="http://schemas.microsoft.com/office/drawing/2014/main" id="{ACA64A40-639B-4193-8FE9-95944E72CF42}"/>
                </a:ext>
              </a:extLst>
            </p:cNvPr>
            <p:cNvGrpSpPr/>
            <p:nvPr/>
          </p:nvGrpSpPr>
          <p:grpSpPr>
            <a:xfrm>
              <a:off x="5707383" y="2312655"/>
              <a:ext cx="2808000" cy="2727501"/>
              <a:chOff x="3365662" y="2241345"/>
              <a:chExt cx="2959180" cy="2989857"/>
            </a:xfrm>
            <a:solidFill>
              <a:srgbClr val="FFC000"/>
            </a:solidFill>
          </p:grpSpPr>
          <p:sp>
            <p:nvSpPr>
              <p:cNvPr id="15" name="下矢印 19">
                <a:extLst>
                  <a:ext uri="{FF2B5EF4-FFF2-40B4-BE49-F238E27FC236}">
                    <a16:creationId xmlns:a16="http://schemas.microsoft.com/office/drawing/2014/main" id="{81F2A4F6-9F00-42E6-877A-EF5BF621FE31}"/>
                  </a:ext>
                </a:extLst>
              </p:cNvPr>
              <p:cNvSpPr/>
              <p:nvPr/>
            </p:nvSpPr>
            <p:spPr>
              <a:xfrm flipV="1">
                <a:off x="3365662" y="2241345"/>
                <a:ext cx="2959180" cy="2989857"/>
              </a:xfrm>
              <a:prstGeom prst="downArrow">
                <a:avLst>
                  <a:gd name="adj1" fmla="val 67656"/>
                  <a:gd name="adj2" fmla="val 21890"/>
                </a:avLst>
              </a:prstGeom>
              <a:grp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0" algn="l" defTabSz="457200" rtl="0" eaLnBrk="1" fontAlgn="base" latinLnBrk="0" hangingPunct="1">
                  <a:lnSpc>
                    <a:spcPct val="12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正方形/長方形 15">
                <a:extLst>
                  <a:ext uri="{FF2B5EF4-FFF2-40B4-BE49-F238E27FC236}">
                    <a16:creationId xmlns:a16="http://schemas.microsoft.com/office/drawing/2014/main" id="{752AF189-026B-4A3C-89EB-2F52C2FA6AE9}"/>
                  </a:ext>
                </a:extLst>
              </p:cNvPr>
              <p:cNvSpPr/>
              <p:nvPr/>
            </p:nvSpPr>
            <p:spPr>
              <a:xfrm>
                <a:off x="3830535" y="2816155"/>
                <a:ext cx="2210357" cy="2368418"/>
              </a:xfrm>
              <a:prstGeom prst="rect">
                <a:avLst/>
              </a:prstGeom>
              <a:noFill/>
            </p:spPr>
            <p:txBody>
              <a:bodyPr wrap="square">
                <a:spAutoFit/>
              </a:bodyPr>
              <a:lstStyle/>
              <a:p>
                <a:pPr marL="0" marR="0" lvl="0" indent="0" algn="l" defTabSz="457200" rtl="0" eaLnBrk="1" fontAlgn="base" latinLnBrk="0" hangingPunct="1">
                  <a:lnSpc>
                    <a:spcPct val="120000"/>
                  </a:lnSpc>
                  <a:spcBef>
                    <a:spcPct val="0"/>
                  </a:spcBef>
                  <a:spcAft>
                    <a:spcPct val="0"/>
                  </a:spcAft>
                  <a:buClrTx/>
                  <a:buSzTx/>
                  <a:buFontTx/>
                  <a:buNone/>
                  <a:tabLst>
                    <a:tab pos="9810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症状緩和	睡眠</a:t>
                </a:r>
              </a:p>
              <a:p>
                <a:pPr marL="0" marR="0" lvl="0" indent="0" algn="l" defTabSz="457200" rtl="0" eaLnBrk="1" fontAlgn="base" latinLnBrk="0" hangingPunct="1">
                  <a:lnSpc>
                    <a:spcPct val="120000"/>
                  </a:lnSpc>
                  <a:spcBef>
                    <a:spcPct val="0"/>
                  </a:spcBef>
                  <a:spcAft>
                    <a:spcPct val="0"/>
                  </a:spcAft>
                  <a:buClrTx/>
                  <a:buSzTx/>
                  <a:buFontTx/>
                  <a:buNone/>
                  <a:tabLst>
                    <a:tab pos="9810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周囲の人々の共感</a:t>
                </a:r>
              </a:p>
              <a:p>
                <a:pPr marL="0" marR="0" lvl="0" indent="0" algn="l" defTabSz="457200" rtl="0" eaLnBrk="1" fontAlgn="base" latinLnBrk="0" hangingPunct="1">
                  <a:lnSpc>
                    <a:spcPct val="120000"/>
                  </a:lnSpc>
                  <a:spcBef>
                    <a:spcPct val="0"/>
                  </a:spcBef>
                  <a:spcAft>
                    <a:spcPct val="0"/>
                  </a:spcAft>
                  <a:buClrTx/>
                  <a:buSzTx/>
                  <a:buFontTx/>
                  <a:buNone/>
                  <a:tabLst>
                    <a:tab pos="9810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理解	休憩</a:t>
                </a:r>
              </a:p>
              <a:p>
                <a:pPr marL="0" marR="0" lvl="0" indent="0" algn="l" defTabSz="457200" rtl="0" eaLnBrk="1" fontAlgn="base" latinLnBrk="0" hangingPunct="1">
                  <a:lnSpc>
                    <a:spcPct val="120000"/>
                  </a:lnSpc>
                  <a:spcBef>
                    <a:spcPct val="0"/>
                  </a:spcBef>
                  <a:spcAft>
                    <a:spcPct val="0"/>
                  </a:spcAft>
                  <a:buClrTx/>
                  <a:buSzTx/>
                  <a:buFontTx/>
                  <a:buNone/>
                  <a:tabLst>
                    <a:tab pos="9810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人とのふれあい</a:t>
                </a:r>
              </a:p>
              <a:p>
                <a:pPr marL="0" marR="0" lvl="0" indent="0" algn="l" defTabSz="457200" rtl="0" eaLnBrk="1" fontAlgn="base" latinLnBrk="0" hangingPunct="1">
                  <a:lnSpc>
                    <a:spcPct val="120000"/>
                  </a:lnSpc>
                  <a:spcBef>
                    <a:spcPct val="0"/>
                  </a:spcBef>
                  <a:spcAft>
                    <a:spcPct val="0"/>
                  </a:spcAft>
                  <a:buClrTx/>
                  <a:buSzTx/>
                  <a:buFontTx/>
                  <a:buNone/>
                  <a:tabLst>
                    <a:tab pos="9810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気晴らしとなる行為</a:t>
                </a:r>
              </a:p>
              <a:p>
                <a:pPr marL="0" marR="0" lvl="0" indent="0" algn="l" defTabSz="457200" rtl="0" eaLnBrk="1" fontAlgn="base" latinLnBrk="0" hangingPunct="1">
                  <a:lnSpc>
                    <a:spcPct val="120000"/>
                  </a:lnSpc>
                  <a:spcBef>
                    <a:spcPct val="0"/>
                  </a:spcBef>
                  <a:spcAft>
                    <a:spcPct val="0"/>
                  </a:spcAft>
                  <a:buClrTx/>
                  <a:buSzTx/>
                  <a:buFontTx/>
                  <a:buNone/>
                  <a:tabLst>
                    <a:tab pos="9810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不安減退</a:t>
                </a:r>
              </a:p>
              <a:p>
                <a:pPr marL="0" marR="0" lvl="0" indent="0" algn="l" defTabSz="457200" rtl="0" eaLnBrk="1" fontAlgn="base" latinLnBrk="0" hangingPunct="1">
                  <a:lnSpc>
                    <a:spcPct val="120000"/>
                  </a:lnSpc>
                  <a:spcBef>
                    <a:spcPct val="0"/>
                  </a:spcBef>
                  <a:spcAft>
                    <a:spcPct val="0"/>
                  </a:spcAft>
                  <a:buClrTx/>
                  <a:buSzTx/>
                  <a:buFontTx/>
                  <a:buNone/>
                  <a:tabLst>
                    <a:tab pos="9810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気分高揚</a:t>
                </a:r>
              </a:p>
            </p:txBody>
          </p:sp>
        </p:grpSp>
        <p:sp>
          <p:nvSpPr>
            <p:cNvPr id="11" name="正方形/長方形 10">
              <a:extLst>
                <a:ext uri="{FF2B5EF4-FFF2-40B4-BE49-F238E27FC236}">
                  <a16:creationId xmlns:a16="http://schemas.microsoft.com/office/drawing/2014/main" id="{8BDF043D-293B-4C52-9C07-2F04954D691A}"/>
                </a:ext>
              </a:extLst>
            </p:cNvPr>
            <p:cNvSpPr/>
            <p:nvPr/>
          </p:nvSpPr>
          <p:spPr>
            <a:xfrm>
              <a:off x="3488697" y="2409265"/>
              <a:ext cx="1973247" cy="2160592"/>
            </a:xfrm>
            <a:prstGeom prst="rect">
              <a:avLst/>
            </a:prstGeom>
          </p:spPr>
          <p:txBody>
            <a:bodyPr wrap="square">
              <a:spAutoFit/>
            </a:bodyPr>
            <a:lstStyle/>
            <a:p>
              <a:pPr marL="0" marR="0" lvl="0" indent="0" algn="l" defTabSz="457200" rtl="0" eaLnBrk="1" fontAlgn="base" latinLnBrk="0" hangingPunct="1">
                <a:lnSpc>
                  <a:spcPct val="120000"/>
                </a:lnSpc>
                <a:spcBef>
                  <a:spcPct val="0"/>
                </a:spcBef>
                <a:spcAft>
                  <a:spcPct val="0"/>
                </a:spcAft>
                <a:buClrTx/>
                <a:buSzTx/>
                <a:buFontTx/>
                <a:buNone/>
                <a:tabLst>
                  <a:tab pos="8921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不快</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不眠</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base" latinLnBrk="0" hangingPunct="1">
                <a:lnSpc>
                  <a:spcPct val="120000"/>
                </a:lnSpc>
                <a:spcBef>
                  <a:spcPct val="0"/>
                </a:spcBef>
                <a:spcAft>
                  <a:spcPct val="0"/>
                </a:spcAft>
                <a:buClrTx/>
                <a:buSzTx/>
                <a:buFontTx/>
                <a:buNone/>
                <a:tabLst>
                  <a:tab pos="8921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疲労</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不安</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base" latinLnBrk="0" hangingPunct="1">
                <a:lnSpc>
                  <a:spcPct val="120000"/>
                </a:lnSpc>
                <a:spcBef>
                  <a:spcPct val="0"/>
                </a:spcBef>
                <a:spcAft>
                  <a:spcPct val="0"/>
                </a:spcAft>
                <a:buClrTx/>
                <a:buSzTx/>
                <a:buFontTx/>
                <a:buNone/>
                <a:tabLst>
                  <a:tab pos="8921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恐怖</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怒り</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base" latinLnBrk="0" hangingPunct="1">
                <a:lnSpc>
                  <a:spcPct val="120000"/>
                </a:lnSpc>
                <a:spcBef>
                  <a:spcPct val="0"/>
                </a:spcBef>
                <a:spcAft>
                  <a:spcPct val="0"/>
                </a:spcAft>
                <a:buClrTx/>
                <a:buSzTx/>
                <a:buFontTx/>
                <a:buNone/>
                <a:tabLst>
                  <a:tab pos="8921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悲しみ</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うつ状態</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base" latinLnBrk="0" hangingPunct="1">
                <a:lnSpc>
                  <a:spcPct val="120000"/>
                </a:lnSpc>
                <a:spcBef>
                  <a:spcPct val="0"/>
                </a:spcBef>
                <a:spcAft>
                  <a:spcPct val="0"/>
                </a:spcAft>
                <a:buClrTx/>
                <a:buSzTx/>
                <a:buFontTx/>
                <a:buNone/>
                <a:tabLst>
                  <a:tab pos="8921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倦怠感</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孤独感</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base" latinLnBrk="0" hangingPunct="1">
                <a:lnSpc>
                  <a:spcPct val="120000"/>
                </a:lnSpc>
                <a:spcBef>
                  <a:spcPct val="0"/>
                </a:spcBef>
                <a:spcAft>
                  <a:spcPct val="0"/>
                </a:spcAft>
                <a:buClrTx/>
                <a:buSzTx/>
                <a:buFontTx/>
                <a:buNone/>
                <a:tabLst>
                  <a:tab pos="8921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内向的心理状態</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base" latinLnBrk="0" hangingPunct="1">
                <a:lnSpc>
                  <a:spcPct val="120000"/>
                </a:lnSpc>
                <a:spcBef>
                  <a:spcPct val="0"/>
                </a:spcBef>
                <a:spcAft>
                  <a:spcPct val="0"/>
                </a:spcAft>
                <a:buClrTx/>
                <a:buSzTx/>
                <a:buFontTx/>
                <a:buNone/>
                <a:tabLst>
                  <a:tab pos="8921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社会的地位の喪失</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46A7E387-AFD6-42D6-98B7-93ADDD31669B}"/>
                </a:ext>
              </a:extLst>
            </p:cNvPr>
            <p:cNvGrpSpPr/>
            <p:nvPr/>
          </p:nvGrpSpPr>
          <p:grpSpPr>
            <a:xfrm>
              <a:off x="7216716" y="4439739"/>
              <a:ext cx="1160720" cy="956938"/>
              <a:chOff x="7230514" y="4295367"/>
              <a:chExt cx="1160720" cy="956938"/>
            </a:xfrm>
          </p:grpSpPr>
          <p:sp>
            <p:nvSpPr>
              <p:cNvPr id="13" name="楕円 5">
                <a:extLst>
                  <a:ext uri="{FF2B5EF4-FFF2-40B4-BE49-F238E27FC236}">
                    <a16:creationId xmlns:a16="http://schemas.microsoft.com/office/drawing/2014/main" id="{72E11CE5-1F60-4000-AA1B-F2956951D2BC}"/>
                  </a:ext>
                </a:extLst>
              </p:cNvPr>
              <p:cNvSpPr/>
              <p:nvPr/>
            </p:nvSpPr>
            <p:spPr>
              <a:xfrm>
                <a:off x="7230514" y="4295367"/>
                <a:ext cx="1160720" cy="956938"/>
              </a:xfrm>
              <a:prstGeom prst="ellipse">
                <a:avLst/>
              </a:prstGeom>
              <a:solidFill>
                <a:srgbClr val="548235"/>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News Gothic MT"/>
                  <a:ea typeface="メイリオ" panose="020B0604030504040204" pitchFamily="50" charset="-128"/>
                  <a:cs typeface="+mn-cs"/>
                </a:endParaRPr>
              </a:p>
            </p:txBody>
          </p:sp>
          <p:sp>
            <p:nvSpPr>
              <p:cNvPr id="14" name="正方形/長方形 13">
                <a:extLst>
                  <a:ext uri="{FF2B5EF4-FFF2-40B4-BE49-F238E27FC236}">
                    <a16:creationId xmlns:a16="http://schemas.microsoft.com/office/drawing/2014/main" id="{0EAB99A3-313F-49B3-9F56-1CFC0A5B9231}"/>
                  </a:ext>
                </a:extLst>
              </p:cNvPr>
              <p:cNvSpPr/>
              <p:nvPr/>
            </p:nvSpPr>
            <p:spPr>
              <a:xfrm>
                <a:off x="7355510" y="4404504"/>
                <a:ext cx="910728" cy="738664"/>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mn-cs"/>
                  </a:rPr>
                  <a:t>鎮痛薬</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mn-cs"/>
                  </a:rPr>
                  <a:t>抗不安薬</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mn-cs"/>
                  </a:rPr>
                  <a:t>抗うつ薬</a:t>
                </a:r>
              </a:p>
            </p:txBody>
          </p:sp>
        </p:grpSp>
      </p:grpSp>
      <p:sp>
        <p:nvSpPr>
          <p:cNvPr id="17" name="テキスト ボックス 16">
            <a:extLst>
              <a:ext uri="{FF2B5EF4-FFF2-40B4-BE49-F238E27FC236}">
                <a16:creationId xmlns:a16="http://schemas.microsoft.com/office/drawing/2014/main" id="{FD740BEF-4495-48AF-9E0A-D135DEAA8F8F}"/>
              </a:ext>
            </a:extLst>
          </p:cNvPr>
          <p:cNvSpPr txBox="1"/>
          <p:nvPr/>
        </p:nvSpPr>
        <p:spPr>
          <a:xfrm>
            <a:off x="3197558" y="5326182"/>
            <a:ext cx="5132239" cy="27699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rPr>
              <a:t>Twycross</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著、武田文和訳</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末期患者の診療マニュアル第</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版</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(1991)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より</a:t>
            </a:r>
          </a:p>
        </p:txBody>
      </p:sp>
      <p:pic>
        <p:nvPicPr>
          <p:cNvPr id="18" name="グラフィックス 32">
            <a:extLst>
              <a:ext uri="{FF2B5EF4-FFF2-40B4-BE49-F238E27FC236}">
                <a16:creationId xmlns:a16="http://schemas.microsoft.com/office/drawing/2014/main" id="{39B33931-D23C-4C97-BADF-FF74ED2456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9153" y="2609254"/>
            <a:ext cx="2238375" cy="1266825"/>
          </a:xfrm>
          <a:prstGeom prst="rect">
            <a:avLst/>
          </a:prstGeom>
        </p:spPr>
      </p:pic>
      <p:sp>
        <p:nvSpPr>
          <p:cNvPr id="19" name="テキスト ボックス 18">
            <a:extLst>
              <a:ext uri="{FF2B5EF4-FFF2-40B4-BE49-F238E27FC236}">
                <a16:creationId xmlns:a16="http://schemas.microsoft.com/office/drawing/2014/main" id="{C919A205-5411-442B-AC68-4D96CDA869BB}"/>
              </a:ext>
            </a:extLst>
          </p:cNvPr>
          <p:cNvSpPr txBox="1"/>
          <p:nvPr/>
        </p:nvSpPr>
        <p:spPr>
          <a:xfrm>
            <a:off x="7162806" y="2965224"/>
            <a:ext cx="1620957" cy="58477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これらを高める</a:t>
            </a:r>
            <a:b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b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ケアを考える</a:t>
            </a:r>
          </a:p>
        </p:txBody>
      </p:sp>
      <p:pic>
        <p:nvPicPr>
          <p:cNvPr id="20" name="図 19">
            <a:extLst>
              <a:ext uri="{FF2B5EF4-FFF2-40B4-BE49-F238E27FC236}">
                <a16:creationId xmlns:a16="http://schemas.microsoft.com/office/drawing/2014/main" id="{2FA0FE91-B2A5-476B-93C0-006398FCE2C5}"/>
              </a:ext>
            </a:extLst>
          </p:cNvPr>
          <p:cNvPicPr>
            <a:picLocks noChangeAspect="1"/>
          </p:cNvPicPr>
          <p:nvPr/>
        </p:nvPicPr>
        <p:blipFill>
          <a:blip r:embed="rId5"/>
          <a:stretch>
            <a:fillRect/>
          </a:stretch>
        </p:blipFill>
        <p:spPr>
          <a:xfrm>
            <a:off x="8322467" y="5374897"/>
            <a:ext cx="628102" cy="1080000"/>
          </a:xfrm>
          <a:prstGeom prst="rect">
            <a:avLst/>
          </a:prstGeom>
        </p:spPr>
      </p:pic>
      <p:sp>
        <p:nvSpPr>
          <p:cNvPr id="2" name="吹き出し: 角を丸めた四角形 1">
            <a:extLst>
              <a:ext uri="{FF2B5EF4-FFF2-40B4-BE49-F238E27FC236}">
                <a16:creationId xmlns:a16="http://schemas.microsoft.com/office/drawing/2014/main" id="{E21E285E-673B-421A-ABBF-5BABDC567E5F}"/>
              </a:ext>
            </a:extLst>
          </p:cNvPr>
          <p:cNvSpPr/>
          <p:nvPr/>
        </p:nvSpPr>
        <p:spPr>
          <a:xfrm>
            <a:off x="635793" y="5682703"/>
            <a:ext cx="7345264" cy="620612"/>
          </a:xfrm>
          <a:prstGeom prst="wedgeRoundRectCallout">
            <a:avLst>
              <a:gd name="adj1" fmla="val 53960"/>
              <a:gd name="adj2" fmla="val -17970"/>
              <a:gd name="adj3" fmla="val 16667"/>
            </a:avLst>
          </a:prstGeom>
          <a:solidFill>
            <a:srgbClr val="F6B8B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tx1"/>
                </a:solidFill>
                <a:latin typeface="Tahoma"/>
                <a:ea typeface="メイリオ"/>
              </a:rPr>
              <a:t>有効と思われる痛みのケアを挙げてみましょう！</a:t>
            </a:r>
          </a:p>
        </p:txBody>
      </p:sp>
    </p:spTree>
    <p:extLst>
      <p:ext uri="{BB962C8B-B14F-4D97-AF65-F5344CB8AC3E}">
        <p14:creationId xmlns:p14="http://schemas.microsoft.com/office/powerpoint/2010/main" val="424730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F86B9C-C45F-44E3-BA79-18F1A547FA92}"/>
              </a:ext>
            </a:extLst>
          </p:cNvPr>
          <p:cNvSpPr>
            <a:spLocks noGrp="1"/>
          </p:cNvSpPr>
          <p:nvPr>
            <p:ph type="ctrTitle"/>
          </p:nvPr>
        </p:nvSpPr>
        <p:spPr/>
        <p:txBody>
          <a:bodyPr/>
          <a:lstStyle/>
          <a:p>
            <a:r>
              <a:rPr kumimoji="1" lang="ja-JP" altLang="en-US" dirty="0"/>
              <a:t>緩和ケア概論</a:t>
            </a:r>
          </a:p>
        </p:txBody>
      </p:sp>
    </p:spTree>
    <p:extLst>
      <p:ext uri="{BB962C8B-B14F-4D97-AF65-F5344CB8AC3E}">
        <p14:creationId xmlns:p14="http://schemas.microsoft.com/office/powerpoint/2010/main" val="9592537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AD55E20-FEC7-AB4B-BF3E-00F831216FFD}"/>
              </a:ext>
            </a:extLst>
          </p:cNvPr>
          <p:cNvSpPr>
            <a:spLocks noGrp="1"/>
          </p:cNvSpPr>
          <p:nvPr>
            <p:ph type="title"/>
          </p:nvPr>
        </p:nvSpPr>
        <p:spPr/>
        <p:txBody>
          <a:bodyPr/>
          <a:lstStyle/>
          <a:p>
            <a:r>
              <a:rPr lang="ja-JP" altLang="en-US" dirty="0">
                <a:solidFill>
                  <a:schemeClr val="bg1"/>
                </a:solidFill>
              </a:rPr>
              <a:t>痛みの閾値を下げる因子</a:t>
            </a:r>
            <a:endParaRPr kumimoji="1" lang="ja-JP" altLang="en-US" dirty="0">
              <a:solidFill>
                <a:schemeClr val="bg1"/>
              </a:solidFill>
            </a:endParaRPr>
          </a:p>
        </p:txBody>
      </p:sp>
      <p:sp>
        <p:nvSpPr>
          <p:cNvPr id="2" name="コンテンツ プレースホルダー 1">
            <a:extLst>
              <a:ext uri="{FF2B5EF4-FFF2-40B4-BE49-F238E27FC236}">
                <a16:creationId xmlns:a16="http://schemas.microsoft.com/office/drawing/2014/main" id="{CD1B23F6-DE54-484C-B50B-2F2253BCD4EC}"/>
              </a:ext>
            </a:extLst>
          </p:cNvPr>
          <p:cNvSpPr>
            <a:spLocks noGrp="1"/>
          </p:cNvSpPr>
          <p:nvPr>
            <p:ph idx="1"/>
          </p:nvPr>
        </p:nvSpPr>
        <p:spPr>
          <a:xfrm>
            <a:off x="457200" y="1376064"/>
            <a:ext cx="8466992" cy="4907496"/>
          </a:xfrm>
        </p:spPr>
        <p:txBody>
          <a:bodyPr/>
          <a:lstStyle/>
          <a:p>
            <a:r>
              <a:rPr lang="ja-JP" altLang="en-US" sz="2800" dirty="0">
                <a:solidFill>
                  <a:prstClr val="black"/>
                </a:solidFill>
                <a:latin typeface="メイリオ" panose="020B0604030504040204" pitchFamily="50" charset="-128"/>
                <a:ea typeface="メイリオ" panose="020B0604030504040204" pitchFamily="50" charset="-128"/>
              </a:rPr>
              <a:t>心理社会的な苦痛が強い状況やサポートが少ない環境などは痛みの閾値を下げる増悪因子となる</a:t>
            </a:r>
          </a:p>
          <a:p>
            <a:endParaRPr kumimoji="1" lang="ja-JP" altLang="en-US" sz="2800" dirty="0"/>
          </a:p>
        </p:txBody>
      </p:sp>
      <p:sp>
        <p:nvSpPr>
          <p:cNvPr id="9" name="下矢印 19">
            <a:extLst>
              <a:ext uri="{FF2B5EF4-FFF2-40B4-BE49-F238E27FC236}">
                <a16:creationId xmlns:a16="http://schemas.microsoft.com/office/drawing/2014/main" id="{921FCD2D-1C14-4EF6-91C4-EFC8AC7B2E76}"/>
              </a:ext>
            </a:extLst>
          </p:cNvPr>
          <p:cNvSpPr/>
          <p:nvPr/>
        </p:nvSpPr>
        <p:spPr>
          <a:xfrm>
            <a:off x="1411779" y="2903994"/>
            <a:ext cx="2808000" cy="2727501"/>
          </a:xfrm>
          <a:prstGeom prst="downArrow">
            <a:avLst>
              <a:gd name="adj1" fmla="val 67656"/>
              <a:gd name="adj2" fmla="val 21890"/>
            </a:avLst>
          </a:prstGeom>
          <a:solidFill>
            <a:srgbClr val="BDD7EE"/>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0" algn="l" defTabSz="457200" rtl="0" eaLnBrk="1" fontAlgn="base" latinLnBrk="0" hangingPunct="1">
              <a:lnSpc>
                <a:spcPct val="12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正方形/長方形 9">
            <a:extLst>
              <a:ext uri="{FF2B5EF4-FFF2-40B4-BE49-F238E27FC236}">
                <a16:creationId xmlns:a16="http://schemas.microsoft.com/office/drawing/2014/main" id="{8BDF043D-293B-4C52-9C07-2F04954D691A}"/>
              </a:ext>
            </a:extLst>
          </p:cNvPr>
          <p:cNvSpPr/>
          <p:nvPr/>
        </p:nvSpPr>
        <p:spPr>
          <a:xfrm>
            <a:off x="1910381" y="3006482"/>
            <a:ext cx="1973247" cy="2160592"/>
          </a:xfrm>
          <a:prstGeom prst="rect">
            <a:avLst/>
          </a:prstGeom>
        </p:spPr>
        <p:txBody>
          <a:bodyPr wrap="square">
            <a:spAutoFit/>
          </a:bodyPr>
          <a:lstStyle/>
          <a:p>
            <a:pPr marL="0" marR="0" lvl="0" indent="0" algn="l" defTabSz="457200" rtl="0" eaLnBrk="1" fontAlgn="base" latinLnBrk="0" hangingPunct="1">
              <a:lnSpc>
                <a:spcPct val="120000"/>
              </a:lnSpc>
              <a:spcBef>
                <a:spcPct val="0"/>
              </a:spcBef>
              <a:spcAft>
                <a:spcPct val="0"/>
              </a:spcAft>
              <a:buClrTx/>
              <a:buSzTx/>
              <a:buFontTx/>
              <a:buNone/>
              <a:tabLst>
                <a:tab pos="8921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不快</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不眠</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base" latinLnBrk="0" hangingPunct="1">
              <a:lnSpc>
                <a:spcPct val="120000"/>
              </a:lnSpc>
              <a:spcBef>
                <a:spcPct val="0"/>
              </a:spcBef>
              <a:spcAft>
                <a:spcPct val="0"/>
              </a:spcAft>
              <a:buClrTx/>
              <a:buSzTx/>
              <a:buFontTx/>
              <a:buNone/>
              <a:tabLst>
                <a:tab pos="8921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疲労</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不安</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base" latinLnBrk="0" hangingPunct="1">
              <a:lnSpc>
                <a:spcPct val="120000"/>
              </a:lnSpc>
              <a:spcBef>
                <a:spcPct val="0"/>
              </a:spcBef>
              <a:spcAft>
                <a:spcPct val="0"/>
              </a:spcAft>
              <a:buClrTx/>
              <a:buSzTx/>
              <a:buFontTx/>
              <a:buNone/>
              <a:tabLst>
                <a:tab pos="8921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恐怖</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怒り</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base" latinLnBrk="0" hangingPunct="1">
              <a:lnSpc>
                <a:spcPct val="120000"/>
              </a:lnSpc>
              <a:spcBef>
                <a:spcPct val="0"/>
              </a:spcBef>
              <a:spcAft>
                <a:spcPct val="0"/>
              </a:spcAft>
              <a:buClrTx/>
              <a:buSzTx/>
              <a:buFontTx/>
              <a:buNone/>
              <a:tabLst>
                <a:tab pos="8921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悲しみ</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うつ状態</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base" latinLnBrk="0" hangingPunct="1">
              <a:lnSpc>
                <a:spcPct val="120000"/>
              </a:lnSpc>
              <a:spcBef>
                <a:spcPct val="0"/>
              </a:spcBef>
              <a:spcAft>
                <a:spcPct val="0"/>
              </a:spcAft>
              <a:buClrTx/>
              <a:buSzTx/>
              <a:buFontTx/>
              <a:buNone/>
              <a:tabLst>
                <a:tab pos="8921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倦怠感</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孤独感</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base" latinLnBrk="0" hangingPunct="1">
              <a:lnSpc>
                <a:spcPct val="120000"/>
              </a:lnSpc>
              <a:spcBef>
                <a:spcPct val="0"/>
              </a:spcBef>
              <a:spcAft>
                <a:spcPct val="0"/>
              </a:spcAft>
              <a:buClrTx/>
              <a:buSzTx/>
              <a:buFontTx/>
              <a:buNone/>
              <a:tabLst>
                <a:tab pos="8921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内向的心理状態</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base" latinLnBrk="0" hangingPunct="1">
              <a:lnSpc>
                <a:spcPct val="120000"/>
              </a:lnSpc>
              <a:spcBef>
                <a:spcPct val="0"/>
              </a:spcBef>
              <a:spcAft>
                <a:spcPct val="0"/>
              </a:spcAft>
              <a:buClrTx/>
              <a:buSzTx/>
              <a:buFontTx/>
              <a:buNone/>
              <a:tabLst>
                <a:tab pos="8921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社会的地位の喪失</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FD740BEF-4495-48AF-9E0A-D135DEAA8F8F}"/>
              </a:ext>
            </a:extLst>
          </p:cNvPr>
          <p:cNvSpPr txBox="1"/>
          <p:nvPr/>
        </p:nvSpPr>
        <p:spPr>
          <a:xfrm>
            <a:off x="4011761" y="6084828"/>
            <a:ext cx="5132239" cy="27699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rPr>
              <a:t>Twycross</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著、武田文和訳</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末期患者の診療マニュアル第</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版</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(1991)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より</a:t>
            </a:r>
          </a:p>
        </p:txBody>
      </p:sp>
      <p:pic>
        <p:nvPicPr>
          <p:cNvPr id="13" name="図 12">
            <a:extLst>
              <a:ext uri="{FF2B5EF4-FFF2-40B4-BE49-F238E27FC236}">
                <a16:creationId xmlns:a16="http://schemas.microsoft.com/office/drawing/2014/main" id="{EBE1082D-6AA9-4077-AD92-1861157A9A90}"/>
              </a:ext>
            </a:extLst>
          </p:cNvPr>
          <p:cNvPicPr>
            <a:picLocks noChangeAspect="1"/>
          </p:cNvPicPr>
          <p:nvPr/>
        </p:nvPicPr>
        <p:blipFill>
          <a:blip r:embed="rId2"/>
          <a:stretch>
            <a:fillRect/>
          </a:stretch>
        </p:blipFill>
        <p:spPr>
          <a:xfrm>
            <a:off x="4718381" y="2864174"/>
            <a:ext cx="3412983" cy="2851417"/>
          </a:xfrm>
          <a:prstGeom prst="rect">
            <a:avLst/>
          </a:prstGeom>
        </p:spPr>
      </p:pic>
    </p:spTree>
    <p:extLst>
      <p:ext uri="{BB962C8B-B14F-4D97-AF65-F5344CB8AC3E}">
        <p14:creationId xmlns:p14="http://schemas.microsoft.com/office/powerpoint/2010/main" val="1213109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AD55E20-FEC7-AB4B-BF3E-00F831216FFD}"/>
              </a:ext>
            </a:extLst>
          </p:cNvPr>
          <p:cNvSpPr>
            <a:spLocks noGrp="1"/>
          </p:cNvSpPr>
          <p:nvPr>
            <p:ph type="title"/>
          </p:nvPr>
        </p:nvSpPr>
        <p:spPr/>
        <p:txBody>
          <a:bodyPr/>
          <a:lstStyle/>
          <a:p>
            <a:r>
              <a:rPr lang="ja-JP" altLang="en-US" dirty="0"/>
              <a:t>痛みを和らげるケア</a:t>
            </a:r>
            <a:endParaRPr kumimoji="1" lang="ja-JP" altLang="en-US" dirty="0"/>
          </a:p>
        </p:txBody>
      </p:sp>
      <p:sp>
        <p:nvSpPr>
          <p:cNvPr id="14" name="コンテンツ プレースホルダー 22"/>
          <p:cNvSpPr>
            <a:spLocks noGrp="1"/>
          </p:cNvSpPr>
          <p:nvPr>
            <p:ph sz="quarter" idx="4294967295"/>
          </p:nvPr>
        </p:nvSpPr>
        <p:spPr>
          <a:xfrm>
            <a:off x="494768" y="1430650"/>
            <a:ext cx="6470442" cy="3657575"/>
          </a:xfrm>
          <a:prstGeom prst="rect">
            <a:avLst/>
          </a:prstGeom>
        </p:spPr>
        <p:txBody>
          <a:bodyPr>
            <a:noAutofit/>
          </a:bodyPr>
          <a:lstStyle/>
          <a:p>
            <a:r>
              <a:rPr lang="ja-JP" altLang="en-US" sz="2400" dirty="0"/>
              <a:t>マッサージをする</a:t>
            </a:r>
          </a:p>
          <a:p>
            <a:r>
              <a:rPr lang="ja-JP" altLang="en-US" sz="2400" dirty="0"/>
              <a:t>温罨法・冷罨法</a:t>
            </a:r>
          </a:p>
          <a:p>
            <a:r>
              <a:rPr lang="ja-JP" altLang="en-US" sz="2400" dirty="0"/>
              <a:t>軽い運動を取り入れる</a:t>
            </a:r>
          </a:p>
          <a:p>
            <a:r>
              <a:rPr lang="ja-JP" altLang="en-US" sz="2400" dirty="0"/>
              <a:t>装具や補助具の利用</a:t>
            </a:r>
            <a:endParaRPr lang="en-US" altLang="ja-JP" sz="2400" dirty="0"/>
          </a:p>
          <a:p>
            <a:pPr marL="509588" lvl="1" indent="-342900"/>
            <a:r>
              <a:rPr lang="ja-JP" altLang="en-US" sz="2400" dirty="0"/>
              <a:t>コルセット、頸椎カラー、歩行器など</a:t>
            </a:r>
          </a:p>
          <a:p>
            <a:r>
              <a:rPr lang="ja-JP" altLang="en-US" sz="2400" dirty="0"/>
              <a:t>環境の調整</a:t>
            </a:r>
          </a:p>
          <a:p>
            <a:r>
              <a:rPr lang="ja-JP" altLang="en-US" sz="2400" dirty="0"/>
              <a:t>気ばらし</a:t>
            </a:r>
          </a:p>
          <a:p>
            <a:r>
              <a:rPr lang="ja-JP" altLang="en-US" sz="2400" dirty="0"/>
              <a:t>ひとりで抱え込まない</a:t>
            </a:r>
            <a:endParaRPr lang="en-US" altLang="ja-JP" sz="2400" dirty="0"/>
          </a:p>
          <a:p>
            <a:pPr marL="509588" lvl="1" indent="-342900"/>
            <a:r>
              <a:rPr lang="ja-JP" altLang="en-US" sz="2400" dirty="0"/>
              <a:t>患者も家族も医療従事者も</a:t>
            </a:r>
          </a:p>
          <a:p>
            <a:endParaRPr lang="ja-JP" altLang="en-US" sz="2400" dirty="0"/>
          </a:p>
          <a:p>
            <a:endParaRPr lang="ja-JP" altLang="en-US" sz="2400" dirty="0"/>
          </a:p>
        </p:txBody>
      </p:sp>
      <p:pic>
        <p:nvPicPr>
          <p:cNvPr id="15" name="図 14">
            <a:extLst>
              <a:ext uri="{FF2B5EF4-FFF2-40B4-BE49-F238E27FC236}">
                <a16:creationId xmlns:a16="http://schemas.microsoft.com/office/drawing/2014/main" id="{CDB4E2F5-6CE9-4E7A-B91D-9042525AD380}"/>
              </a:ext>
            </a:extLst>
          </p:cNvPr>
          <p:cNvPicPr>
            <a:picLocks noChangeAspect="1"/>
          </p:cNvPicPr>
          <p:nvPr/>
        </p:nvPicPr>
        <p:blipFill>
          <a:blip r:embed="rId3"/>
          <a:stretch>
            <a:fillRect/>
          </a:stretch>
        </p:blipFill>
        <p:spPr>
          <a:xfrm>
            <a:off x="5767755" y="3826853"/>
            <a:ext cx="3108794" cy="2454902"/>
          </a:xfrm>
          <a:prstGeom prst="rect">
            <a:avLst/>
          </a:prstGeom>
        </p:spPr>
      </p:pic>
    </p:spTree>
    <p:extLst>
      <p:ext uri="{BB962C8B-B14F-4D97-AF65-F5344CB8AC3E}">
        <p14:creationId xmlns:p14="http://schemas.microsoft.com/office/powerpoint/2010/main" val="12180204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呼吸困難</a:t>
            </a:r>
          </a:p>
        </p:txBody>
      </p:sp>
    </p:spTree>
    <p:extLst>
      <p:ext uri="{BB962C8B-B14F-4D97-AF65-F5344CB8AC3E}">
        <p14:creationId xmlns:p14="http://schemas.microsoft.com/office/powerpoint/2010/main" val="32653394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AD55E20-FEC7-AB4B-BF3E-00F831216FFD}"/>
              </a:ext>
            </a:extLst>
          </p:cNvPr>
          <p:cNvSpPr>
            <a:spLocks noGrp="1"/>
          </p:cNvSpPr>
          <p:nvPr>
            <p:ph type="title"/>
          </p:nvPr>
        </p:nvSpPr>
        <p:spPr/>
        <p:txBody>
          <a:bodyPr/>
          <a:lstStyle/>
          <a:p>
            <a:r>
              <a:rPr lang="ja-JP" altLang="en-US" dirty="0"/>
              <a:t>呼吸困難 問題 </a:t>
            </a:r>
            <a:r>
              <a:rPr lang="en-US" altLang="ja-JP" dirty="0"/>
              <a:t>1</a:t>
            </a:r>
            <a:r>
              <a:rPr lang="ja-JP" altLang="en-US" dirty="0"/>
              <a:t>　</a:t>
            </a:r>
            <a:endParaRPr kumimoji="1" lang="ja-JP" altLang="en-US" dirty="0"/>
          </a:p>
        </p:txBody>
      </p:sp>
      <p:sp>
        <p:nvSpPr>
          <p:cNvPr id="4" name="コンテンツ プレースホルダー 3">
            <a:extLst>
              <a:ext uri="{FF2B5EF4-FFF2-40B4-BE49-F238E27FC236}">
                <a16:creationId xmlns:a16="http://schemas.microsoft.com/office/drawing/2014/main" id="{7F14135C-17DA-8D43-A1C4-F8C9D9490623}"/>
              </a:ext>
            </a:extLst>
          </p:cNvPr>
          <p:cNvSpPr>
            <a:spLocks noGrp="1"/>
          </p:cNvSpPr>
          <p:nvPr>
            <p:ph idx="1"/>
          </p:nvPr>
        </p:nvSpPr>
        <p:spPr/>
        <p:txBody>
          <a:bodyPr/>
          <a:lstStyle/>
          <a:p>
            <a:pPr>
              <a:lnSpc>
                <a:spcPct val="100000"/>
              </a:lnSpc>
            </a:pPr>
            <a:r>
              <a:rPr lang="ja-JP" altLang="en-US" dirty="0"/>
              <a:t>呼吸困難を訴える患者の動脈血酸素分圧は</a:t>
            </a:r>
            <a:r>
              <a:rPr lang="en-US" altLang="ja-JP" dirty="0"/>
              <a:t>60Torr</a:t>
            </a:r>
            <a:r>
              <a:rPr lang="ja-JP" altLang="en-US" dirty="0"/>
              <a:t>以下である</a:t>
            </a:r>
            <a:endParaRPr kumimoji="1" lang="ja-JP" altLang="en-US" dirty="0"/>
          </a:p>
        </p:txBody>
      </p:sp>
    </p:spTree>
    <p:extLst>
      <p:ext uri="{BB962C8B-B14F-4D97-AF65-F5344CB8AC3E}">
        <p14:creationId xmlns:p14="http://schemas.microsoft.com/office/powerpoint/2010/main" val="42671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9"/>
          <p:cNvSpPr>
            <a:spLocks noGrp="1" noChangeArrowheads="1"/>
          </p:cNvSpPr>
          <p:nvPr>
            <p:ph type="title"/>
          </p:nvPr>
        </p:nvSpPr>
        <p:spPr/>
        <p:txBody>
          <a:bodyPr/>
          <a:lstStyle/>
          <a:p>
            <a:r>
              <a:rPr lang="ja-JP" altLang="en-US"/>
              <a:t>呼吸困難の定義</a:t>
            </a:r>
          </a:p>
        </p:txBody>
      </p:sp>
      <p:sp>
        <p:nvSpPr>
          <p:cNvPr id="151562" name="Rectangle 10"/>
          <p:cNvSpPr>
            <a:spLocks noGrp="1" noChangeArrowheads="1"/>
          </p:cNvSpPr>
          <p:nvPr>
            <p:ph idx="1"/>
          </p:nvPr>
        </p:nvSpPr>
        <p:spPr/>
        <p:txBody>
          <a:bodyPr/>
          <a:lstStyle/>
          <a:p>
            <a:r>
              <a:rPr lang="ja-JP" altLang="en-US" dirty="0"/>
              <a:t>呼吸困難の定義</a:t>
            </a:r>
            <a:endParaRPr lang="en-US" altLang="ja-JP" dirty="0"/>
          </a:p>
          <a:p>
            <a:pPr marL="457200" lvl="1" indent="0">
              <a:buNone/>
            </a:pPr>
            <a:r>
              <a:rPr lang="ja-JP" altLang="en-US" dirty="0"/>
              <a:t>「呼吸時の不快な感覚」：主観的な症状</a:t>
            </a:r>
            <a:endParaRPr lang="en-US" altLang="ja-JP" dirty="0"/>
          </a:p>
          <a:p>
            <a:pPr marL="0" lvl="1" indent="0" algn="r">
              <a:buNone/>
            </a:pPr>
            <a:r>
              <a:rPr lang="en-US" altLang="ja-JP" sz="1800" dirty="0"/>
              <a:t>the American Thoracic Society 1999</a:t>
            </a:r>
          </a:p>
          <a:p>
            <a:r>
              <a:rPr lang="ja-JP" altLang="en-US" dirty="0"/>
              <a:t>呼吸不全の定義</a:t>
            </a:r>
            <a:endParaRPr lang="en-US" altLang="ja-JP" dirty="0"/>
          </a:p>
          <a:p>
            <a:pPr marL="457200" lvl="1" indent="0">
              <a:buNone/>
            </a:pPr>
            <a:r>
              <a:rPr lang="ja-JP" altLang="en-US" dirty="0"/>
              <a:t>「酸素分圧</a:t>
            </a:r>
            <a:r>
              <a:rPr lang="en-US" altLang="ja-JP" dirty="0"/>
              <a:t>(PaO2) 60Torr</a:t>
            </a:r>
            <a:r>
              <a:rPr lang="ja-JP" altLang="en-US" dirty="0"/>
              <a:t>以下」：客観的な病態</a:t>
            </a:r>
          </a:p>
        </p:txBody>
      </p:sp>
      <p:sp>
        <p:nvSpPr>
          <p:cNvPr id="4" name="円/楕円 3"/>
          <p:cNvSpPr/>
          <p:nvPr/>
        </p:nvSpPr>
        <p:spPr>
          <a:xfrm>
            <a:off x="2383935" y="4306122"/>
            <a:ext cx="3618129" cy="2164845"/>
          </a:xfrm>
          <a:prstGeom prst="ellipse">
            <a:avLst/>
          </a:prstGeom>
          <a:solidFill>
            <a:srgbClr val="93CDDD">
              <a:alpha val="60000"/>
            </a:srgbClr>
          </a:solidFill>
          <a:ln w="57150">
            <a:solidFill>
              <a:schemeClr val="accent5"/>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News Gothic MT"/>
              <a:ea typeface="メイリオ" panose="020B0604030504040204" pitchFamily="50" charset="-128"/>
              <a:cs typeface="+mn-cs"/>
            </a:endParaRPr>
          </a:p>
        </p:txBody>
      </p:sp>
      <p:sp>
        <p:nvSpPr>
          <p:cNvPr id="9" name="円/楕円 8"/>
          <p:cNvSpPr/>
          <p:nvPr/>
        </p:nvSpPr>
        <p:spPr>
          <a:xfrm>
            <a:off x="3641893" y="4306122"/>
            <a:ext cx="3618129" cy="2164845"/>
          </a:xfrm>
          <a:prstGeom prst="ellipse">
            <a:avLst/>
          </a:prstGeom>
          <a:solidFill>
            <a:srgbClr val="B3A2C7">
              <a:alpha val="50196"/>
            </a:srgbClr>
          </a:solidFill>
          <a:ln w="5715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News Gothic MT"/>
              <a:ea typeface="メイリオ" panose="020B0604030504040204" pitchFamily="50" charset="-128"/>
              <a:cs typeface="+mn-cs"/>
            </a:endParaRPr>
          </a:p>
        </p:txBody>
      </p:sp>
      <p:sp>
        <p:nvSpPr>
          <p:cNvPr id="5" name="テキスト ボックス 4"/>
          <p:cNvSpPr txBox="1"/>
          <p:nvPr/>
        </p:nvSpPr>
        <p:spPr>
          <a:xfrm>
            <a:off x="2676310" y="4911490"/>
            <a:ext cx="1037195" cy="954107"/>
          </a:xfrm>
          <a:prstGeom prst="rect">
            <a:avLst/>
          </a:prstGeom>
          <a:noFill/>
        </p:spPr>
        <p:txBody>
          <a:bodyPr wrap="squar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4BACC6">
                    <a:lumMod val="50000"/>
                  </a:srgbClr>
                </a:solidFill>
                <a:effectLst/>
                <a:uLnTx/>
                <a:uFillTx/>
                <a:latin typeface="メイリオ" panose="020B0604030504040204" pitchFamily="50" charset="-128"/>
                <a:ea typeface="メイリオ" panose="020B0604030504040204" pitchFamily="50" charset="-128"/>
              </a:rPr>
              <a:t>呼吸</a:t>
            </a:r>
            <a:endParaRPr kumimoji="1" lang="en-US" altLang="ja-JP" sz="2800" b="1" i="0" u="none" strike="noStrike" kern="1200" cap="none" spc="0" normalizeH="0" baseline="0" noProof="0" dirty="0">
              <a:ln>
                <a:noFill/>
              </a:ln>
              <a:solidFill>
                <a:srgbClr val="4BACC6">
                  <a:lumMod val="50000"/>
                </a:srgbClr>
              </a:solidFill>
              <a:effectLst/>
              <a:uLnTx/>
              <a:uFillTx/>
              <a:latin typeface="メイリオ" panose="020B0604030504040204" pitchFamily="50" charset="-128"/>
              <a:ea typeface="メイリオ" panose="020B0604030504040204" pitchFamily="50" charset="-128"/>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4BACC6">
                    <a:lumMod val="50000"/>
                  </a:srgbClr>
                </a:solidFill>
                <a:effectLst/>
                <a:uLnTx/>
                <a:uFillTx/>
                <a:latin typeface="メイリオ" panose="020B0604030504040204" pitchFamily="50" charset="-128"/>
                <a:ea typeface="メイリオ" panose="020B0604030504040204" pitchFamily="50" charset="-128"/>
              </a:rPr>
              <a:t>困難</a:t>
            </a:r>
          </a:p>
        </p:txBody>
      </p:sp>
      <p:sp>
        <p:nvSpPr>
          <p:cNvPr id="11" name="テキスト ボックス 10"/>
          <p:cNvSpPr txBox="1"/>
          <p:nvPr/>
        </p:nvSpPr>
        <p:spPr>
          <a:xfrm>
            <a:off x="6037504" y="4911489"/>
            <a:ext cx="1038215" cy="954107"/>
          </a:xfrm>
          <a:prstGeom prst="rect">
            <a:avLst/>
          </a:prstGeom>
          <a:noFill/>
        </p:spPr>
        <p:txBody>
          <a:bodyPr wrap="squar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8064A2">
                    <a:lumMod val="50000"/>
                  </a:srgbClr>
                </a:solidFill>
                <a:effectLst/>
                <a:uLnTx/>
                <a:uFillTx/>
                <a:latin typeface="メイリオ" panose="020B0604030504040204" pitchFamily="50" charset="-128"/>
                <a:ea typeface="メイリオ" panose="020B0604030504040204" pitchFamily="50" charset="-128"/>
              </a:rPr>
              <a:t>呼吸</a:t>
            </a:r>
            <a:endParaRPr kumimoji="1" lang="en-US" altLang="ja-JP" sz="2800" b="1" i="0" u="none" strike="noStrike" kern="1200" cap="none" spc="0" normalizeH="0" baseline="0" noProof="0" dirty="0">
              <a:ln>
                <a:noFill/>
              </a:ln>
              <a:solidFill>
                <a:srgbClr val="8064A2">
                  <a:lumMod val="50000"/>
                </a:srgbClr>
              </a:solidFill>
              <a:effectLst/>
              <a:uLnTx/>
              <a:uFillTx/>
              <a:latin typeface="メイリオ" panose="020B0604030504040204" pitchFamily="50" charset="-128"/>
              <a:ea typeface="メイリオ" panose="020B0604030504040204" pitchFamily="50" charset="-128"/>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8064A2">
                    <a:lumMod val="50000"/>
                  </a:srgbClr>
                </a:solidFill>
                <a:effectLst/>
                <a:uLnTx/>
                <a:uFillTx/>
                <a:latin typeface="メイリオ" panose="020B0604030504040204" pitchFamily="50" charset="-128"/>
                <a:ea typeface="メイリオ" panose="020B0604030504040204" pitchFamily="50" charset="-128"/>
              </a:rPr>
              <a:t>不全</a:t>
            </a:r>
          </a:p>
        </p:txBody>
      </p:sp>
    </p:spTree>
    <p:extLst>
      <p:ext uri="{BB962C8B-B14F-4D97-AF65-F5344CB8AC3E}">
        <p14:creationId xmlns:p14="http://schemas.microsoft.com/office/powerpoint/2010/main" val="11976906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AD55E20-FEC7-AB4B-BF3E-00F831216FFD}"/>
              </a:ext>
            </a:extLst>
          </p:cNvPr>
          <p:cNvSpPr>
            <a:spLocks noGrp="1"/>
          </p:cNvSpPr>
          <p:nvPr>
            <p:ph type="title"/>
          </p:nvPr>
        </p:nvSpPr>
        <p:spPr/>
        <p:txBody>
          <a:bodyPr/>
          <a:lstStyle/>
          <a:p>
            <a:r>
              <a:rPr lang="ja-JP" altLang="en-US" dirty="0"/>
              <a:t>呼吸困難 問題 </a:t>
            </a:r>
            <a:r>
              <a:rPr lang="en-US" altLang="ja-JP" dirty="0"/>
              <a:t>2</a:t>
            </a:r>
            <a:r>
              <a:rPr lang="ja-JP" altLang="en-US" dirty="0"/>
              <a:t>　</a:t>
            </a:r>
            <a:endParaRPr kumimoji="1" lang="ja-JP" altLang="en-US" dirty="0"/>
          </a:p>
        </p:txBody>
      </p:sp>
      <p:sp>
        <p:nvSpPr>
          <p:cNvPr id="4" name="コンテンツ プレースホルダー 3">
            <a:extLst>
              <a:ext uri="{FF2B5EF4-FFF2-40B4-BE49-F238E27FC236}">
                <a16:creationId xmlns:a16="http://schemas.microsoft.com/office/drawing/2014/main" id="{7F14135C-17DA-8D43-A1C4-F8C9D9490623}"/>
              </a:ext>
            </a:extLst>
          </p:cNvPr>
          <p:cNvSpPr>
            <a:spLocks noGrp="1"/>
          </p:cNvSpPr>
          <p:nvPr>
            <p:ph idx="1"/>
          </p:nvPr>
        </p:nvSpPr>
        <p:spPr/>
        <p:txBody>
          <a:bodyPr/>
          <a:lstStyle/>
          <a:p>
            <a:pPr>
              <a:lnSpc>
                <a:spcPct val="100000"/>
              </a:lnSpc>
            </a:pPr>
            <a:r>
              <a:rPr lang="ja-JP" altLang="en-US" dirty="0"/>
              <a:t>モルヒネは呼吸困難に対して有効である</a:t>
            </a:r>
          </a:p>
        </p:txBody>
      </p:sp>
    </p:spTree>
    <p:extLst>
      <p:ext uri="{BB962C8B-B14F-4D97-AF65-F5344CB8AC3E}">
        <p14:creationId xmlns:p14="http://schemas.microsoft.com/office/powerpoint/2010/main" val="8741842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14"/>
          <p:cNvSpPr>
            <a:spLocks noGrp="1" noChangeArrowheads="1"/>
          </p:cNvSpPr>
          <p:nvPr>
            <p:ph type="title"/>
          </p:nvPr>
        </p:nvSpPr>
        <p:spPr/>
        <p:txBody>
          <a:bodyPr/>
          <a:lstStyle/>
          <a:p>
            <a:r>
              <a:rPr lang="ja-JP" altLang="en-US"/>
              <a:t>呼吸困難の治療</a:t>
            </a:r>
            <a:r>
              <a:rPr lang="en-US" altLang="ja-JP"/>
              <a:t>STEP</a:t>
            </a:r>
          </a:p>
        </p:txBody>
      </p:sp>
      <p:sp>
        <p:nvSpPr>
          <p:cNvPr id="22" name="テキスト ボックス 21"/>
          <p:cNvSpPr txBox="1"/>
          <p:nvPr/>
        </p:nvSpPr>
        <p:spPr>
          <a:xfrm>
            <a:off x="1435100" y="5936531"/>
            <a:ext cx="1312679" cy="461665"/>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4BACC6"/>
                </a:solidFill>
                <a:effectLst/>
                <a:uLnTx/>
                <a:uFillTx/>
                <a:latin typeface="メイリオ" panose="020B0604030504040204" pitchFamily="50" charset="-128"/>
                <a:ea typeface="メイリオ" panose="020B0604030504040204" pitchFamily="50" charset="-128"/>
              </a:rPr>
              <a:t>STEP</a:t>
            </a:r>
            <a:r>
              <a:rPr kumimoji="1" lang="ja-JP" altLang="en-US" sz="2400" b="1" i="0" u="none" strike="noStrike" kern="1200" cap="none" spc="0" normalizeH="0" baseline="0" noProof="0" dirty="0">
                <a:ln>
                  <a:noFill/>
                </a:ln>
                <a:solidFill>
                  <a:srgbClr val="4BACC6"/>
                </a:solidFill>
                <a:effectLst/>
                <a:uLnTx/>
                <a:uFillTx/>
                <a:latin typeface="メイリオ" panose="020B0604030504040204" pitchFamily="50" charset="-128"/>
                <a:ea typeface="メイリオ" panose="020B0604030504040204" pitchFamily="50" charset="-128"/>
              </a:rPr>
              <a:t> </a:t>
            </a:r>
            <a:r>
              <a:rPr kumimoji="1" lang="en-US" altLang="ja-JP" sz="2400" b="1" i="0" u="none" strike="noStrike" kern="1200" cap="none" spc="0" normalizeH="0" baseline="0" noProof="0" dirty="0">
                <a:ln>
                  <a:noFill/>
                </a:ln>
                <a:solidFill>
                  <a:srgbClr val="4BACC6"/>
                </a:solidFill>
                <a:effectLst/>
                <a:uLnTx/>
                <a:uFillTx/>
                <a:latin typeface="メイリオ" panose="020B0604030504040204" pitchFamily="50" charset="-128"/>
                <a:ea typeface="メイリオ" panose="020B0604030504040204" pitchFamily="50" charset="-128"/>
              </a:rPr>
              <a:t>1</a:t>
            </a:r>
            <a:endParaRPr kumimoji="1" lang="ja-JP" altLang="en-US" sz="2400" b="1" i="0" u="none" strike="noStrike" kern="1200" cap="none" spc="0" normalizeH="0" baseline="0" noProof="0" dirty="0">
              <a:ln>
                <a:noFill/>
              </a:ln>
              <a:solidFill>
                <a:srgbClr val="4BACC6"/>
              </a:solidFill>
              <a:effectLst/>
              <a:uLnTx/>
              <a:uFillTx/>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4044950" y="5953696"/>
            <a:ext cx="1312679" cy="461665"/>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9BBB59"/>
                </a:solidFill>
                <a:effectLst/>
                <a:uLnTx/>
                <a:uFillTx/>
                <a:latin typeface="メイリオ" panose="020B0604030504040204" pitchFamily="50" charset="-128"/>
                <a:ea typeface="メイリオ" panose="020B0604030504040204" pitchFamily="50" charset="-128"/>
              </a:rPr>
              <a:t>STEP</a:t>
            </a:r>
            <a:r>
              <a:rPr kumimoji="1" lang="ja-JP" altLang="en-US" sz="2400" b="1" i="0" u="none" strike="noStrike" kern="1200" cap="none" spc="0" normalizeH="0" baseline="0" noProof="0" dirty="0">
                <a:ln>
                  <a:noFill/>
                </a:ln>
                <a:solidFill>
                  <a:srgbClr val="9BBB59"/>
                </a:solidFill>
                <a:effectLst/>
                <a:uLnTx/>
                <a:uFillTx/>
                <a:latin typeface="メイリオ" panose="020B0604030504040204" pitchFamily="50" charset="-128"/>
                <a:ea typeface="メイリオ" panose="020B0604030504040204" pitchFamily="50" charset="-128"/>
              </a:rPr>
              <a:t> </a:t>
            </a:r>
            <a:r>
              <a:rPr kumimoji="1" lang="en-US" altLang="ja-JP" sz="2400" b="1" i="0" u="none" strike="noStrike" kern="1200" cap="none" spc="0" normalizeH="0" baseline="0" noProof="0" dirty="0">
                <a:ln>
                  <a:noFill/>
                </a:ln>
                <a:solidFill>
                  <a:srgbClr val="9BBB59"/>
                </a:solidFill>
                <a:effectLst/>
                <a:uLnTx/>
                <a:uFillTx/>
                <a:latin typeface="メイリオ" panose="020B0604030504040204" pitchFamily="50" charset="-128"/>
                <a:ea typeface="メイリオ" panose="020B0604030504040204" pitchFamily="50" charset="-128"/>
              </a:rPr>
              <a:t>2</a:t>
            </a:r>
            <a:endParaRPr kumimoji="1" lang="ja-JP" altLang="en-US" sz="2400" b="1" i="0" u="none" strike="noStrike" kern="1200" cap="none" spc="0" normalizeH="0" baseline="0" noProof="0" dirty="0">
              <a:ln>
                <a:noFill/>
              </a:ln>
              <a:solidFill>
                <a:srgbClr val="9BBB59"/>
              </a:solidFill>
              <a:effectLst/>
              <a:uLnTx/>
              <a:uFillTx/>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6813550" y="5953696"/>
            <a:ext cx="1312679" cy="461665"/>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rPr>
              <a:t>STEP</a:t>
            </a:r>
            <a:r>
              <a:rPr kumimoji="1" lang="ja-JP" altLang="en-US" sz="24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rPr>
              <a:t> </a:t>
            </a:r>
            <a:r>
              <a:rPr kumimoji="1" lang="en-US" altLang="ja-JP" sz="24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rPr>
              <a:t>3</a:t>
            </a:r>
            <a:endParaRPr kumimoji="1" lang="ja-JP" altLang="en-US" sz="2400" b="1" i="0" u="none" strike="noStrike" kern="1200" cap="none" spc="0" normalizeH="0" baseline="0" noProof="0" dirty="0">
              <a:ln>
                <a:noFill/>
              </a:ln>
              <a:solidFill>
                <a:srgbClr val="F79646"/>
              </a:solidFill>
              <a:effectLst/>
              <a:uLnTx/>
              <a:uFillTx/>
              <a:latin typeface="メイリオ" panose="020B0604030504040204" pitchFamily="50" charset="-128"/>
              <a:ea typeface="メイリオ" panose="020B0604030504040204" pitchFamily="50" charset="-128"/>
            </a:endParaRPr>
          </a:p>
        </p:txBody>
      </p:sp>
      <p:cxnSp>
        <p:nvCxnSpPr>
          <p:cNvPr id="25" name="直線コネクタ 24"/>
          <p:cNvCxnSpPr/>
          <p:nvPr/>
        </p:nvCxnSpPr>
        <p:spPr>
          <a:xfrm>
            <a:off x="774700" y="6398196"/>
            <a:ext cx="7912100" cy="0"/>
          </a:xfrm>
          <a:prstGeom prst="line">
            <a:avLst/>
          </a:prstGeom>
          <a:ln w="38100" cmpd="sng">
            <a:tailEnd type="arrow"/>
          </a:ln>
          <a:effectLst/>
        </p:spPr>
        <p:style>
          <a:lnRef idx="2">
            <a:schemeClr val="accent1"/>
          </a:lnRef>
          <a:fillRef idx="0">
            <a:schemeClr val="accent1"/>
          </a:fillRef>
          <a:effectRef idx="1">
            <a:schemeClr val="accent1"/>
          </a:effectRef>
          <a:fontRef idx="minor">
            <a:schemeClr val="tx1"/>
          </a:fontRef>
        </p:style>
      </p:cxnSp>
      <p:sp>
        <p:nvSpPr>
          <p:cNvPr id="26" name="正方形/長方形 25"/>
          <p:cNvSpPr/>
          <p:nvPr/>
        </p:nvSpPr>
        <p:spPr>
          <a:xfrm>
            <a:off x="856807" y="4660035"/>
            <a:ext cx="7702550" cy="360000"/>
          </a:xfrm>
          <a:prstGeom prst="rect">
            <a:avLst/>
          </a:prstGeom>
          <a:gradFill flip="none" rotWithShape="1">
            <a:gsLst>
              <a:gs pos="0">
                <a:schemeClr val="accent5">
                  <a:lumMod val="20000"/>
                  <a:lumOff val="80000"/>
                </a:schemeClr>
              </a:gs>
              <a:gs pos="100000">
                <a:schemeClr val="accent6">
                  <a:lumMod val="20000"/>
                  <a:lumOff val="80000"/>
                </a:schemeClr>
              </a:gs>
              <a:gs pos="50000">
                <a:schemeClr val="accent3">
                  <a:lumMod val="20000"/>
                  <a:lumOff val="80000"/>
                </a:schemeClr>
              </a:gs>
            </a:gsLst>
            <a:lin ang="0" scaled="1"/>
            <a:tileRect/>
          </a:gradFill>
          <a:ln w="12700" cmpd="sng">
            <a:gradFill flip="none" rotWithShape="1">
              <a:gsLst>
                <a:gs pos="0">
                  <a:schemeClr val="accent5"/>
                </a:gs>
                <a:gs pos="100000">
                  <a:schemeClr val="accent6"/>
                </a:gs>
                <a:gs pos="50000">
                  <a:schemeClr val="accent3"/>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酸素</a:t>
            </a:r>
          </a:p>
        </p:txBody>
      </p:sp>
      <p:grpSp>
        <p:nvGrpSpPr>
          <p:cNvPr id="5" name="グループ化 4"/>
          <p:cNvGrpSpPr/>
          <p:nvPr/>
        </p:nvGrpSpPr>
        <p:grpSpPr>
          <a:xfrm>
            <a:off x="762000" y="1294139"/>
            <a:ext cx="7822293" cy="2872571"/>
            <a:chOff x="762000" y="1276314"/>
            <a:chExt cx="7822293" cy="2872571"/>
          </a:xfrm>
        </p:grpSpPr>
        <p:cxnSp>
          <p:nvCxnSpPr>
            <p:cNvPr id="16" name="カギ線コネクタ 15"/>
            <p:cNvCxnSpPr/>
            <p:nvPr/>
          </p:nvCxnSpPr>
          <p:spPr>
            <a:xfrm flipV="1">
              <a:off x="762000" y="2074212"/>
              <a:ext cx="5232400" cy="1240244"/>
            </a:xfrm>
            <a:prstGeom prst="bentConnector3">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773793" y="3307881"/>
              <a:ext cx="907" cy="841004"/>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flipV="1">
              <a:off x="5974443" y="1276314"/>
              <a:ext cx="2609850" cy="11642"/>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9" name="正方形/長方形 18"/>
            <p:cNvSpPr/>
            <p:nvPr/>
          </p:nvSpPr>
          <p:spPr>
            <a:xfrm>
              <a:off x="863600" y="3400187"/>
              <a:ext cx="2482850" cy="659718"/>
            </a:xfrm>
            <a:prstGeom prst="rect">
              <a:avLst/>
            </a:prstGeom>
            <a:solidFill>
              <a:schemeClr val="accent5">
                <a:lumMod val="20000"/>
                <a:lumOff val="80000"/>
              </a:schemeClr>
            </a:solidFill>
            <a:ln w="12700" cmpd="sng">
              <a:solidFill>
                <a:srgbClr val="4BACC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180975" algn="l" defTabSz="457200" rtl="0" eaLnBrk="1" fontAlgn="base" latinLnBrk="0" hangingPunct="1">
                <a:lnSpc>
                  <a:spcPct val="100000"/>
                </a:lnSpc>
                <a:spcBef>
                  <a:spcPct val="0"/>
                </a:spcBef>
                <a:spcAft>
                  <a:spcPct val="0"/>
                </a:spcAft>
                <a:buClr>
                  <a:srgbClr val="4BACC6"/>
                </a:buClr>
                <a:buSzPct val="130000"/>
                <a:buFont typeface="Arial"/>
                <a:buChar char="•"/>
                <a:tabLst/>
                <a:defRPr/>
              </a:pPr>
              <a:r>
                <a:rPr kumimoji="1" lang="ja-JP" altLang="en-US" sz="1600" b="0" i="0" u="none" strike="noStrike" kern="1200" cap="none" spc="0" normalizeH="0" baseline="0" noProof="0" dirty="0">
                  <a:ln>
                    <a:noFill/>
                  </a:ln>
                  <a:solidFill>
                    <a:srgbClr val="000000"/>
                  </a:solidFill>
                  <a:effectLst/>
                  <a:uLnTx/>
                  <a:uFillTx/>
                  <a:latin typeface="News Gothic MT"/>
                  <a:ea typeface="メイリオ" panose="020B0604030504040204" pitchFamily="50" charset="-128"/>
                  <a:cs typeface="+mn-cs"/>
                </a:rPr>
                <a:t>モルヒネの頓服</a:t>
              </a:r>
            </a:p>
          </p:txBody>
        </p:sp>
        <p:sp>
          <p:nvSpPr>
            <p:cNvPr id="20" name="正方形/長方形 19"/>
            <p:cNvSpPr/>
            <p:nvPr/>
          </p:nvSpPr>
          <p:spPr>
            <a:xfrm>
              <a:off x="3491593" y="2144564"/>
              <a:ext cx="2482850" cy="1163317"/>
            </a:xfrm>
            <a:prstGeom prst="rect">
              <a:avLst/>
            </a:prstGeom>
            <a:solidFill>
              <a:schemeClr val="accent3">
                <a:lumMod val="20000"/>
                <a:lumOff val="80000"/>
              </a:schemeClr>
            </a:solidFill>
            <a:ln w="127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563" marR="0" lvl="0" indent="-184150" algn="l" defTabSz="457200" rtl="0" eaLnBrk="1" fontAlgn="base" latinLnBrk="0" hangingPunct="1">
                <a:lnSpc>
                  <a:spcPct val="100000"/>
                </a:lnSpc>
                <a:spcBef>
                  <a:spcPct val="0"/>
                </a:spcBef>
                <a:spcAft>
                  <a:spcPct val="0"/>
                </a:spcAft>
                <a:buClr>
                  <a:srgbClr val="9BBB59"/>
                </a:buClr>
                <a:buSzPct val="130000"/>
                <a:buFont typeface="Arial"/>
                <a:buChar char="•"/>
                <a:tabLst/>
                <a:defRPr/>
              </a:pPr>
              <a:r>
                <a:rPr kumimoji="1" lang="ja-JP" altLang="en-US" sz="1600" b="0" i="0" u="none" strike="noStrike" kern="1200" cap="none" spc="0" normalizeH="0" baseline="0" noProof="0" dirty="0">
                  <a:ln>
                    <a:noFill/>
                  </a:ln>
                  <a:solidFill>
                    <a:srgbClr val="000000"/>
                  </a:solidFill>
                  <a:effectLst/>
                  <a:uLnTx/>
                  <a:uFillTx/>
                  <a:latin typeface="News Gothic MT"/>
                  <a:ea typeface="メイリオ" panose="020B0604030504040204" pitchFamily="50" charset="-128"/>
                  <a:cs typeface="+mn-cs"/>
                </a:rPr>
                <a:t>治療目標を相談</a:t>
              </a:r>
            </a:p>
            <a:p>
              <a:pPr marL="182563" marR="0" lvl="0" indent="-184150" algn="l" defTabSz="457200" rtl="0" eaLnBrk="1" fontAlgn="base" latinLnBrk="0" hangingPunct="1">
                <a:lnSpc>
                  <a:spcPct val="100000"/>
                </a:lnSpc>
                <a:spcBef>
                  <a:spcPct val="0"/>
                </a:spcBef>
                <a:spcAft>
                  <a:spcPct val="0"/>
                </a:spcAft>
                <a:buClr>
                  <a:srgbClr val="9BBB59"/>
                </a:buClr>
                <a:buSzPct val="130000"/>
                <a:buFont typeface="Arial"/>
                <a:buChar char="•"/>
                <a:tabLst/>
                <a:defRPr/>
              </a:pPr>
              <a:r>
                <a:rPr kumimoji="1" lang="ja-JP" altLang="en-US" sz="1600" b="0" i="0" u="none" strike="noStrike" kern="1200" cap="none" spc="0" normalizeH="0" baseline="0" noProof="0" dirty="0">
                  <a:ln>
                    <a:noFill/>
                  </a:ln>
                  <a:solidFill>
                    <a:srgbClr val="000000"/>
                  </a:solidFill>
                  <a:effectLst/>
                  <a:uLnTx/>
                  <a:uFillTx/>
                  <a:latin typeface="News Gothic MT"/>
                  <a:ea typeface="メイリオ" panose="020B0604030504040204" pitchFamily="50" charset="-128"/>
                  <a:cs typeface="+mn-cs"/>
                </a:rPr>
                <a:t>モルヒネの定期投与</a:t>
              </a:r>
            </a:p>
            <a:p>
              <a:pPr marL="0" marR="0" lvl="0" indent="0" algn="l" defTabSz="457200" rtl="0" eaLnBrk="1" fontAlgn="base" latinLnBrk="0" hangingPunct="1">
                <a:lnSpc>
                  <a:spcPct val="100000"/>
                </a:lnSpc>
                <a:spcBef>
                  <a:spcPct val="0"/>
                </a:spcBef>
                <a:spcAft>
                  <a:spcPct val="0"/>
                </a:spcAft>
                <a:buClr>
                  <a:srgbClr val="9BBB59"/>
                </a:buClr>
                <a:buSzPct val="130000"/>
                <a:buFontTx/>
                <a:buNone/>
                <a:tabLst/>
                <a:defRPr/>
              </a:pPr>
              <a:r>
                <a:rPr kumimoji="1" lang="ja-JP" altLang="en-US" sz="1400" b="0" i="0" u="none" strike="noStrike" kern="1200" cap="none" spc="0" normalizeH="0" baseline="0" noProof="0" dirty="0">
                  <a:ln>
                    <a:noFill/>
                  </a:ln>
                  <a:solidFill>
                    <a:srgbClr val="000000"/>
                  </a:solidFill>
                  <a:effectLst/>
                  <a:uLnTx/>
                  <a:uFillTx/>
                  <a:latin typeface="News Gothic MT"/>
                  <a:ea typeface="メイリオ" panose="020B0604030504040204" pitchFamily="50" charset="-128"/>
                  <a:cs typeface="+mn-cs"/>
                </a:rPr>
                <a:t>呼吸数</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10</a:t>
              </a:r>
              <a:r>
                <a:rPr kumimoji="1" lang="ja-JP" altLang="en-US" sz="1400" b="0" i="0" u="none" strike="noStrike" kern="1200" cap="none" spc="0" normalizeH="0" baseline="0" noProof="0" dirty="0">
                  <a:ln>
                    <a:noFill/>
                  </a:ln>
                  <a:solidFill>
                    <a:srgbClr val="000000"/>
                  </a:solidFill>
                  <a:effectLst/>
                  <a:uLnTx/>
                  <a:uFillTx/>
                  <a:latin typeface="News Gothic MT"/>
                  <a:ea typeface="メイリオ" panose="020B0604030504040204" pitchFamily="50" charset="-128"/>
                  <a:cs typeface="+mn-cs"/>
                </a:rPr>
                <a:t>回で眠気を許容できる範囲で</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20%/1</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3</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日</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base" latinLnBrk="0" hangingPunct="1">
                <a:lnSpc>
                  <a:spcPct val="100000"/>
                </a:lnSpc>
                <a:spcBef>
                  <a:spcPct val="0"/>
                </a:spcBef>
                <a:spcAft>
                  <a:spcPct val="0"/>
                </a:spcAft>
                <a:buClr>
                  <a:srgbClr val="9BBB59"/>
                </a:buClr>
                <a:buSzPct val="130000"/>
                <a:buFontTx/>
                <a:buNone/>
                <a:tabLst/>
                <a:defRPr/>
              </a:pPr>
              <a:r>
                <a:rPr kumimoji="1" lang="ja-JP" altLang="en-US" sz="1400" b="0" i="0" u="none" strike="noStrike" kern="1200" cap="none" spc="0" normalizeH="0" baseline="0" noProof="0" dirty="0" err="1">
                  <a:ln>
                    <a:noFill/>
                  </a:ln>
                  <a:solidFill>
                    <a:srgbClr val="000000"/>
                  </a:solidFill>
                  <a:effectLst/>
                  <a:uLnTx/>
                  <a:uFillTx/>
                  <a:latin typeface="メイリオ" panose="020B0604030504040204" pitchFamily="50" charset="-128"/>
                  <a:ea typeface="メイリオ" panose="020B0604030504040204" pitchFamily="50" charset="-128"/>
                  <a:cs typeface="+mn-cs"/>
                </a:rPr>
                <a:t>ずつ</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増量</a:t>
              </a:r>
            </a:p>
          </p:txBody>
        </p:sp>
        <p:sp>
          <p:nvSpPr>
            <p:cNvPr id="21" name="正方形/長方形 20"/>
            <p:cNvSpPr/>
            <p:nvPr/>
          </p:nvSpPr>
          <p:spPr>
            <a:xfrm>
              <a:off x="6083300" y="1371667"/>
              <a:ext cx="2482850" cy="632941"/>
            </a:xfrm>
            <a:prstGeom prst="rect">
              <a:avLst/>
            </a:prstGeom>
            <a:solidFill>
              <a:schemeClr val="accent6">
                <a:lumMod val="20000"/>
                <a:lumOff val="80000"/>
              </a:schemeClr>
            </a:solidFill>
            <a:ln w="127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180975" algn="l" defTabSz="457200" rtl="0" eaLnBrk="1" fontAlgn="base" latinLnBrk="0" hangingPunct="1">
                <a:lnSpc>
                  <a:spcPct val="100000"/>
                </a:lnSpc>
                <a:spcBef>
                  <a:spcPct val="0"/>
                </a:spcBef>
                <a:spcAft>
                  <a:spcPct val="0"/>
                </a:spcAft>
                <a:buClr>
                  <a:srgbClr val="F79646"/>
                </a:buClr>
                <a:buSzPct val="130000"/>
                <a:buFont typeface="Arial"/>
                <a:buChar char="•"/>
                <a:tabLst/>
                <a:defRPr/>
              </a:pPr>
              <a:r>
                <a:rPr kumimoji="1" lang="ja-JP" altLang="en-US" sz="1600" b="0" i="0" u="none" strike="noStrike" kern="1200" cap="none" spc="0" normalizeH="0" baseline="0" noProof="0" dirty="0">
                  <a:ln>
                    <a:noFill/>
                  </a:ln>
                  <a:solidFill>
                    <a:srgbClr val="000000"/>
                  </a:solidFill>
                  <a:effectLst/>
                  <a:uLnTx/>
                  <a:uFillTx/>
                  <a:latin typeface="News Gothic MT"/>
                  <a:ea typeface="メイリオ" panose="020B0604030504040204" pitchFamily="50" charset="-128"/>
                  <a:cs typeface="+mn-cs"/>
                </a:rPr>
                <a:t>抗不安薬を追加</a:t>
              </a:r>
            </a:p>
          </p:txBody>
        </p:sp>
        <p:cxnSp>
          <p:nvCxnSpPr>
            <p:cNvPr id="27" name="直線コネクタ 26"/>
            <p:cNvCxnSpPr/>
            <p:nvPr/>
          </p:nvCxnSpPr>
          <p:spPr>
            <a:xfrm>
              <a:off x="5986235" y="1282907"/>
              <a:ext cx="0" cy="780747"/>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30" name="正方形/長方形 29"/>
          <p:cNvSpPr/>
          <p:nvPr/>
        </p:nvSpPr>
        <p:spPr>
          <a:xfrm>
            <a:off x="856807" y="5079559"/>
            <a:ext cx="7702550" cy="360000"/>
          </a:xfrm>
          <a:prstGeom prst="rect">
            <a:avLst/>
          </a:prstGeom>
          <a:gradFill flip="none" rotWithShape="1">
            <a:gsLst>
              <a:gs pos="0">
                <a:schemeClr val="accent5">
                  <a:lumMod val="20000"/>
                  <a:lumOff val="80000"/>
                </a:schemeClr>
              </a:gs>
              <a:gs pos="100000">
                <a:schemeClr val="accent6">
                  <a:lumMod val="20000"/>
                  <a:lumOff val="80000"/>
                </a:schemeClr>
              </a:gs>
              <a:gs pos="50000">
                <a:schemeClr val="accent3">
                  <a:lumMod val="20000"/>
                  <a:lumOff val="80000"/>
                </a:schemeClr>
              </a:gs>
            </a:gsLst>
            <a:lin ang="0" scaled="1"/>
            <a:tileRect/>
          </a:gradFill>
          <a:ln w="12700" cmpd="sng">
            <a:gradFill flip="none" rotWithShape="1">
              <a:gsLst>
                <a:gs pos="0">
                  <a:schemeClr val="accent5"/>
                </a:gs>
                <a:gs pos="100000">
                  <a:schemeClr val="accent6"/>
                </a:gs>
                <a:gs pos="50000">
                  <a:schemeClr val="accent3"/>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輸液　</a:t>
            </a:r>
            <a:r>
              <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500</a:t>
            </a: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1,000 mL/</a:t>
            </a: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日 以下に減量</a:t>
            </a:r>
          </a:p>
        </p:txBody>
      </p:sp>
      <p:sp>
        <p:nvSpPr>
          <p:cNvPr id="31" name="正方形/長方形 30"/>
          <p:cNvSpPr/>
          <p:nvPr/>
        </p:nvSpPr>
        <p:spPr>
          <a:xfrm>
            <a:off x="856807" y="5512244"/>
            <a:ext cx="7702550" cy="360000"/>
          </a:xfrm>
          <a:prstGeom prst="rect">
            <a:avLst/>
          </a:prstGeom>
          <a:gradFill flip="none" rotWithShape="1">
            <a:gsLst>
              <a:gs pos="0">
                <a:schemeClr val="accent5">
                  <a:lumMod val="20000"/>
                  <a:lumOff val="80000"/>
                </a:schemeClr>
              </a:gs>
              <a:gs pos="100000">
                <a:schemeClr val="accent6">
                  <a:lumMod val="20000"/>
                  <a:lumOff val="80000"/>
                </a:schemeClr>
              </a:gs>
              <a:gs pos="50000">
                <a:schemeClr val="accent3">
                  <a:lumMod val="20000"/>
                  <a:lumOff val="80000"/>
                </a:schemeClr>
              </a:gs>
            </a:gsLst>
            <a:lin ang="0" scaled="1"/>
            <a:tileRect/>
          </a:gradFill>
          <a:ln w="12700" cmpd="sng">
            <a:gradFill flip="none" rotWithShape="1">
              <a:gsLst>
                <a:gs pos="0">
                  <a:schemeClr val="accent5"/>
                </a:gs>
                <a:gs pos="100000">
                  <a:schemeClr val="accent6"/>
                </a:gs>
                <a:gs pos="50000">
                  <a:schemeClr val="accent3"/>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咳・痰への対処</a:t>
            </a:r>
          </a:p>
        </p:txBody>
      </p:sp>
      <p:sp>
        <p:nvSpPr>
          <p:cNvPr id="28" name="正方形/長方形 27"/>
          <p:cNvSpPr/>
          <p:nvPr/>
        </p:nvSpPr>
        <p:spPr>
          <a:xfrm>
            <a:off x="863925" y="4239853"/>
            <a:ext cx="7702550" cy="360000"/>
          </a:xfrm>
          <a:prstGeom prst="rect">
            <a:avLst/>
          </a:prstGeom>
          <a:gradFill flip="none" rotWithShape="1">
            <a:gsLst>
              <a:gs pos="0">
                <a:schemeClr val="accent5">
                  <a:lumMod val="20000"/>
                  <a:lumOff val="80000"/>
                </a:schemeClr>
              </a:gs>
              <a:gs pos="100000">
                <a:schemeClr val="accent6">
                  <a:lumMod val="20000"/>
                  <a:lumOff val="80000"/>
                </a:schemeClr>
              </a:gs>
              <a:gs pos="50000">
                <a:schemeClr val="accent3">
                  <a:lumMod val="20000"/>
                  <a:lumOff val="80000"/>
                </a:schemeClr>
              </a:gs>
            </a:gsLst>
            <a:lin ang="0" scaled="1"/>
            <a:tileRect/>
          </a:gradFill>
          <a:ln w="12700" cmpd="sng">
            <a:gradFill flip="none" rotWithShape="1">
              <a:gsLst>
                <a:gs pos="0">
                  <a:schemeClr val="accent5"/>
                </a:gs>
                <a:gs pos="100000">
                  <a:schemeClr val="accent6"/>
                </a:gs>
                <a:gs pos="50000">
                  <a:schemeClr val="accent3"/>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ステロイド</a:t>
            </a:r>
          </a:p>
        </p:txBody>
      </p:sp>
      <p:sp>
        <p:nvSpPr>
          <p:cNvPr id="34" name="AutoShape 13"/>
          <p:cNvSpPr>
            <a:spLocks noChangeArrowheads="1"/>
          </p:cNvSpPr>
          <p:nvPr/>
        </p:nvSpPr>
        <p:spPr bwMode="auto">
          <a:xfrm>
            <a:off x="6388801" y="2712159"/>
            <a:ext cx="2162175" cy="1163637"/>
          </a:xfrm>
          <a:prstGeom prst="wedgeEllipseCallout">
            <a:avLst>
              <a:gd name="adj1" fmla="val -38986"/>
              <a:gd name="adj2" fmla="val 94745"/>
            </a:avLst>
          </a:prstGeom>
          <a:solidFill>
            <a:schemeClr val="accent4">
              <a:lumMod val="20000"/>
              <a:lumOff val="80000"/>
            </a:schemeClr>
          </a:solidFill>
          <a:ln w="12700" cap="sq">
            <a:solidFill>
              <a:schemeClr val="tx1"/>
            </a:solidFill>
            <a:miter lim="800000"/>
            <a:headEnd type="none" w="sm" len="sm"/>
            <a:tailEnd type="none" w="sm" len="sm"/>
          </a:ln>
        </p:spPr>
        <p:txBody>
          <a:bodyPr wrap="none"/>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ステロイドの</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使用は効果と予後を</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考えて </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39827806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4"/>
          <p:cNvSpPr>
            <a:spLocks noGrp="1" noChangeArrowheads="1"/>
          </p:cNvSpPr>
          <p:nvPr>
            <p:ph type="title"/>
          </p:nvPr>
        </p:nvSpPr>
        <p:spPr/>
        <p:txBody>
          <a:bodyPr anchor="ctr"/>
          <a:lstStyle/>
          <a:p>
            <a:r>
              <a:rPr lang="ja-JP" altLang="en-US" sz="2400" dirty="0"/>
              <a:t>呼吸困難の治療</a:t>
            </a:r>
            <a:br>
              <a:rPr lang="ja-JP" altLang="en-US" sz="2400" dirty="0"/>
            </a:br>
            <a:r>
              <a:rPr lang="ja-JP" altLang="en-US" sz="4000" dirty="0"/>
              <a:t>モルヒネ</a:t>
            </a:r>
          </a:p>
        </p:txBody>
      </p:sp>
      <p:sp>
        <p:nvSpPr>
          <p:cNvPr id="174085" name="Rectangle 5"/>
          <p:cNvSpPr>
            <a:spLocks noGrp="1" noChangeArrowheads="1"/>
          </p:cNvSpPr>
          <p:nvPr>
            <p:ph idx="1"/>
          </p:nvPr>
        </p:nvSpPr>
        <p:spPr>
          <a:xfrm>
            <a:off x="457200" y="1376064"/>
            <a:ext cx="8229600" cy="4907496"/>
          </a:xfrm>
        </p:spPr>
        <p:txBody>
          <a:bodyPr>
            <a:normAutofit fontScale="92500" lnSpcReduction="10000"/>
          </a:bodyPr>
          <a:lstStyle/>
          <a:p>
            <a:r>
              <a:rPr lang="ja-JP" altLang="en-US" dirty="0"/>
              <a:t>がん患者の呼吸困難に対する改善効果が示されている</a:t>
            </a:r>
            <a:endParaRPr lang="en-US" altLang="ja-JP" dirty="0"/>
          </a:p>
          <a:p>
            <a:pPr marL="0" indent="0" algn="r">
              <a:buNone/>
            </a:pPr>
            <a:r>
              <a:rPr lang="en-US" altLang="ja-JP" sz="1800" dirty="0" err="1"/>
              <a:t>Bruera</a:t>
            </a:r>
            <a:r>
              <a:rPr lang="en-US" altLang="ja-JP" sz="1800" dirty="0"/>
              <a:t> E. </a:t>
            </a:r>
            <a:r>
              <a:rPr lang="en-US" altLang="ja-JP" sz="1800" i="1" dirty="0"/>
              <a:t>Ann </a:t>
            </a:r>
            <a:r>
              <a:rPr lang="en-US" altLang="ja-JP" sz="1800" i="1" dirty="0" err="1"/>
              <a:t>Int</a:t>
            </a:r>
            <a:r>
              <a:rPr lang="en-US" altLang="ja-JP" sz="1800" i="1" dirty="0"/>
              <a:t> Med </a:t>
            </a:r>
            <a:r>
              <a:rPr lang="en-US" altLang="ja-JP" sz="1800" dirty="0"/>
              <a:t>1993</a:t>
            </a:r>
          </a:p>
          <a:p>
            <a:pPr marL="0" indent="0" algn="r">
              <a:buNone/>
            </a:pPr>
            <a:r>
              <a:rPr lang="en-US" altLang="ja-JP" sz="1800" dirty="0" err="1"/>
              <a:t>Mazzocato</a:t>
            </a:r>
            <a:r>
              <a:rPr lang="en-US" altLang="ja-JP" sz="1800" dirty="0"/>
              <a:t> C. </a:t>
            </a:r>
            <a:r>
              <a:rPr lang="en-US" altLang="ja-JP" sz="1800" i="1" dirty="0"/>
              <a:t>Ann </a:t>
            </a:r>
            <a:r>
              <a:rPr lang="en-US" altLang="ja-JP" sz="1800" i="1" dirty="0" err="1"/>
              <a:t>Oncol</a:t>
            </a:r>
            <a:r>
              <a:rPr lang="en-US" altLang="ja-JP" sz="1800" i="1" dirty="0"/>
              <a:t> </a:t>
            </a:r>
            <a:r>
              <a:rPr lang="en-US" altLang="ja-JP" sz="1800" dirty="0"/>
              <a:t>1999</a:t>
            </a:r>
          </a:p>
          <a:p>
            <a:r>
              <a:rPr lang="ja-JP" altLang="en-US" dirty="0"/>
              <a:t>治療用量では酸素飽和度の低下、</a:t>
            </a:r>
            <a:r>
              <a:rPr lang="en-US" altLang="ja-JP" dirty="0"/>
              <a:t>EtCO</a:t>
            </a:r>
            <a:r>
              <a:rPr lang="en-US" altLang="ja-JP" baseline="-25000" dirty="0"/>
              <a:t>2</a:t>
            </a:r>
            <a:r>
              <a:rPr lang="ja-JP" altLang="en-US" dirty="0"/>
              <a:t>の　上昇、呼吸抑制は来たさない</a:t>
            </a:r>
            <a:endParaRPr lang="en-US" altLang="ja-JP" dirty="0"/>
          </a:p>
          <a:p>
            <a:pPr marL="0" indent="0" algn="r">
              <a:buNone/>
            </a:pPr>
            <a:r>
              <a:rPr lang="en-US" altLang="ja-JP" sz="1800" dirty="0"/>
              <a:t>Clemens KE. </a:t>
            </a:r>
            <a:r>
              <a:rPr lang="en-US" altLang="ja-JP" sz="1800" i="1" dirty="0"/>
              <a:t>J Pain Symptom Manage </a:t>
            </a:r>
            <a:r>
              <a:rPr lang="en-US" altLang="ja-JP" sz="1800" dirty="0"/>
              <a:t>2007</a:t>
            </a:r>
          </a:p>
          <a:p>
            <a:pPr marL="0" indent="0" algn="r">
              <a:buNone/>
            </a:pPr>
            <a:endParaRPr lang="ja-JP" altLang="en-US" sz="1800" dirty="0"/>
          </a:p>
          <a:p>
            <a:r>
              <a:rPr lang="ja-JP" altLang="en-US" dirty="0"/>
              <a:t>呼吸困難に対するモルヒネ使用による死亡率の上昇は報告されていない</a:t>
            </a:r>
          </a:p>
        </p:txBody>
      </p:sp>
    </p:spTree>
    <p:extLst>
      <p:ext uri="{BB962C8B-B14F-4D97-AF65-F5344CB8AC3E}">
        <p14:creationId xmlns:p14="http://schemas.microsoft.com/office/powerpoint/2010/main" val="33931875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AD55E20-FEC7-AB4B-BF3E-00F831216FFD}"/>
              </a:ext>
            </a:extLst>
          </p:cNvPr>
          <p:cNvSpPr>
            <a:spLocks noGrp="1"/>
          </p:cNvSpPr>
          <p:nvPr>
            <p:ph type="title"/>
          </p:nvPr>
        </p:nvSpPr>
        <p:spPr/>
        <p:txBody>
          <a:bodyPr/>
          <a:lstStyle/>
          <a:p>
            <a:r>
              <a:rPr lang="ja-JP" altLang="en-US" dirty="0"/>
              <a:t>呼吸困難 問題 </a:t>
            </a:r>
            <a:r>
              <a:rPr lang="en-US" altLang="ja-JP" dirty="0"/>
              <a:t>3</a:t>
            </a:r>
            <a:r>
              <a:rPr lang="ja-JP" altLang="en-US" dirty="0"/>
              <a:t>　</a:t>
            </a:r>
            <a:endParaRPr kumimoji="1" lang="ja-JP" altLang="en-US" dirty="0"/>
          </a:p>
        </p:txBody>
      </p:sp>
      <p:sp>
        <p:nvSpPr>
          <p:cNvPr id="4" name="コンテンツ プレースホルダー 3">
            <a:extLst>
              <a:ext uri="{FF2B5EF4-FFF2-40B4-BE49-F238E27FC236}">
                <a16:creationId xmlns:a16="http://schemas.microsoft.com/office/drawing/2014/main" id="{7F14135C-17DA-8D43-A1C4-F8C9D9490623}"/>
              </a:ext>
            </a:extLst>
          </p:cNvPr>
          <p:cNvSpPr>
            <a:spLocks noGrp="1"/>
          </p:cNvSpPr>
          <p:nvPr>
            <p:ph idx="1"/>
          </p:nvPr>
        </p:nvSpPr>
        <p:spPr/>
        <p:txBody>
          <a:bodyPr/>
          <a:lstStyle/>
          <a:p>
            <a:pPr>
              <a:lnSpc>
                <a:spcPct val="100000"/>
              </a:lnSpc>
            </a:pPr>
            <a:r>
              <a:rPr lang="ja-JP" altLang="en-US" dirty="0"/>
              <a:t>部屋の温度を高めに設定することで呼吸困難</a:t>
            </a:r>
            <a:r>
              <a:rPr lang="ja-JP" altLang="en-US" dirty="0" err="1"/>
              <a:t>が緩</a:t>
            </a:r>
            <a:r>
              <a:rPr lang="ja-JP" altLang="en-US" dirty="0"/>
              <a:t>和される</a:t>
            </a:r>
          </a:p>
        </p:txBody>
      </p:sp>
    </p:spTree>
    <p:extLst>
      <p:ext uri="{BB962C8B-B14F-4D97-AF65-F5344CB8AC3E}">
        <p14:creationId xmlns:p14="http://schemas.microsoft.com/office/powerpoint/2010/main" val="2733521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AutoShape 7"/>
          <p:cNvSpPr>
            <a:spLocks noGrp="1" noChangeArrowheads="1"/>
          </p:cNvSpPr>
          <p:nvPr>
            <p:ph type="title"/>
          </p:nvPr>
        </p:nvSpPr>
        <p:spPr/>
        <p:txBody>
          <a:bodyPr/>
          <a:lstStyle/>
          <a:p>
            <a:r>
              <a:rPr lang="ja-JP" altLang="en-US" dirty="0"/>
              <a:t>呼吸困難のケア</a:t>
            </a:r>
          </a:p>
        </p:txBody>
      </p:sp>
      <p:pic>
        <p:nvPicPr>
          <p:cNvPr id="2" name="図 1"/>
          <p:cNvPicPr>
            <a:picLocks noChangeAspect="1"/>
          </p:cNvPicPr>
          <p:nvPr/>
        </p:nvPicPr>
        <p:blipFill>
          <a:blip r:embed="rId3"/>
          <a:stretch>
            <a:fillRect/>
          </a:stretch>
        </p:blipFill>
        <p:spPr>
          <a:xfrm>
            <a:off x="1615736" y="1362478"/>
            <a:ext cx="5912528" cy="5109590"/>
          </a:xfrm>
          <a:prstGeom prst="rect">
            <a:avLst/>
          </a:prstGeom>
        </p:spPr>
      </p:pic>
    </p:spTree>
    <p:extLst>
      <p:ext uri="{BB962C8B-B14F-4D97-AF65-F5344CB8AC3E}">
        <p14:creationId xmlns:p14="http://schemas.microsoft.com/office/powerpoint/2010/main" val="166467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AD55E20-FEC7-AB4B-BF3E-00F831216FFD}"/>
              </a:ext>
            </a:extLst>
          </p:cNvPr>
          <p:cNvSpPr>
            <a:spLocks noGrp="1"/>
          </p:cNvSpPr>
          <p:nvPr>
            <p:ph type="title"/>
          </p:nvPr>
        </p:nvSpPr>
        <p:spPr/>
        <p:txBody>
          <a:bodyPr/>
          <a:lstStyle/>
          <a:p>
            <a:r>
              <a:rPr lang="ja-JP" altLang="en-US" dirty="0"/>
              <a:t>緩和ケア概論</a:t>
            </a:r>
            <a:r>
              <a:rPr lang="en-US" altLang="ja-JP" dirty="0"/>
              <a:t> </a:t>
            </a:r>
            <a:r>
              <a:rPr lang="ja-JP" altLang="en-US" dirty="0"/>
              <a:t>問題 </a:t>
            </a:r>
            <a:r>
              <a:rPr lang="en-US" altLang="ja-JP" dirty="0"/>
              <a:t>1</a:t>
            </a:r>
            <a:endParaRPr kumimoji="1" lang="ja-JP" altLang="en-US" dirty="0"/>
          </a:p>
        </p:txBody>
      </p:sp>
      <p:sp>
        <p:nvSpPr>
          <p:cNvPr id="4" name="コンテンツ プレースホルダー 3">
            <a:extLst>
              <a:ext uri="{FF2B5EF4-FFF2-40B4-BE49-F238E27FC236}">
                <a16:creationId xmlns:a16="http://schemas.microsoft.com/office/drawing/2014/main" id="{7F14135C-17DA-8D43-A1C4-F8C9D9490623}"/>
              </a:ext>
            </a:extLst>
          </p:cNvPr>
          <p:cNvSpPr>
            <a:spLocks noGrp="1"/>
          </p:cNvSpPr>
          <p:nvPr>
            <p:ph idx="1"/>
          </p:nvPr>
        </p:nvSpPr>
        <p:spPr/>
        <p:txBody>
          <a:bodyPr/>
          <a:lstStyle/>
          <a:p>
            <a:r>
              <a:rPr kumimoji="1" lang="ja-JP" altLang="en-US" dirty="0"/>
              <a:t>緩和ケアはターミナルケアと同義である</a:t>
            </a:r>
          </a:p>
        </p:txBody>
      </p:sp>
    </p:spTree>
    <p:extLst>
      <p:ext uri="{BB962C8B-B14F-4D97-AF65-F5344CB8AC3E}">
        <p14:creationId xmlns:p14="http://schemas.microsoft.com/office/powerpoint/2010/main" val="9398521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2707689" y="2306141"/>
            <a:ext cx="3728622" cy="3222264"/>
          </a:xfrm>
          <a:prstGeom prst="rect">
            <a:avLst/>
          </a:prstGeom>
        </p:spPr>
      </p:pic>
      <p:sp>
        <p:nvSpPr>
          <p:cNvPr id="28675" name="AutoShape 7"/>
          <p:cNvSpPr>
            <a:spLocks noGrp="1" noChangeArrowheads="1"/>
          </p:cNvSpPr>
          <p:nvPr>
            <p:ph type="title"/>
          </p:nvPr>
        </p:nvSpPr>
        <p:spPr/>
        <p:txBody>
          <a:bodyPr/>
          <a:lstStyle/>
          <a:p>
            <a:r>
              <a:rPr lang="ja-JP" altLang="en-US"/>
              <a:t>ケアと説明</a:t>
            </a:r>
            <a:endParaRPr lang="ja-JP" altLang="en-US" dirty="0"/>
          </a:p>
        </p:txBody>
      </p:sp>
      <p:sp>
        <p:nvSpPr>
          <p:cNvPr id="26638" name="Text Box 14"/>
          <p:cNvSpPr txBox="1">
            <a:spLocks noChangeArrowheads="1"/>
          </p:cNvSpPr>
          <p:nvPr/>
        </p:nvSpPr>
        <p:spPr bwMode="auto">
          <a:xfrm>
            <a:off x="6815138" y="5084763"/>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HGP創英角ｺﾞｼｯｸUB" charset="0"/>
                <a:cs typeface="HGP創英角ｺﾞｼｯｸUB" charset="0"/>
              </a:defRPr>
            </a:lvl1pPr>
            <a:lvl2pPr marL="742950" indent="-285750" eaLnBrk="0" hangingPunct="0">
              <a:defRPr sz="2400">
                <a:solidFill>
                  <a:schemeClr val="tx1"/>
                </a:solidFill>
                <a:latin typeface="Times New Roman" charset="0"/>
                <a:ea typeface="HGP創英角ｺﾞｼｯｸUB" charset="0"/>
                <a:cs typeface="HGP創英角ｺﾞｼｯｸUB" charset="0"/>
              </a:defRPr>
            </a:lvl2pPr>
            <a:lvl3pPr marL="1143000" indent="-228600" eaLnBrk="0" hangingPunct="0">
              <a:defRPr sz="2400">
                <a:solidFill>
                  <a:schemeClr val="tx1"/>
                </a:solidFill>
                <a:latin typeface="Times New Roman" charset="0"/>
                <a:ea typeface="HGP創英角ｺﾞｼｯｸUB" charset="0"/>
                <a:cs typeface="HGP創英角ｺﾞｼｯｸUB" charset="0"/>
              </a:defRPr>
            </a:lvl3pPr>
            <a:lvl4pPr marL="1600200" indent="-228600" eaLnBrk="0" hangingPunct="0">
              <a:defRPr sz="2400">
                <a:solidFill>
                  <a:schemeClr val="tx1"/>
                </a:solidFill>
                <a:latin typeface="Times New Roman" charset="0"/>
                <a:ea typeface="HGP創英角ｺﾞｼｯｸUB" charset="0"/>
                <a:cs typeface="HGP創英角ｺﾞｼｯｸUB" charset="0"/>
              </a:defRPr>
            </a:lvl4pPr>
            <a:lvl5pPr marL="2057400" indent="-228600" eaLnBrk="0" hangingPunct="0">
              <a:defRPr sz="2400">
                <a:solidFill>
                  <a:schemeClr val="tx1"/>
                </a:solidFill>
                <a:latin typeface="Times New Roman"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Times New Roman" charset="0"/>
                <a:ea typeface="HGP創英角ｺﾞｼｯｸUB" charset="0"/>
                <a:cs typeface="HGP創英角ｺﾞｼｯｸUB"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p>
        </p:txBody>
      </p:sp>
      <p:sp>
        <p:nvSpPr>
          <p:cNvPr id="6" name="角丸四角形 5"/>
          <p:cNvSpPr/>
          <p:nvPr/>
        </p:nvSpPr>
        <p:spPr>
          <a:xfrm>
            <a:off x="390780" y="1346088"/>
            <a:ext cx="3851198" cy="1519778"/>
          </a:xfrm>
          <a:prstGeom prst="roundRect">
            <a:avLst/>
          </a:prstGeom>
          <a:solidFill>
            <a:schemeClr val="accent4">
              <a:lumMod val="20000"/>
              <a:lumOff val="80000"/>
            </a:schemeClr>
          </a:solidFill>
          <a:ln w="190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457200" rtl="0" eaLnBrk="0" fontAlgn="base" latinLnBrk="0" hangingPunct="1">
              <a:lnSpc>
                <a:spcPct val="100000"/>
              </a:lnSpc>
              <a:spcBef>
                <a:spcPct val="20000"/>
              </a:spcBef>
              <a:spcAft>
                <a:spcPct val="0"/>
              </a:spcAft>
              <a:buClr>
                <a:srgbClr val="C0504D"/>
              </a:buClr>
              <a:buSzPct val="75000"/>
              <a:buFont typeface="Wingdings" charset="0"/>
              <a:buNone/>
              <a:tabLst/>
              <a:defRPr/>
            </a:pPr>
            <a:r>
              <a:rPr kumimoji="1" lang="ja-JP" altLang="en-US" sz="18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環境調整</a:t>
            </a:r>
          </a:p>
          <a:p>
            <a:pPr marL="361950" marR="0" lvl="1" indent="-182563" algn="just" defTabSz="457200" rtl="0" eaLnBrk="0" fontAlgn="base" latinLnBrk="0" hangingPunct="1">
              <a:lnSpc>
                <a:spcPct val="100000"/>
              </a:lnSpc>
              <a:spcBef>
                <a:spcPct val="20000"/>
              </a:spcBef>
              <a:spcAft>
                <a:spcPct val="0"/>
              </a:spcAft>
              <a:buClr>
                <a:prstClr val="black"/>
              </a:buClr>
              <a:buSzTx/>
              <a:buFontTx/>
              <a:buChar char="•"/>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低温、気流</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387" marR="0" lvl="1" indent="0" algn="just" defTabSz="457200" rtl="0" eaLnBrk="0" fontAlgn="base" latinLnBrk="0" hangingPunct="1">
              <a:lnSpc>
                <a:spcPct val="100000"/>
              </a:lnSpc>
              <a:spcBef>
                <a:spcPct val="20000"/>
              </a:spcBef>
              <a:spcAft>
                <a:spcPct val="0"/>
              </a:spcAft>
              <a:buClr>
                <a:prstClr val="black"/>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（外気、うちわ、扇風機）</a:t>
            </a:r>
          </a:p>
          <a:p>
            <a:pPr marL="361950" marR="0" lvl="1" indent="-182563" algn="just" defTabSz="457200" rtl="0" eaLnBrk="0" fontAlgn="base" latinLnBrk="0" hangingPunct="1">
              <a:lnSpc>
                <a:spcPct val="100000"/>
              </a:lnSpc>
              <a:spcBef>
                <a:spcPct val="20000"/>
              </a:spcBef>
              <a:spcAft>
                <a:spcPct val="0"/>
              </a:spcAft>
              <a:buClr>
                <a:prstClr val="black"/>
              </a:buClr>
              <a:buSzTx/>
              <a:buFontTx/>
              <a:buChar char="•"/>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酸素をしながら動ける部屋の整備</a:t>
            </a:r>
          </a:p>
          <a:p>
            <a:pPr marL="361950" marR="0" lvl="1" indent="-182563" algn="just" defTabSz="457200" rtl="0" eaLnBrk="0" fontAlgn="base" latinLnBrk="0" hangingPunct="1">
              <a:lnSpc>
                <a:spcPct val="100000"/>
              </a:lnSpc>
              <a:spcBef>
                <a:spcPct val="20000"/>
              </a:spcBef>
              <a:spcAft>
                <a:spcPct val="0"/>
              </a:spcAft>
              <a:buClr>
                <a:prstClr val="black"/>
              </a:buClr>
              <a:buSzTx/>
              <a:buFontTx/>
              <a:buChar char="•"/>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ナースコール・薬を手元に</a:t>
            </a:r>
          </a:p>
        </p:txBody>
      </p:sp>
      <p:sp>
        <p:nvSpPr>
          <p:cNvPr id="17" name="角丸四角形 16"/>
          <p:cNvSpPr/>
          <p:nvPr/>
        </p:nvSpPr>
        <p:spPr>
          <a:xfrm>
            <a:off x="390780" y="4765314"/>
            <a:ext cx="2522195" cy="1519778"/>
          </a:xfrm>
          <a:prstGeom prst="roundRect">
            <a:avLst/>
          </a:prstGeom>
          <a:solidFill>
            <a:schemeClr val="accent3">
              <a:lumMod val="20000"/>
              <a:lumOff val="80000"/>
            </a:schemeClr>
          </a:solidFill>
          <a:ln w="1905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457200" rtl="0" eaLnBrk="0" fontAlgn="base" latinLnBrk="0" hangingPunct="1">
              <a:lnSpc>
                <a:spcPct val="100000"/>
              </a:lnSpc>
              <a:spcBef>
                <a:spcPct val="20000"/>
              </a:spcBef>
              <a:spcAft>
                <a:spcPct val="0"/>
              </a:spcAft>
              <a:buClr>
                <a:srgbClr val="C0504D"/>
              </a:buClr>
              <a:buSzPct val="75000"/>
              <a:buFont typeface="Wingdings" charset="0"/>
              <a:buNone/>
              <a:tabLst/>
              <a:defRPr/>
            </a:pPr>
            <a:r>
              <a:rPr kumimoji="1" lang="ja-JP" altLang="en-US" sz="18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姿勢の工夫</a:t>
            </a:r>
          </a:p>
          <a:p>
            <a:pPr marL="361950" marR="0" lvl="1" indent="-182563" algn="just" defTabSz="457200" rtl="0" eaLnBrk="0" fontAlgn="base" latinLnBrk="0" hangingPunct="1">
              <a:lnSpc>
                <a:spcPct val="100000"/>
              </a:lnSpc>
              <a:spcBef>
                <a:spcPct val="20000"/>
              </a:spcBef>
              <a:spcAft>
                <a:spcPct val="0"/>
              </a:spcAft>
              <a:buClr>
                <a:prstClr val="black"/>
              </a:buClr>
              <a:buSzTx/>
              <a:buFontTx/>
              <a:buChar char="•"/>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起座位</a:t>
            </a:r>
          </a:p>
          <a:p>
            <a:pPr marL="361950" marR="0" lvl="1" indent="-182563" algn="just" defTabSz="457200" rtl="0" eaLnBrk="0" fontAlgn="base" latinLnBrk="0" hangingPunct="1">
              <a:lnSpc>
                <a:spcPct val="100000"/>
              </a:lnSpc>
              <a:spcBef>
                <a:spcPct val="20000"/>
              </a:spcBef>
              <a:spcAft>
                <a:spcPct val="0"/>
              </a:spcAft>
              <a:buClr>
                <a:prstClr val="black"/>
              </a:buClr>
              <a:buSzTx/>
              <a:buFontTx/>
              <a:buChar char="•"/>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患者の楽な姿勢</a:t>
            </a:r>
          </a:p>
        </p:txBody>
      </p:sp>
      <p:sp>
        <p:nvSpPr>
          <p:cNvPr id="19" name="角丸四角形 18"/>
          <p:cNvSpPr/>
          <p:nvPr/>
        </p:nvSpPr>
        <p:spPr>
          <a:xfrm>
            <a:off x="5311587" y="1346088"/>
            <a:ext cx="3517617" cy="1519778"/>
          </a:xfrm>
          <a:prstGeom prst="roundRect">
            <a:avLst/>
          </a:prstGeom>
          <a:solidFill>
            <a:schemeClr val="accent6">
              <a:lumMod val="20000"/>
              <a:lumOff val="80000"/>
            </a:schemeClr>
          </a:solidFill>
          <a:ln w="1905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457200" rtl="0" eaLnBrk="0" fontAlgn="base" latinLnBrk="0" hangingPunct="1">
              <a:lnSpc>
                <a:spcPct val="100000"/>
              </a:lnSpc>
              <a:spcBef>
                <a:spcPct val="20000"/>
              </a:spcBef>
              <a:spcAft>
                <a:spcPct val="0"/>
              </a:spcAft>
              <a:buClr>
                <a:srgbClr val="C0504D"/>
              </a:buClr>
              <a:buSzPct val="75000"/>
              <a:buFont typeface="Wingdings" charset="0"/>
              <a:buNone/>
              <a:tabLst/>
              <a:defRPr/>
            </a:pPr>
            <a:r>
              <a:rPr kumimoji="1" lang="ja-JP" altLang="en-US" sz="18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酸素療法中の配慮</a:t>
            </a:r>
          </a:p>
          <a:p>
            <a:pPr marL="361950" marR="0" lvl="1" indent="-182563" algn="just" defTabSz="457200" rtl="0" eaLnBrk="0" fontAlgn="base" latinLnBrk="0" hangingPunct="1">
              <a:lnSpc>
                <a:spcPct val="100000"/>
              </a:lnSpc>
              <a:spcBef>
                <a:spcPct val="20000"/>
              </a:spcBef>
              <a:spcAft>
                <a:spcPct val="0"/>
              </a:spcAft>
              <a:buClr>
                <a:prstClr val="black"/>
              </a:buClr>
              <a:buSzTx/>
              <a:buFontTx/>
              <a:buChar char="•"/>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においなどの不快感に対処</a:t>
            </a:r>
          </a:p>
          <a:p>
            <a:pPr marL="361950" marR="0" lvl="1" indent="-182563" algn="just" defTabSz="457200" rtl="0" eaLnBrk="0" fontAlgn="base" latinLnBrk="0" hangingPunct="1">
              <a:lnSpc>
                <a:spcPct val="100000"/>
              </a:lnSpc>
              <a:spcBef>
                <a:spcPct val="20000"/>
              </a:spcBef>
              <a:spcAft>
                <a:spcPct val="0"/>
              </a:spcAft>
              <a:buClr>
                <a:prstClr val="black"/>
              </a:buClr>
              <a:buSzTx/>
              <a:buFontTx/>
              <a:buChar char="•"/>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乾燥しやすいので、いつでも　水分を取れるようにする</a:t>
            </a:r>
          </a:p>
        </p:txBody>
      </p:sp>
      <p:sp>
        <p:nvSpPr>
          <p:cNvPr id="20" name="角丸四角形 19"/>
          <p:cNvSpPr/>
          <p:nvPr/>
        </p:nvSpPr>
        <p:spPr>
          <a:xfrm>
            <a:off x="6307010" y="4694206"/>
            <a:ext cx="2522195" cy="1519778"/>
          </a:xfrm>
          <a:prstGeom prst="roundRect">
            <a:avLst/>
          </a:prstGeom>
          <a:solidFill>
            <a:schemeClr val="accent5">
              <a:lumMod val="20000"/>
              <a:lumOff val="80000"/>
            </a:schemeClr>
          </a:solidFill>
          <a:ln w="19050">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457200" rtl="0" eaLnBrk="0" fontAlgn="base" latinLnBrk="0" hangingPunct="1">
              <a:lnSpc>
                <a:spcPct val="100000"/>
              </a:lnSpc>
              <a:spcBef>
                <a:spcPct val="20000"/>
              </a:spcBef>
              <a:spcAft>
                <a:spcPct val="0"/>
              </a:spcAft>
              <a:buClr>
                <a:srgbClr val="C0504D"/>
              </a:buClr>
              <a:buSzPct val="75000"/>
              <a:buFont typeface="Wingdings" charset="0"/>
              <a:buNone/>
              <a:tabLst/>
              <a:defRPr/>
            </a:pPr>
            <a:r>
              <a:rPr kumimoji="1" lang="ja-JP" altLang="en-US" sz="18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不安への対応</a:t>
            </a:r>
          </a:p>
          <a:p>
            <a:pPr marL="361950" marR="0" lvl="1" indent="-182563" algn="just" defTabSz="457200" rtl="0" eaLnBrk="0" fontAlgn="base" latinLnBrk="0" hangingPunct="1">
              <a:lnSpc>
                <a:spcPct val="100000"/>
              </a:lnSpc>
              <a:spcBef>
                <a:spcPct val="20000"/>
              </a:spcBef>
              <a:spcAft>
                <a:spcPct val="0"/>
              </a:spcAft>
              <a:buClr>
                <a:prstClr val="black"/>
              </a:buClr>
              <a:buSzTx/>
              <a:buFontTx/>
              <a:buChar char="•"/>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そばに付き添う</a:t>
            </a:r>
          </a:p>
          <a:p>
            <a:pPr marL="361950" marR="0" lvl="1" indent="-182563" algn="just" defTabSz="457200" rtl="0" eaLnBrk="0" fontAlgn="base" latinLnBrk="0" hangingPunct="1">
              <a:lnSpc>
                <a:spcPct val="100000"/>
              </a:lnSpc>
              <a:spcBef>
                <a:spcPct val="20000"/>
              </a:spcBef>
              <a:spcAft>
                <a:spcPct val="0"/>
              </a:spcAft>
              <a:buClr>
                <a:prstClr val="black"/>
              </a:buClr>
              <a:buSzTx/>
              <a:buFontTx/>
              <a:buChar char="•"/>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十分な説明</a:t>
            </a:r>
          </a:p>
        </p:txBody>
      </p:sp>
    </p:spTree>
    <p:extLst>
      <p:ext uri="{BB962C8B-B14F-4D97-AF65-F5344CB8AC3E}">
        <p14:creationId xmlns:p14="http://schemas.microsoft.com/office/powerpoint/2010/main" val="36032927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消化器症状</a:t>
            </a:r>
          </a:p>
        </p:txBody>
      </p:sp>
    </p:spTree>
    <p:extLst>
      <p:ext uri="{BB962C8B-B14F-4D97-AF65-F5344CB8AC3E}">
        <p14:creationId xmlns:p14="http://schemas.microsoft.com/office/powerpoint/2010/main" val="32931059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AD55E20-FEC7-AB4B-BF3E-00F831216FFD}"/>
              </a:ext>
            </a:extLst>
          </p:cNvPr>
          <p:cNvSpPr>
            <a:spLocks noGrp="1"/>
          </p:cNvSpPr>
          <p:nvPr>
            <p:ph type="title"/>
          </p:nvPr>
        </p:nvSpPr>
        <p:spPr/>
        <p:txBody>
          <a:bodyPr/>
          <a:lstStyle/>
          <a:p>
            <a:r>
              <a:rPr lang="ja-JP" altLang="en-US" dirty="0"/>
              <a:t>消化器症状 問題 </a:t>
            </a:r>
            <a:r>
              <a:rPr lang="en-US" altLang="ja-JP" dirty="0"/>
              <a:t>1</a:t>
            </a:r>
            <a:r>
              <a:rPr lang="ja-JP" altLang="en-US" dirty="0"/>
              <a:t>　</a:t>
            </a:r>
            <a:endParaRPr kumimoji="1" lang="ja-JP" altLang="en-US" dirty="0"/>
          </a:p>
        </p:txBody>
      </p:sp>
      <p:sp>
        <p:nvSpPr>
          <p:cNvPr id="4" name="コンテンツ プレースホルダー 3">
            <a:extLst>
              <a:ext uri="{FF2B5EF4-FFF2-40B4-BE49-F238E27FC236}">
                <a16:creationId xmlns:a16="http://schemas.microsoft.com/office/drawing/2014/main" id="{7F14135C-17DA-8D43-A1C4-F8C9D9490623}"/>
              </a:ext>
            </a:extLst>
          </p:cNvPr>
          <p:cNvSpPr>
            <a:spLocks noGrp="1"/>
          </p:cNvSpPr>
          <p:nvPr>
            <p:ph idx="1"/>
          </p:nvPr>
        </p:nvSpPr>
        <p:spPr/>
        <p:txBody>
          <a:bodyPr/>
          <a:lstStyle/>
          <a:p>
            <a:pPr>
              <a:lnSpc>
                <a:spcPct val="100000"/>
              </a:lnSpc>
            </a:pPr>
            <a:r>
              <a:rPr lang="ja-JP" altLang="en-US" dirty="0"/>
              <a:t>悪心・嘔吐を評価するためには、病歴の聴取や、基本的な身体所見が重要で、必要に応じて画像検査や血液検査を行う</a:t>
            </a:r>
            <a:endParaRPr lang="en-US" altLang="ja-JP" dirty="0"/>
          </a:p>
          <a:p>
            <a:pPr marL="0" indent="0">
              <a:buNone/>
            </a:pPr>
            <a:endParaRPr lang="ja-JP" altLang="en-US" dirty="0"/>
          </a:p>
          <a:p>
            <a:endParaRPr kumimoji="1" lang="ja-JP" altLang="en-US" dirty="0"/>
          </a:p>
        </p:txBody>
      </p:sp>
    </p:spTree>
    <p:extLst>
      <p:ext uri="{BB962C8B-B14F-4D97-AF65-F5344CB8AC3E}">
        <p14:creationId xmlns:p14="http://schemas.microsoft.com/office/powerpoint/2010/main" val="9699728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角丸四角形 50"/>
          <p:cNvSpPr>
            <a:spLocks noChangeArrowheads="1"/>
          </p:cNvSpPr>
          <p:nvPr/>
        </p:nvSpPr>
        <p:spPr bwMode="auto">
          <a:xfrm>
            <a:off x="1263650" y="2713038"/>
            <a:ext cx="5045075" cy="172085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5306" tIns="32653" rIns="65306" bIns="32653" anchor="ctr"/>
          <a:lstStyle/>
          <a:p>
            <a:pPr algn="ctr" defTabSz="457200"/>
            <a:endParaRPr lang="ja-JP" altLang="en-US" sz="1300">
              <a:solidFill>
                <a:srgbClr val="000000"/>
              </a:solidFill>
              <a:latin typeface="+mj-ea"/>
              <a:ea typeface="+mj-ea"/>
            </a:endParaRPr>
          </a:p>
        </p:txBody>
      </p:sp>
      <p:sp>
        <p:nvSpPr>
          <p:cNvPr id="45059" name="角丸四角形 52"/>
          <p:cNvSpPr>
            <a:spLocks noChangeArrowheads="1"/>
          </p:cNvSpPr>
          <p:nvPr/>
        </p:nvSpPr>
        <p:spPr bwMode="auto">
          <a:xfrm>
            <a:off x="3981450" y="5447711"/>
            <a:ext cx="1589088" cy="506412"/>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5306" tIns="32653" rIns="65306" bIns="32653"/>
          <a:lstStyle/>
          <a:p>
            <a:pPr algn="ctr" defTabSz="457200"/>
            <a:r>
              <a:rPr lang="ja-JP" altLang="en-US" sz="2400">
                <a:solidFill>
                  <a:srgbClr val="000000"/>
                </a:solidFill>
                <a:latin typeface="+mj-ea"/>
                <a:ea typeface="+mj-ea"/>
              </a:rPr>
              <a:t>消化管</a:t>
            </a:r>
          </a:p>
        </p:txBody>
      </p:sp>
      <p:sp>
        <p:nvSpPr>
          <p:cNvPr id="6148" name="角丸四角形 53"/>
          <p:cNvSpPr>
            <a:spLocks noChangeArrowheads="1"/>
          </p:cNvSpPr>
          <p:nvPr/>
        </p:nvSpPr>
        <p:spPr bwMode="auto">
          <a:xfrm>
            <a:off x="4357689" y="3146426"/>
            <a:ext cx="1868486" cy="960436"/>
          </a:xfrm>
          <a:prstGeom prst="roundRect">
            <a:avLst>
              <a:gd name="adj" fmla="val 16667"/>
            </a:avLst>
          </a:prstGeom>
          <a:noFill/>
          <a:ln w="19050">
            <a:solidFill>
              <a:schemeClr val="accent3">
                <a:lumMod val="75000"/>
              </a:schemeClr>
            </a:solidFill>
            <a:round/>
            <a:headEnd/>
            <a:tailEnd/>
          </a:ln>
        </p:spPr>
        <p:txBody>
          <a:bodyPr lIns="65306" tIns="32653" rIns="65306" bIns="32653"/>
          <a:lstStyle/>
          <a:p>
            <a:pPr algn="ctr" defTabSz="327025" fontAlgn="auto">
              <a:spcBef>
                <a:spcPts val="0"/>
              </a:spcBef>
              <a:spcAft>
                <a:spcPts val="0"/>
              </a:spcAft>
              <a:defRPr/>
            </a:pPr>
            <a:r>
              <a:rPr lang="ja-JP" altLang="en-US" sz="2400" dirty="0">
                <a:solidFill>
                  <a:srgbClr val="000000"/>
                </a:solidFill>
                <a:latin typeface="+mj-ea"/>
                <a:ea typeface="+mj-ea"/>
                <a:cs typeface="+mn-cs"/>
              </a:rPr>
              <a:t>化学受容野</a:t>
            </a:r>
            <a:endParaRPr lang="en-US" altLang="ja-JP" sz="2400" dirty="0">
              <a:solidFill>
                <a:srgbClr val="000000"/>
              </a:solidFill>
              <a:latin typeface="+mj-ea"/>
              <a:ea typeface="+mj-ea"/>
              <a:cs typeface="+mn-cs"/>
            </a:endParaRPr>
          </a:p>
          <a:p>
            <a:pPr algn="ctr" defTabSz="327025" fontAlgn="auto">
              <a:spcBef>
                <a:spcPts val="0"/>
              </a:spcBef>
              <a:spcAft>
                <a:spcPts val="0"/>
              </a:spcAft>
              <a:defRPr/>
            </a:pPr>
            <a:r>
              <a:rPr lang="en-US" altLang="ja-JP" sz="2000" dirty="0">
                <a:solidFill>
                  <a:srgbClr val="000000"/>
                </a:solidFill>
                <a:latin typeface="+mj-ea"/>
                <a:ea typeface="+mj-ea"/>
                <a:cs typeface="+mn-cs"/>
              </a:rPr>
              <a:t>CTZ</a:t>
            </a:r>
          </a:p>
          <a:p>
            <a:pPr algn="ctr" defTabSz="327025" fontAlgn="auto">
              <a:spcBef>
                <a:spcPts val="0"/>
              </a:spcBef>
              <a:spcAft>
                <a:spcPts val="0"/>
              </a:spcAft>
              <a:defRPr/>
            </a:pPr>
            <a:r>
              <a:rPr lang="ja-JP" altLang="en-US" sz="1600" dirty="0">
                <a:solidFill>
                  <a:srgbClr val="000000"/>
                </a:solidFill>
                <a:latin typeface="+mj-ea"/>
                <a:ea typeface="+mj-ea"/>
                <a:cs typeface="+mn-cs"/>
              </a:rPr>
              <a:t>（第４脳室底部）</a:t>
            </a:r>
            <a:endParaRPr lang="en-US" altLang="ja-JP" sz="1600" dirty="0">
              <a:solidFill>
                <a:srgbClr val="000000"/>
              </a:solidFill>
              <a:latin typeface="+mj-ea"/>
              <a:ea typeface="+mj-ea"/>
              <a:cs typeface="+mn-cs"/>
            </a:endParaRPr>
          </a:p>
        </p:txBody>
      </p:sp>
      <p:sp>
        <p:nvSpPr>
          <p:cNvPr id="45061" name="角丸四角形 54"/>
          <p:cNvSpPr>
            <a:spLocks noChangeArrowheads="1"/>
          </p:cNvSpPr>
          <p:nvPr/>
        </p:nvSpPr>
        <p:spPr bwMode="auto">
          <a:xfrm>
            <a:off x="1500188" y="3035300"/>
            <a:ext cx="2444750" cy="1143000"/>
          </a:xfrm>
          <a:prstGeom prst="roundRect">
            <a:avLst>
              <a:gd name="adj" fmla="val 27662"/>
            </a:avLst>
          </a:prstGeom>
          <a:noFill/>
          <a:ln w="28575">
            <a:solidFill>
              <a:srgbClr val="669900"/>
            </a:solidFill>
            <a:round/>
            <a:headEnd/>
            <a:tailEnd/>
          </a:ln>
          <a:extLst>
            <a:ext uri="{909E8E84-426E-40DD-AFC4-6F175D3DCCD1}">
              <a14:hiddenFill xmlns:a14="http://schemas.microsoft.com/office/drawing/2010/main">
                <a:solidFill>
                  <a:srgbClr val="FFFFFF"/>
                </a:solidFill>
              </a14:hiddenFill>
            </a:ext>
          </a:extLst>
        </p:spPr>
        <p:txBody>
          <a:bodyPr lIns="65306" tIns="32653" rIns="65306" bIns="32653"/>
          <a:lstStyle/>
          <a:p>
            <a:pPr algn="ctr" defTabSz="327025"/>
            <a:r>
              <a:rPr lang="ja-JP" altLang="en-US" sz="3200" dirty="0">
                <a:solidFill>
                  <a:srgbClr val="000000"/>
                </a:solidFill>
                <a:latin typeface="+mj-ea"/>
                <a:ea typeface="+mj-ea"/>
              </a:rPr>
              <a:t>嘔吐中枢</a:t>
            </a:r>
            <a:endParaRPr lang="en-US" altLang="ja-JP" sz="3200" dirty="0">
              <a:solidFill>
                <a:srgbClr val="000000"/>
              </a:solidFill>
              <a:latin typeface="+mj-ea"/>
              <a:ea typeface="+mj-ea"/>
            </a:endParaRPr>
          </a:p>
          <a:p>
            <a:pPr algn="ctr" defTabSz="327025">
              <a:lnSpc>
                <a:spcPct val="150000"/>
              </a:lnSpc>
            </a:pPr>
            <a:endParaRPr lang="en-US" altLang="ja-JP" sz="100" b="1" dirty="0">
              <a:solidFill>
                <a:srgbClr val="000000"/>
              </a:solidFill>
              <a:latin typeface="+mj-ea"/>
              <a:ea typeface="+mj-ea"/>
            </a:endParaRPr>
          </a:p>
          <a:p>
            <a:pPr algn="ctr" defTabSz="327025">
              <a:lnSpc>
                <a:spcPct val="150000"/>
              </a:lnSpc>
            </a:pPr>
            <a:r>
              <a:rPr lang="en-US" altLang="ja-JP" sz="1600" dirty="0">
                <a:solidFill>
                  <a:srgbClr val="000000"/>
                </a:solidFill>
                <a:latin typeface="+mj-ea"/>
                <a:ea typeface="+mj-ea"/>
              </a:rPr>
              <a:t>VC</a:t>
            </a:r>
            <a:r>
              <a:rPr lang="ja-JP" altLang="en-US" sz="1600" dirty="0">
                <a:solidFill>
                  <a:srgbClr val="000000"/>
                </a:solidFill>
                <a:latin typeface="+mj-ea"/>
                <a:ea typeface="+mj-ea"/>
              </a:rPr>
              <a:t>（延髄外側網様体）</a:t>
            </a:r>
            <a:endParaRPr lang="en-US" altLang="ja-JP" sz="1600" dirty="0">
              <a:solidFill>
                <a:srgbClr val="000000"/>
              </a:solidFill>
              <a:latin typeface="+mj-ea"/>
              <a:ea typeface="+mj-ea"/>
            </a:endParaRPr>
          </a:p>
          <a:p>
            <a:pPr algn="ctr" defTabSz="327025">
              <a:lnSpc>
                <a:spcPct val="150000"/>
              </a:lnSpc>
            </a:pPr>
            <a:endParaRPr lang="ja-JP" altLang="en-US" sz="1200" b="1" dirty="0">
              <a:solidFill>
                <a:srgbClr val="000000"/>
              </a:solidFill>
              <a:latin typeface="+mj-ea"/>
              <a:ea typeface="+mj-ea"/>
            </a:endParaRPr>
          </a:p>
        </p:txBody>
      </p:sp>
      <p:cxnSp>
        <p:nvCxnSpPr>
          <p:cNvPr id="45062" name="直線矢印コネクタ 56"/>
          <p:cNvCxnSpPr>
            <a:cxnSpLocks noChangeShapeType="1"/>
          </p:cNvCxnSpPr>
          <p:nvPr/>
        </p:nvCxnSpPr>
        <p:spPr bwMode="auto">
          <a:xfrm rot="10800000" flipV="1">
            <a:off x="2857500" y="2085975"/>
            <a:ext cx="2286000" cy="9286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151" name="角丸四角形 57"/>
          <p:cNvSpPr>
            <a:spLocks noChangeArrowheads="1"/>
          </p:cNvSpPr>
          <p:nvPr/>
        </p:nvSpPr>
        <p:spPr bwMode="auto">
          <a:xfrm>
            <a:off x="458788" y="1566863"/>
            <a:ext cx="1662112" cy="571500"/>
          </a:xfrm>
          <a:prstGeom prst="roundRect">
            <a:avLst>
              <a:gd name="adj" fmla="val 16667"/>
            </a:avLst>
          </a:prstGeom>
          <a:noFill/>
          <a:ln w="28575">
            <a:solidFill>
              <a:schemeClr val="accent3">
                <a:lumMod val="75000"/>
              </a:schemeClr>
            </a:solidFill>
            <a:round/>
            <a:headEnd/>
            <a:tailEnd/>
          </a:ln>
        </p:spPr>
        <p:txBody>
          <a:bodyPr lIns="65306" tIns="32653" rIns="65306" bIns="32653" anchor="ctr"/>
          <a:lstStyle/>
          <a:p>
            <a:pPr algn="ctr" defTabSz="457200" fontAlgn="auto">
              <a:spcBef>
                <a:spcPts val="0"/>
              </a:spcBef>
              <a:spcAft>
                <a:spcPts val="0"/>
              </a:spcAft>
              <a:defRPr/>
            </a:pPr>
            <a:r>
              <a:rPr lang="ja-JP" altLang="en-US" sz="2800" dirty="0">
                <a:solidFill>
                  <a:srgbClr val="000000"/>
                </a:solidFill>
                <a:latin typeface="+mj-ea"/>
                <a:ea typeface="+mj-ea"/>
                <a:cs typeface="+mn-cs"/>
              </a:rPr>
              <a:t>大脳皮質</a:t>
            </a:r>
          </a:p>
        </p:txBody>
      </p:sp>
      <p:cxnSp>
        <p:nvCxnSpPr>
          <p:cNvPr id="45064" name="直線矢印コネクタ 58"/>
          <p:cNvCxnSpPr>
            <a:cxnSpLocks noChangeShapeType="1"/>
          </p:cNvCxnSpPr>
          <p:nvPr/>
        </p:nvCxnSpPr>
        <p:spPr bwMode="auto">
          <a:xfrm rot="16200000" flipH="1">
            <a:off x="1857375" y="2300288"/>
            <a:ext cx="928688" cy="500062"/>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065" name="直線矢印コネクタ 68"/>
          <p:cNvCxnSpPr>
            <a:cxnSpLocks noChangeShapeType="1"/>
          </p:cNvCxnSpPr>
          <p:nvPr/>
        </p:nvCxnSpPr>
        <p:spPr bwMode="auto">
          <a:xfrm rot="10800000">
            <a:off x="3929063" y="3616325"/>
            <a:ext cx="428625"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5066" name="テキスト ボックス 60"/>
          <p:cNvSpPr txBox="1">
            <a:spLocks noChangeArrowheads="1"/>
          </p:cNvSpPr>
          <p:nvPr/>
        </p:nvSpPr>
        <p:spPr bwMode="auto">
          <a:xfrm>
            <a:off x="2416175" y="4605338"/>
            <a:ext cx="11588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spAutoFit/>
          </a:bodyPr>
          <a:lstStyle>
            <a:lvl1pPr defTabSz="327025" eaLnBrk="0" hangingPunct="0">
              <a:defRPr sz="4000">
                <a:solidFill>
                  <a:schemeClr val="tx1"/>
                </a:solidFill>
                <a:latin typeface="Times New Roman" charset="0"/>
                <a:ea typeface="HGP創英角ｺﾞｼｯｸUB" charset="0"/>
                <a:cs typeface="HGP創英角ｺﾞｼｯｸUB" charset="0"/>
              </a:defRPr>
            </a:lvl1pPr>
            <a:lvl2pPr marL="742950" indent="-285750" defTabSz="327025" eaLnBrk="0" hangingPunct="0">
              <a:defRPr sz="4000">
                <a:solidFill>
                  <a:schemeClr val="tx1"/>
                </a:solidFill>
                <a:latin typeface="Times New Roman" charset="0"/>
                <a:ea typeface="HGP創英角ｺﾞｼｯｸUB" charset="0"/>
                <a:cs typeface="HGP創英角ｺﾞｼｯｸUB" charset="0"/>
              </a:defRPr>
            </a:lvl2pPr>
            <a:lvl3pPr marL="1143000" indent="-228600" defTabSz="327025" eaLnBrk="0" hangingPunct="0">
              <a:defRPr sz="4000">
                <a:solidFill>
                  <a:schemeClr val="tx1"/>
                </a:solidFill>
                <a:latin typeface="Times New Roman" charset="0"/>
                <a:ea typeface="HGP創英角ｺﾞｼｯｸUB" charset="0"/>
                <a:cs typeface="HGP創英角ｺﾞｼｯｸUB" charset="0"/>
              </a:defRPr>
            </a:lvl3pPr>
            <a:lvl4pPr marL="1600200" indent="-228600" defTabSz="327025" eaLnBrk="0" hangingPunct="0">
              <a:defRPr sz="4000">
                <a:solidFill>
                  <a:schemeClr val="tx1"/>
                </a:solidFill>
                <a:latin typeface="Times New Roman" charset="0"/>
                <a:ea typeface="HGP創英角ｺﾞｼｯｸUB" charset="0"/>
                <a:cs typeface="HGP創英角ｺﾞｼｯｸUB" charset="0"/>
              </a:defRPr>
            </a:lvl4pPr>
            <a:lvl5pPr marL="2057400" indent="-228600" defTabSz="327025" eaLnBrk="0" hangingPunct="0">
              <a:defRPr sz="4000">
                <a:solidFill>
                  <a:schemeClr val="tx1"/>
                </a:solidFill>
                <a:latin typeface="Times New Roman" charset="0"/>
                <a:ea typeface="HGP創英角ｺﾞｼｯｸUB" charset="0"/>
                <a:cs typeface="HGP創英角ｺﾞｼｯｸUB" charset="0"/>
              </a:defRPr>
            </a:lvl5pPr>
            <a:lvl6pPr marL="2514600" indent="-228600" defTabSz="327025"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6pPr>
            <a:lvl7pPr marL="2971800" indent="-228600" defTabSz="327025"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7pPr>
            <a:lvl8pPr marL="3429000" indent="-228600" defTabSz="327025"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8pPr>
            <a:lvl9pPr marL="3886200" indent="-228600" defTabSz="327025"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9pPr>
          </a:lstStyle>
          <a:p>
            <a:pPr eaLnBrk="1" hangingPunct="1"/>
            <a:r>
              <a:rPr lang="ja-JP" altLang="en-US" sz="2000">
                <a:latin typeface="+mj-ea"/>
                <a:ea typeface="+mj-ea"/>
              </a:rPr>
              <a:t>迷走神経</a:t>
            </a:r>
            <a:endParaRPr lang="en-US" altLang="ja-JP" sz="2000">
              <a:latin typeface="+mj-ea"/>
              <a:ea typeface="+mj-ea"/>
            </a:endParaRPr>
          </a:p>
          <a:p>
            <a:pPr eaLnBrk="1" hangingPunct="1"/>
            <a:r>
              <a:rPr lang="ja-JP" altLang="en-US" sz="2000">
                <a:latin typeface="+mj-ea"/>
                <a:ea typeface="+mj-ea"/>
              </a:rPr>
              <a:t>交感神経</a:t>
            </a:r>
          </a:p>
        </p:txBody>
      </p:sp>
      <p:cxnSp>
        <p:nvCxnSpPr>
          <p:cNvPr id="89" name="直線矢印コネクタ 88"/>
          <p:cNvCxnSpPr>
            <a:cxnSpLocks noChangeShapeType="1"/>
          </p:cNvCxnSpPr>
          <p:nvPr/>
        </p:nvCxnSpPr>
        <p:spPr bwMode="auto">
          <a:xfrm rot="5400000" flipH="1" flipV="1">
            <a:off x="3517107" y="4854779"/>
            <a:ext cx="666750" cy="1587"/>
          </a:xfrm>
          <a:prstGeom prst="straightConnector1">
            <a:avLst/>
          </a:prstGeom>
          <a:noFill/>
          <a:ln w="38100">
            <a:solidFill>
              <a:schemeClr val="tx1"/>
            </a:solidFill>
            <a:round/>
            <a:headEnd/>
            <a:tailEnd type="arrow" w="med" len="med"/>
          </a:ln>
          <a:effectLst>
            <a:outerShdw dist="20000" dir="5400000" rotWithShape="0">
              <a:srgbClr val="808080">
                <a:alpha val="37999"/>
              </a:srgbClr>
            </a:outerShdw>
          </a:effectLst>
        </p:spPr>
      </p:cxnSp>
      <p:sp>
        <p:nvSpPr>
          <p:cNvPr id="45068" name="テキスト ボックス 94"/>
          <p:cNvSpPr txBox="1">
            <a:spLocks noChangeArrowheads="1"/>
          </p:cNvSpPr>
          <p:nvPr/>
        </p:nvSpPr>
        <p:spPr bwMode="auto">
          <a:xfrm>
            <a:off x="5357813" y="2228850"/>
            <a:ext cx="121443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defTabSz="327025" eaLnBrk="0" hangingPunct="0">
              <a:defRPr sz="4000">
                <a:solidFill>
                  <a:schemeClr val="tx1"/>
                </a:solidFill>
                <a:latin typeface="Times New Roman" charset="0"/>
                <a:ea typeface="HGP創英角ｺﾞｼｯｸUB" charset="0"/>
                <a:cs typeface="HGP創英角ｺﾞｼｯｸUB" charset="0"/>
              </a:defRPr>
            </a:lvl1pPr>
            <a:lvl2pPr marL="742950" indent="-285750" defTabSz="327025" eaLnBrk="0" hangingPunct="0">
              <a:defRPr sz="4000">
                <a:solidFill>
                  <a:schemeClr val="tx1"/>
                </a:solidFill>
                <a:latin typeface="Times New Roman" charset="0"/>
                <a:ea typeface="HGP創英角ｺﾞｼｯｸUB" charset="0"/>
                <a:cs typeface="HGP創英角ｺﾞｼｯｸUB" charset="0"/>
              </a:defRPr>
            </a:lvl2pPr>
            <a:lvl3pPr marL="1143000" indent="-228600" defTabSz="327025" eaLnBrk="0" hangingPunct="0">
              <a:defRPr sz="4000">
                <a:solidFill>
                  <a:schemeClr val="tx1"/>
                </a:solidFill>
                <a:latin typeface="Times New Roman" charset="0"/>
                <a:ea typeface="HGP創英角ｺﾞｼｯｸUB" charset="0"/>
                <a:cs typeface="HGP創英角ｺﾞｼｯｸUB" charset="0"/>
              </a:defRPr>
            </a:lvl3pPr>
            <a:lvl4pPr marL="1600200" indent="-228600" defTabSz="327025" eaLnBrk="0" hangingPunct="0">
              <a:defRPr sz="4000">
                <a:solidFill>
                  <a:schemeClr val="tx1"/>
                </a:solidFill>
                <a:latin typeface="Times New Roman" charset="0"/>
                <a:ea typeface="HGP創英角ｺﾞｼｯｸUB" charset="0"/>
                <a:cs typeface="HGP創英角ｺﾞｼｯｸUB" charset="0"/>
              </a:defRPr>
            </a:lvl4pPr>
            <a:lvl5pPr marL="2057400" indent="-228600" defTabSz="327025" eaLnBrk="0" hangingPunct="0">
              <a:defRPr sz="4000">
                <a:solidFill>
                  <a:schemeClr val="tx1"/>
                </a:solidFill>
                <a:latin typeface="Times New Roman" charset="0"/>
                <a:ea typeface="HGP創英角ｺﾞｼｯｸUB" charset="0"/>
                <a:cs typeface="HGP創英角ｺﾞｼｯｸUB" charset="0"/>
              </a:defRPr>
            </a:lvl5pPr>
            <a:lvl6pPr marL="2514600" indent="-228600" defTabSz="327025"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6pPr>
            <a:lvl7pPr marL="2971800" indent="-228600" defTabSz="327025"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7pPr>
            <a:lvl8pPr marL="3429000" indent="-228600" defTabSz="327025"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8pPr>
            <a:lvl9pPr marL="3886200" indent="-228600" defTabSz="327025"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9pPr>
          </a:lstStyle>
          <a:p>
            <a:pPr eaLnBrk="1" hangingPunct="1"/>
            <a:r>
              <a:rPr lang="ja-JP" altLang="en-US" sz="2000">
                <a:latin typeface="+mj-ea"/>
                <a:ea typeface="+mj-ea"/>
              </a:rPr>
              <a:t>前庭神経</a:t>
            </a:r>
          </a:p>
        </p:txBody>
      </p:sp>
      <p:sp>
        <p:nvSpPr>
          <p:cNvPr id="7189" name="Text Box 79"/>
          <p:cNvSpPr txBox="1">
            <a:spLocks noChangeArrowheads="1"/>
          </p:cNvSpPr>
          <p:nvPr/>
        </p:nvSpPr>
        <p:spPr bwMode="auto">
          <a:xfrm>
            <a:off x="6454775" y="4511675"/>
            <a:ext cx="2181225" cy="1477963"/>
          </a:xfrm>
          <a:prstGeom prst="rect">
            <a:avLst/>
          </a:prstGeom>
          <a:solidFill>
            <a:srgbClr val="F4E1DE"/>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ja-JP" altLang="en-US" sz="1800" dirty="0">
                <a:latin typeface="+mj-ea"/>
                <a:ea typeface="+mj-ea"/>
                <a:cs typeface="+mn-cs"/>
              </a:rPr>
              <a:t>神経伝達物質</a:t>
            </a:r>
            <a:endParaRPr lang="en-US" altLang="ja-JP" sz="1800" dirty="0">
              <a:latin typeface="+mj-ea"/>
              <a:ea typeface="+mj-ea"/>
              <a:cs typeface="+mn-cs"/>
            </a:endParaRPr>
          </a:p>
          <a:p>
            <a:pPr fontAlgn="auto">
              <a:spcBef>
                <a:spcPts val="0"/>
              </a:spcBef>
              <a:spcAft>
                <a:spcPts val="0"/>
              </a:spcAft>
              <a:defRPr/>
            </a:pPr>
            <a:r>
              <a:rPr lang="en-US" altLang="ja-JP" sz="1800" dirty="0">
                <a:latin typeface="+mj-ea"/>
                <a:ea typeface="+mj-ea"/>
                <a:cs typeface="+mn-cs"/>
              </a:rPr>
              <a:t>H: </a:t>
            </a:r>
            <a:r>
              <a:rPr lang="ja-JP" altLang="en-US" sz="1800" dirty="0">
                <a:latin typeface="+mj-ea"/>
                <a:ea typeface="+mj-ea"/>
                <a:cs typeface="+mn-cs"/>
              </a:rPr>
              <a:t>ヒスタミン</a:t>
            </a:r>
          </a:p>
          <a:p>
            <a:pPr fontAlgn="auto">
              <a:spcBef>
                <a:spcPts val="0"/>
              </a:spcBef>
              <a:spcAft>
                <a:spcPts val="0"/>
              </a:spcAft>
              <a:defRPr/>
            </a:pPr>
            <a:r>
              <a:rPr lang="en-US" altLang="ja-JP" sz="1800" dirty="0">
                <a:latin typeface="+mj-ea"/>
                <a:ea typeface="+mj-ea"/>
                <a:cs typeface="+mn-cs"/>
              </a:rPr>
              <a:t>M: </a:t>
            </a:r>
            <a:r>
              <a:rPr lang="ja-JP" altLang="en-US" sz="1800" dirty="0">
                <a:latin typeface="+mj-ea"/>
                <a:ea typeface="+mj-ea"/>
                <a:cs typeface="+mn-cs"/>
              </a:rPr>
              <a:t>アセチルコリン</a:t>
            </a:r>
          </a:p>
          <a:p>
            <a:pPr fontAlgn="auto">
              <a:spcBef>
                <a:spcPts val="0"/>
              </a:spcBef>
              <a:spcAft>
                <a:spcPts val="0"/>
              </a:spcAft>
              <a:defRPr/>
            </a:pPr>
            <a:r>
              <a:rPr lang="en-US" altLang="ja-JP" sz="1800" dirty="0">
                <a:latin typeface="+mj-ea"/>
                <a:ea typeface="+mj-ea"/>
                <a:cs typeface="+mn-cs"/>
              </a:rPr>
              <a:t>D: </a:t>
            </a:r>
            <a:r>
              <a:rPr lang="ja-JP" altLang="en-US" sz="1800" dirty="0">
                <a:latin typeface="+mj-ea"/>
                <a:ea typeface="+mj-ea"/>
                <a:cs typeface="+mn-cs"/>
              </a:rPr>
              <a:t>ドパミン</a:t>
            </a:r>
          </a:p>
          <a:p>
            <a:pPr fontAlgn="auto">
              <a:spcBef>
                <a:spcPts val="0"/>
              </a:spcBef>
              <a:spcAft>
                <a:spcPts val="0"/>
              </a:spcAft>
              <a:defRPr/>
            </a:pPr>
            <a:r>
              <a:rPr lang="en-US" altLang="ja-JP" sz="1800" dirty="0">
                <a:latin typeface="+mj-ea"/>
                <a:ea typeface="+mj-ea"/>
                <a:cs typeface="+mn-cs"/>
              </a:rPr>
              <a:t>5HT:</a:t>
            </a:r>
            <a:r>
              <a:rPr lang="ja-JP" altLang="en-US" sz="1800" dirty="0">
                <a:latin typeface="+mj-ea"/>
                <a:ea typeface="+mj-ea"/>
                <a:cs typeface="+mn-cs"/>
              </a:rPr>
              <a:t>セロトニン</a:t>
            </a:r>
            <a:endParaRPr lang="en-US" altLang="ja-JP" sz="1800" dirty="0">
              <a:latin typeface="+mj-ea"/>
              <a:ea typeface="+mj-ea"/>
              <a:cs typeface="+mn-cs"/>
            </a:endParaRPr>
          </a:p>
        </p:txBody>
      </p:sp>
      <p:sp>
        <p:nvSpPr>
          <p:cNvPr id="45070" name="テキスト ボックス 49"/>
          <p:cNvSpPr txBox="1">
            <a:spLocks noChangeArrowheads="1"/>
          </p:cNvSpPr>
          <p:nvPr/>
        </p:nvSpPr>
        <p:spPr bwMode="auto">
          <a:xfrm>
            <a:off x="2887663" y="5454061"/>
            <a:ext cx="9286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defTabSz="327025" eaLnBrk="0" hangingPunct="0">
              <a:defRPr sz="4000">
                <a:solidFill>
                  <a:schemeClr val="tx1"/>
                </a:solidFill>
                <a:latin typeface="Times New Roman" charset="0"/>
                <a:ea typeface="HGP創英角ｺﾞｼｯｸUB" charset="0"/>
                <a:cs typeface="HGP創英角ｺﾞｼｯｸUB" charset="0"/>
              </a:defRPr>
            </a:lvl1pPr>
            <a:lvl2pPr marL="742950" indent="-285750" defTabSz="327025" eaLnBrk="0" hangingPunct="0">
              <a:defRPr sz="4000">
                <a:solidFill>
                  <a:schemeClr val="tx1"/>
                </a:solidFill>
                <a:latin typeface="Times New Roman" charset="0"/>
                <a:ea typeface="HGP創英角ｺﾞｼｯｸUB" charset="0"/>
                <a:cs typeface="HGP創英角ｺﾞｼｯｸUB" charset="0"/>
              </a:defRPr>
            </a:lvl2pPr>
            <a:lvl3pPr marL="1143000" indent="-228600" defTabSz="327025" eaLnBrk="0" hangingPunct="0">
              <a:defRPr sz="4000">
                <a:solidFill>
                  <a:schemeClr val="tx1"/>
                </a:solidFill>
                <a:latin typeface="Times New Roman" charset="0"/>
                <a:ea typeface="HGP創英角ｺﾞｼｯｸUB" charset="0"/>
                <a:cs typeface="HGP創英角ｺﾞｼｯｸUB" charset="0"/>
              </a:defRPr>
            </a:lvl3pPr>
            <a:lvl4pPr marL="1600200" indent="-228600" defTabSz="327025" eaLnBrk="0" hangingPunct="0">
              <a:defRPr sz="4000">
                <a:solidFill>
                  <a:schemeClr val="tx1"/>
                </a:solidFill>
                <a:latin typeface="Times New Roman" charset="0"/>
                <a:ea typeface="HGP創英角ｺﾞｼｯｸUB" charset="0"/>
                <a:cs typeface="HGP創英角ｺﾞｼｯｸUB" charset="0"/>
              </a:defRPr>
            </a:lvl4pPr>
            <a:lvl5pPr marL="2057400" indent="-228600" defTabSz="327025" eaLnBrk="0" hangingPunct="0">
              <a:defRPr sz="4000">
                <a:solidFill>
                  <a:schemeClr val="tx1"/>
                </a:solidFill>
                <a:latin typeface="Times New Roman" charset="0"/>
                <a:ea typeface="HGP創英角ｺﾞｼｯｸUB" charset="0"/>
                <a:cs typeface="HGP創英角ｺﾞｼｯｸUB" charset="0"/>
              </a:defRPr>
            </a:lvl5pPr>
            <a:lvl6pPr marL="2514600" indent="-228600" defTabSz="327025"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6pPr>
            <a:lvl7pPr marL="2971800" indent="-228600" defTabSz="327025"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7pPr>
            <a:lvl8pPr marL="3429000" indent="-228600" defTabSz="327025"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8pPr>
            <a:lvl9pPr marL="3886200" indent="-228600" defTabSz="327025" eaLnBrk="0" fontAlgn="base" hangingPunct="0">
              <a:spcBef>
                <a:spcPct val="0"/>
              </a:spcBef>
              <a:spcAft>
                <a:spcPct val="0"/>
              </a:spcAft>
              <a:defRPr sz="4000">
                <a:solidFill>
                  <a:schemeClr val="tx1"/>
                </a:solidFill>
                <a:latin typeface="Times New Roman" charset="0"/>
                <a:ea typeface="HGP創英角ｺﾞｼｯｸUB" charset="0"/>
                <a:cs typeface="HGP創英角ｺﾞｼｯｸUB" charset="0"/>
              </a:defRPr>
            </a:lvl9pPr>
          </a:lstStyle>
          <a:p>
            <a:pPr eaLnBrk="1" hangingPunct="1"/>
            <a:r>
              <a:rPr lang="ja-JP" altLang="en-US" sz="2800">
                <a:latin typeface="+mj-ea"/>
                <a:ea typeface="+mj-ea"/>
              </a:rPr>
              <a:t>末梢</a:t>
            </a:r>
          </a:p>
        </p:txBody>
      </p:sp>
      <p:sp>
        <p:nvSpPr>
          <p:cNvPr id="6160" name="角丸四角形 78"/>
          <p:cNvSpPr>
            <a:spLocks noChangeArrowheads="1"/>
          </p:cNvSpPr>
          <p:nvPr/>
        </p:nvSpPr>
        <p:spPr bwMode="auto">
          <a:xfrm>
            <a:off x="5164138" y="1597025"/>
            <a:ext cx="1501775" cy="571500"/>
          </a:xfrm>
          <a:prstGeom prst="roundRect">
            <a:avLst>
              <a:gd name="adj" fmla="val 16667"/>
            </a:avLst>
          </a:prstGeom>
          <a:noFill/>
          <a:ln w="28575">
            <a:solidFill>
              <a:schemeClr val="accent3">
                <a:lumMod val="75000"/>
              </a:schemeClr>
            </a:solidFill>
            <a:round/>
            <a:headEnd/>
            <a:tailEnd/>
          </a:ln>
        </p:spPr>
        <p:txBody>
          <a:bodyPr lIns="65306" tIns="32653" rIns="65306" bIns="32653" anchor="ctr"/>
          <a:lstStyle/>
          <a:p>
            <a:pPr algn="ctr" defTabSz="457200" fontAlgn="auto">
              <a:spcBef>
                <a:spcPts val="0"/>
              </a:spcBef>
              <a:spcAft>
                <a:spcPts val="0"/>
              </a:spcAft>
              <a:defRPr/>
            </a:pPr>
            <a:r>
              <a:rPr lang="ja-JP" altLang="en-US" sz="2800" dirty="0">
                <a:solidFill>
                  <a:srgbClr val="000000"/>
                </a:solidFill>
                <a:latin typeface="+mj-ea"/>
                <a:ea typeface="+mj-ea"/>
                <a:cs typeface="+mn-cs"/>
              </a:rPr>
              <a:t>前庭器</a:t>
            </a:r>
          </a:p>
        </p:txBody>
      </p:sp>
      <p:sp>
        <p:nvSpPr>
          <p:cNvPr id="45072" name="角丸四角形 50"/>
          <p:cNvSpPr>
            <a:spLocks noChangeArrowheads="1"/>
          </p:cNvSpPr>
          <p:nvPr/>
        </p:nvSpPr>
        <p:spPr bwMode="auto">
          <a:xfrm>
            <a:off x="2598738" y="5323886"/>
            <a:ext cx="3140075" cy="736600"/>
          </a:xfrm>
          <a:prstGeom prst="roundRect">
            <a:avLst>
              <a:gd name="adj" fmla="val 16667"/>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65306" tIns="32653" rIns="65306" bIns="32653" anchor="ctr"/>
          <a:lstStyle/>
          <a:p>
            <a:pPr algn="ctr" defTabSz="457200"/>
            <a:endParaRPr lang="ja-JP" altLang="en-US" sz="1300">
              <a:solidFill>
                <a:srgbClr val="000000"/>
              </a:solidFill>
              <a:latin typeface="+mj-ea"/>
              <a:ea typeface="+mj-ea"/>
            </a:endParaRPr>
          </a:p>
        </p:txBody>
      </p:sp>
      <p:sp>
        <p:nvSpPr>
          <p:cNvPr id="45073" name="角丸四角形 33"/>
          <p:cNvSpPr>
            <a:spLocks noChangeArrowheads="1"/>
          </p:cNvSpPr>
          <p:nvPr/>
        </p:nvSpPr>
        <p:spPr bwMode="auto">
          <a:xfrm>
            <a:off x="6602413" y="3306763"/>
            <a:ext cx="1979612" cy="630237"/>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65306" tIns="32653" rIns="65306" bIns="32653" anchor="ctr"/>
          <a:lstStyle/>
          <a:p>
            <a:pPr algn="ctr" defTabSz="457200"/>
            <a:r>
              <a:rPr lang="ja-JP" altLang="en-US" sz="2800">
                <a:solidFill>
                  <a:srgbClr val="000000"/>
                </a:solidFill>
                <a:latin typeface="+mj-ea"/>
                <a:ea typeface="+mj-ea"/>
              </a:rPr>
              <a:t>化学的要因</a:t>
            </a:r>
            <a:endParaRPr lang="en-US" altLang="ja-JP" sz="2800">
              <a:solidFill>
                <a:srgbClr val="000000"/>
              </a:solidFill>
              <a:latin typeface="+mj-ea"/>
              <a:ea typeface="+mj-ea"/>
            </a:endParaRPr>
          </a:p>
        </p:txBody>
      </p:sp>
      <p:cxnSp>
        <p:nvCxnSpPr>
          <p:cNvPr id="45074" name="直線矢印コネクタ 56"/>
          <p:cNvCxnSpPr>
            <a:cxnSpLocks noChangeShapeType="1"/>
          </p:cNvCxnSpPr>
          <p:nvPr/>
        </p:nvCxnSpPr>
        <p:spPr bwMode="auto">
          <a:xfrm rot="10800000" flipV="1">
            <a:off x="6022975" y="3608388"/>
            <a:ext cx="565150" cy="23812"/>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5075" name="タイトル 24"/>
          <p:cNvSpPr>
            <a:spLocks noGrp="1"/>
          </p:cNvSpPr>
          <p:nvPr>
            <p:ph type="title"/>
          </p:nvPr>
        </p:nvSpPr>
        <p:spPr/>
        <p:txBody>
          <a:bodyPr/>
          <a:lstStyle/>
          <a:p>
            <a:r>
              <a:rPr lang="ja-JP" altLang="en-US" dirty="0"/>
              <a:t>悪心・嘔吐の病態生理</a:t>
            </a:r>
          </a:p>
        </p:txBody>
      </p:sp>
      <p:sp>
        <p:nvSpPr>
          <p:cNvPr id="45076" name="正方形/長方形 24"/>
          <p:cNvSpPr>
            <a:spLocks noChangeArrowheads="1"/>
          </p:cNvSpPr>
          <p:nvPr/>
        </p:nvSpPr>
        <p:spPr bwMode="auto">
          <a:xfrm>
            <a:off x="180473" y="6032178"/>
            <a:ext cx="3080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327025"/>
            <a:r>
              <a:rPr lang="en-US" altLang="ja-JP" sz="1400" dirty="0">
                <a:latin typeface="+mj-ea"/>
                <a:ea typeface="+mj-ea"/>
              </a:rPr>
              <a:t>VC; vomiting center </a:t>
            </a:r>
          </a:p>
          <a:p>
            <a:pPr defTabSz="327025"/>
            <a:r>
              <a:rPr lang="en-US" altLang="ja-JP" sz="1400" dirty="0">
                <a:latin typeface="+mj-ea"/>
                <a:ea typeface="+mj-ea"/>
              </a:rPr>
              <a:t>CTZ; chemoreceptor trigger zone </a:t>
            </a:r>
          </a:p>
        </p:txBody>
      </p:sp>
    </p:spTree>
    <p:extLst>
      <p:ext uri="{BB962C8B-B14F-4D97-AF65-F5344CB8AC3E}">
        <p14:creationId xmlns:p14="http://schemas.microsoft.com/office/powerpoint/2010/main" val="9989016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悪心・嘔吐の主な原因</a:t>
            </a:r>
          </a:p>
        </p:txBody>
      </p:sp>
      <p:graphicFrame>
        <p:nvGraphicFramePr>
          <p:cNvPr id="7" name="コンテンツ プレースホルダー 6"/>
          <p:cNvGraphicFramePr>
            <a:graphicFrameLocks noGrp="1"/>
          </p:cNvGraphicFramePr>
          <p:nvPr>
            <p:ph idx="1"/>
          </p:nvPr>
        </p:nvGraphicFramePr>
        <p:xfrm>
          <a:off x="457200" y="1286713"/>
          <a:ext cx="8228150" cy="5182800"/>
        </p:xfrm>
        <a:graphic>
          <a:graphicData uri="http://schemas.openxmlformats.org/drawingml/2006/table">
            <a:tbl>
              <a:tblPr firstRow="1" bandRow="1">
                <a:tableStyleId>{00A15C55-8517-42AA-B614-E9B94910E393}</a:tableStyleId>
              </a:tblPr>
              <a:tblGrid>
                <a:gridCol w="2496907">
                  <a:extLst>
                    <a:ext uri="{9D8B030D-6E8A-4147-A177-3AD203B41FA5}">
                      <a16:colId xmlns:a16="http://schemas.microsoft.com/office/drawing/2014/main" val="20000"/>
                    </a:ext>
                  </a:extLst>
                </a:gridCol>
                <a:gridCol w="5731243">
                  <a:extLst>
                    <a:ext uri="{9D8B030D-6E8A-4147-A177-3AD203B41FA5}">
                      <a16:colId xmlns:a16="http://schemas.microsoft.com/office/drawing/2014/main" val="20001"/>
                    </a:ext>
                  </a:extLst>
                </a:gridCol>
              </a:tblGrid>
              <a:tr h="4265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a:ln>
                            <a:noFill/>
                          </a:ln>
                          <a:effectLst/>
                        </a:rPr>
                        <a:t>責任部位</a:t>
                      </a:r>
                      <a:endParaRPr kumimoji="1" lang="ja-JP" altLang="en-US" sz="2400" b="1" i="0" u="none" strike="noStrike" cap="none" normalizeH="0" baseline="0" dirty="0">
                        <a:ln>
                          <a:noFill/>
                        </a:ln>
                        <a:solidFill>
                          <a:schemeClr val="bg1"/>
                        </a:solidFill>
                        <a:effectLst/>
                        <a:latin typeface="+mj-ea"/>
                        <a:ea typeface="+mj-ea"/>
                        <a:cs typeface="Arial" charset="0"/>
                      </a:endParaRPr>
                    </a:p>
                  </a:txBody>
                  <a:tcPr marL="95956" marR="95956" marT="45879" marB="45879"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a:ln>
                            <a:noFill/>
                          </a:ln>
                          <a:effectLst/>
                        </a:rPr>
                        <a:t>代表的な原因</a:t>
                      </a:r>
                      <a:endParaRPr kumimoji="1" lang="ja-JP" altLang="en-US" sz="2400" b="1" i="0" u="none" strike="noStrike" cap="none" normalizeH="0" baseline="0" dirty="0">
                        <a:ln>
                          <a:noFill/>
                        </a:ln>
                        <a:solidFill>
                          <a:schemeClr val="bg1"/>
                        </a:solidFill>
                        <a:effectLst/>
                        <a:latin typeface="+mj-ea"/>
                        <a:ea typeface="+mj-ea"/>
                        <a:cs typeface="Arial" charset="0"/>
                      </a:endParaRPr>
                    </a:p>
                  </a:txBody>
                  <a:tcPr marL="95956" marR="95956" marT="45879" marB="45879"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978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a:ln>
                            <a:noFill/>
                          </a:ln>
                          <a:effectLst/>
                          <a:latin typeface="+mn-ea"/>
                          <a:ea typeface="+mn-ea"/>
                        </a:rPr>
                        <a:t>大脳皮質</a:t>
                      </a:r>
                      <a:endParaRPr kumimoji="1" lang="ja-JP" altLang="en-US" sz="2400" b="0" i="0" u="none" strike="noStrike" cap="none" normalizeH="0" baseline="0" dirty="0">
                        <a:ln>
                          <a:noFill/>
                        </a:ln>
                        <a:solidFill>
                          <a:srgbClr val="000000"/>
                        </a:solidFill>
                        <a:effectLst/>
                        <a:latin typeface="+mn-ea"/>
                        <a:ea typeface="+mn-ea"/>
                        <a:cs typeface="Arial" charset="0"/>
                      </a:endParaRPr>
                    </a:p>
                  </a:txBody>
                  <a:tcPr marL="95956" marR="95956" marT="45879" marB="45879"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a:ln>
                            <a:noFill/>
                          </a:ln>
                          <a:effectLst/>
                          <a:latin typeface="+mn-ea"/>
                          <a:ea typeface="+mn-ea"/>
                        </a:rPr>
                        <a:t>頭蓋内圧亢進、髄膜刺激</a:t>
                      </a:r>
                      <a:endParaRPr kumimoji="1" lang="en-US" altLang="ja-JP" sz="2400" u="none" strike="noStrike" cap="none" normalizeH="0" baseline="0" dirty="0">
                        <a:ln>
                          <a:noFill/>
                        </a:ln>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a:ln>
                            <a:noFill/>
                          </a:ln>
                          <a:effectLst/>
                          <a:latin typeface="+mn-ea"/>
                          <a:ea typeface="+mn-ea"/>
                        </a:rPr>
                        <a:t>感情（不安・予期性嘔吐）</a:t>
                      </a:r>
                      <a:endParaRPr kumimoji="1" lang="ja-JP" altLang="en-US" sz="2400" b="0" i="0" u="none" strike="noStrike" cap="none" normalizeH="0" baseline="0" dirty="0">
                        <a:ln>
                          <a:noFill/>
                        </a:ln>
                        <a:solidFill>
                          <a:srgbClr val="000000"/>
                        </a:solidFill>
                        <a:effectLst/>
                        <a:latin typeface="+mn-ea"/>
                        <a:ea typeface="+mn-ea"/>
                        <a:cs typeface="Arial" charset="0"/>
                      </a:endParaRPr>
                    </a:p>
                  </a:txBody>
                  <a:tcPr marL="95956" marR="95956" marT="45879" marB="45879"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790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a:ln>
                            <a:noFill/>
                          </a:ln>
                          <a:effectLst/>
                          <a:latin typeface="+mn-ea"/>
                          <a:ea typeface="+mn-ea"/>
                        </a:rPr>
                        <a:t>前庭器</a:t>
                      </a:r>
                      <a:endParaRPr kumimoji="1" lang="ja-JP" altLang="en-US" sz="2400" b="0" i="0" u="none" strike="noStrike" cap="none" normalizeH="0" baseline="0" dirty="0">
                        <a:ln>
                          <a:noFill/>
                        </a:ln>
                        <a:solidFill>
                          <a:srgbClr val="000000"/>
                        </a:solidFill>
                        <a:effectLst/>
                        <a:latin typeface="+mn-ea"/>
                        <a:ea typeface="+mn-ea"/>
                        <a:cs typeface="Arial" charset="0"/>
                      </a:endParaRPr>
                    </a:p>
                  </a:txBody>
                  <a:tcPr marL="95956" marR="95956" marT="45879" marB="45879"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a:ln>
                            <a:noFill/>
                          </a:ln>
                          <a:effectLst/>
                          <a:latin typeface="+mn-ea"/>
                          <a:ea typeface="+mn-ea"/>
                        </a:rPr>
                        <a:t>薬物（オピオイド）</a:t>
                      </a:r>
                      <a:endParaRPr kumimoji="1" lang="en-US" altLang="ja-JP" sz="2400" u="none" strike="noStrike" cap="none" normalizeH="0" baseline="0" dirty="0">
                        <a:ln>
                          <a:noFill/>
                        </a:ln>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a:ln>
                            <a:noFill/>
                          </a:ln>
                          <a:effectLst/>
                          <a:latin typeface="+mn-ea"/>
                          <a:ea typeface="+mn-ea"/>
                        </a:rPr>
                        <a:t>頭蓋底への転移</a:t>
                      </a:r>
                      <a:endParaRPr kumimoji="1" lang="en-US" altLang="ja-JP" sz="2400" u="none" strike="noStrike" cap="none" normalizeH="0" baseline="0" dirty="0">
                        <a:ln>
                          <a:noFill/>
                        </a:ln>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a:ln>
                            <a:noFill/>
                          </a:ln>
                          <a:effectLst/>
                          <a:latin typeface="+mn-ea"/>
                          <a:ea typeface="+mn-ea"/>
                        </a:rPr>
                        <a:t>頭位変換により誘発（車酔い）</a:t>
                      </a:r>
                      <a:endParaRPr kumimoji="1" lang="ja-JP" altLang="en-US" sz="2400" b="0" i="0" u="none" strike="noStrike" cap="none" normalizeH="0" baseline="0" dirty="0">
                        <a:ln>
                          <a:noFill/>
                        </a:ln>
                        <a:solidFill>
                          <a:srgbClr val="000000"/>
                        </a:solidFill>
                        <a:effectLst/>
                        <a:latin typeface="+mn-ea"/>
                        <a:ea typeface="+mn-ea"/>
                        <a:cs typeface="Arial" charset="0"/>
                      </a:endParaRPr>
                    </a:p>
                  </a:txBody>
                  <a:tcPr marL="95956" marR="95956" marT="45879" marB="45879"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790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a:ln>
                            <a:noFill/>
                          </a:ln>
                          <a:effectLst/>
                          <a:latin typeface="+mn-ea"/>
                          <a:ea typeface="+mn-ea"/>
                        </a:rPr>
                        <a:t>化学受容体</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a:ln>
                            <a:noFill/>
                          </a:ln>
                          <a:effectLst/>
                          <a:latin typeface="+mn-ea"/>
                          <a:ea typeface="+mn-ea"/>
                        </a:rPr>
                        <a:t>トリガーゾーン</a:t>
                      </a:r>
                      <a:endParaRPr kumimoji="1" lang="en-US" altLang="ja-JP" sz="2400" b="0" i="0" u="none" strike="noStrike" cap="none" normalizeH="0" baseline="0" dirty="0">
                        <a:ln>
                          <a:noFill/>
                        </a:ln>
                        <a:solidFill>
                          <a:schemeClr val="tx1"/>
                        </a:solidFill>
                        <a:effectLst/>
                        <a:latin typeface="+mn-ea"/>
                        <a:ea typeface="+mn-ea"/>
                        <a:cs typeface="Arial" charset="0"/>
                      </a:endParaRPr>
                    </a:p>
                  </a:txBody>
                  <a:tcPr marL="95956" marR="95956" marT="45879" marB="45879"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a:ln>
                            <a:noFill/>
                          </a:ln>
                          <a:effectLst/>
                          <a:latin typeface="+mn-ea"/>
                          <a:ea typeface="+mn-ea"/>
                        </a:rPr>
                        <a:t>薬物：抗がん剤、オピオイド</a:t>
                      </a:r>
                      <a:r>
                        <a:rPr kumimoji="1" lang="en-US" altLang="ja-JP" sz="2400" u="none" strike="noStrike" cap="none" normalizeH="0" baseline="0" dirty="0">
                          <a:ln>
                            <a:noFill/>
                          </a:ln>
                          <a:effectLst/>
                          <a:latin typeface="+mn-ea"/>
                          <a:ea typeface="+mn-ea"/>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a:ln>
                            <a:noFill/>
                          </a:ln>
                          <a:effectLst/>
                          <a:latin typeface="+mn-ea"/>
                          <a:ea typeface="+mn-ea"/>
                        </a:rPr>
                        <a:t>代謝：腎不全、肝不全、電解質異常</a:t>
                      </a:r>
                      <a:r>
                        <a:rPr kumimoji="1" lang="en-US" altLang="ja-JP" sz="2400" u="none" strike="noStrike" cap="none" normalizeH="0" baseline="0" dirty="0">
                          <a:ln>
                            <a:noFill/>
                          </a:ln>
                          <a:effectLst/>
                          <a:latin typeface="+mn-ea"/>
                          <a:ea typeface="+mn-ea"/>
                        </a:rPr>
                        <a:t>…</a:t>
                      </a:r>
                      <a:endParaRPr kumimoji="1" lang="ja-JP" altLang="en-US" sz="2400" b="0" i="0" u="none" strike="noStrike" cap="none" normalizeH="0" baseline="0" dirty="0">
                        <a:ln>
                          <a:noFill/>
                        </a:ln>
                        <a:solidFill>
                          <a:schemeClr val="tx1"/>
                        </a:solidFill>
                        <a:effectLst/>
                        <a:latin typeface="+mn-ea"/>
                        <a:ea typeface="+mn-ea"/>
                        <a:cs typeface="Arial" charset="0"/>
                      </a:endParaRPr>
                    </a:p>
                  </a:txBody>
                  <a:tcPr marL="95956" marR="95956" marT="45879" marB="45879"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78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a:ln>
                            <a:noFill/>
                          </a:ln>
                          <a:effectLst/>
                          <a:latin typeface="+mn-ea"/>
                          <a:ea typeface="+mn-ea"/>
                        </a:rPr>
                        <a:t>消化管</a:t>
                      </a:r>
                      <a:endParaRPr kumimoji="1" lang="ja-JP" altLang="en-US" sz="2400" b="0" i="0" u="none" strike="noStrike" cap="none" normalizeH="0" baseline="0" dirty="0">
                        <a:ln>
                          <a:noFill/>
                        </a:ln>
                        <a:solidFill>
                          <a:schemeClr val="tx1"/>
                        </a:solidFill>
                        <a:effectLst/>
                        <a:latin typeface="+mn-ea"/>
                        <a:ea typeface="+mn-ea"/>
                        <a:cs typeface="Arial" charset="0"/>
                      </a:endParaRPr>
                    </a:p>
                  </a:txBody>
                  <a:tcPr marL="95956" marR="95956" marT="45879" marB="45879"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a:ln>
                            <a:noFill/>
                          </a:ln>
                          <a:effectLst/>
                          <a:latin typeface="+mn-ea"/>
                          <a:ea typeface="+mn-ea"/>
                        </a:rPr>
                        <a:t>消化管蠕動低下・胃内容停滞</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a:ln>
                            <a:noFill/>
                          </a:ln>
                          <a:effectLst/>
                          <a:latin typeface="+mn-ea"/>
                          <a:ea typeface="+mn-ea"/>
                        </a:rPr>
                        <a:t>機械的消化管閉塞</a:t>
                      </a:r>
                      <a:endParaRPr kumimoji="1" lang="en-US" altLang="ja-JP" sz="2400" u="none" strike="noStrike" cap="none" normalizeH="0" baseline="0" dirty="0">
                        <a:ln>
                          <a:noFill/>
                        </a:ln>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u="none" strike="noStrike" cap="none" normalizeH="0" baseline="0" dirty="0">
                          <a:ln>
                            <a:noFill/>
                          </a:ln>
                          <a:effectLst/>
                          <a:latin typeface="+mn-ea"/>
                          <a:ea typeface="+mn-ea"/>
                        </a:rPr>
                        <a:t>粘膜障害：胃炎、</a:t>
                      </a:r>
                      <a:r>
                        <a:rPr kumimoji="1" lang="en-US" altLang="ja-JP" sz="2400" u="none" strike="noStrike" cap="none" normalizeH="0" baseline="0" dirty="0">
                          <a:ln>
                            <a:noFill/>
                          </a:ln>
                          <a:effectLst/>
                          <a:latin typeface="+mn-ea"/>
                          <a:ea typeface="+mn-ea"/>
                        </a:rPr>
                        <a:t>NSAIDs…</a:t>
                      </a:r>
                      <a:endParaRPr kumimoji="1" lang="ja-JP" altLang="en-US" sz="2400" b="0" i="0" u="none" strike="noStrike" cap="none" normalizeH="0" baseline="0" dirty="0">
                        <a:ln>
                          <a:noFill/>
                        </a:ln>
                        <a:solidFill>
                          <a:schemeClr val="tx1"/>
                        </a:solidFill>
                        <a:effectLst/>
                        <a:latin typeface="+mn-ea"/>
                        <a:ea typeface="+mn-ea"/>
                        <a:cs typeface="Arial" charset="0"/>
                      </a:endParaRPr>
                    </a:p>
                  </a:txBody>
                  <a:tcPr marL="95956" marR="95956" marT="45879" marB="45879"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887542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AD55E20-FEC7-AB4B-BF3E-00F831216FFD}"/>
              </a:ext>
            </a:extLst>
          </p:cNvPr>
          <p:cNvSpPr>
            <a:spLocks noGrp="1"/>
          </p:cNvSpPr>
          <p:nvPr>
            <p:ph type="title"/>
          </p:nvPr>
        </p:nvSpPr>
        <p:spPr/>
        <p:txBody>
          <a:bodyPr/>
          <a:lstStyle/>
          <a:p>
            <a:r>
              <a:rPr lang="ja-JP" altLang="en-US" dirty="0"/>
              <a:t>消化器症状 問題 </a:t>
            </a:r>
            <a:r>
              <a:rPr lang="en-US" altLang="ja-JP" dirty="0"/>
              <a:t>2</a:t>
            </a:r>
            <a:r>
              <a:rPr lang="ja-JP" altLang="en-US" dirty="0"/>
              <a:t>　</a:t>
            </a:r>
            <a:endParaRPr kumimoji="1" lang="ja-JP" altLang="en-US" dirty="0"/>
          </a:p>
        </p:txBody>
      </p:sp>
      <p:sp>
        <p:nvSpPr>
          <p:cNvPr id="4" name="コンテンツ プレースホルダー 3">
            <a:extLst>
              <a:ext uri="{FF2B5EF4-FFF2-40B4-BE49-F238E27FC236}">
                <a16:creationId xmlns:a16="http://schemas.microsoft.com/office/drawing/2014/main" id="{7F14135C-17DA-8D43-A1C4-F8C9D9490623}"/>
              </a:ext>
            </a:extLst>
          </p:cNvPr>
          <p:cNvSpPr>
            <a:spLocks noGrp="1"/>
          </p:cNvSpPr>
          <p:nvPr>
            <p:ph idx="1"/>
          </p:nvPr>
        </p:nvSpPr>
        <p:spPr/>
        <p:txBody>
          <a:bodyPr/>
          <a:lstStyle/>
          <a:p>
            <a:pPr>
              <a:lnSpc>
                <a:spcPct val="100000"/>
              </a:lnSpc>
            </a:pPr>
            <a:r>
              <a:rPr lang="ja-JP" altLang="en-US" dirty="0"/>
              <a:t>悪心・嘔吐への対応は、病態に応じた薬物投与や日常生活での様々なケアの工夫が大切である</a:t>
            </a:r>
            <a:endParaRPr lang="en-US" altLang="ja-JP" dirty="0"/>
          </a:p>
        </p:txBody>
      </p:sp>
    </p:spTree>
    <p:extLst>
      <p:ext uri="{BB962C8B-B14F-4D97-AF65-F5344CB8AC3E}">
        <p14:creationId xmlns:p14="http://schemas.microsoft.com/office/powerpoint/2010/main" val="20813572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AutoShape 44"/>
          <p:cNvSpPr>
            <a:spLocks noGrp="1" noChangeArrowheads="1"/>
          </p:cNvSpPr>
          <p:nvPr>
            <p:ph type="title"/>
          </p:nvPr>
        </p:nvSpPr>
        <p:spPr/>
        <p:txBody>
          <a:bodyPr/>
          <a:lstStyle/>
          <a:p>
            <a:r>
              <a:rPr lang="ja-JP" altLang="en-US" dirty="0"/>
              <a:t>症状・病態と制吐薬の選択</a:t>
            </a:r>
            <a:endParaRPr lang="en-US" altLang="ja-JP" dirty="0"/>
          </a:p>
        </p:txBody>
      </p:sp>
      <p:graphicFrame>
        <p:nvGraphicFramePr>
          <p:cNvPr id="167072" name="Group 160"/>
          <p:cNvGraphicFramePr>
            <a:graphicFrameLocks noGrp="1"/>
          </p:cNvGraphicFramePr>
          <p:nvPr>
            <p:ph idx="1"/>
          </p:nvPr>
        </p:nvGraphicFramePr>
        <p:xfrm>
          <a:off x="457200" y="1376363"/>
          <a:ext cx="8230157" cy="5061586"/>
        </p:xfrm>
        <a:graphic>
          <a:graphicData uri="http://schemas.openxmlformats.org/drawingml/2006/table">
            <a:tbl>
              <a:tblPr firstRow="1" bandRow="1">
                <a:tableStyleId>{00A15C55-8517-42AA-B614-E9B94910E393}</a:tableStyleId>
              </a:tblPr>
              <a:tblGrid>
                <a:gridCol w="2698157">
                  <a:extLst>
                    <a:ext uri="{9D8B030D-6E8A-4147-A177-3AD203B41FA5}">
                      <a16:colId xmlns:a16="http://schemas.microsoft.com/office/drawing/2014/main" val="20000"/>
                    </a:ext>
                  </a:extLst>
                </a:gridCol>
                <a:gridCol w="3064618">
                  <a:extLst>
                    <a:ext uri="{9D8B030D-6E8A-4147-A177-3AD203B41FA5}">
                      <a16:colId xmlns:a16="http://schemas.microsoft.com/office/drawing/2014/main" val="20001"/>
                    </a:ext>
                  </a:extLst>
                </a:gridCol>
                <a:gridCol w="2467382">
                  <a:extLst>
                    <a:ext uri="{9D8B030D-6E8A-4147-A177-3AD203B41FA5}">
                      <a16:colId xmlns:a16="http://schemas.microsoft.com/office/drawing/2014/main" val="20002"/>
                    </a:ext>
                  </a:extLst>
                </a:gridCol>
              </a:tblGrid>
              <a:tr h="555784">
                <a:tc>
                  <a:txBody>
                    <a:bodyPr/>
                    <a:lstStyle/>
                    <a:p>
                      <a:pPr marL="0" marR="0" lvl="0" indent="0" algn="ctr" defTabSz="914400" rtl="0" eaLnBrk="1" fontAlgn="base" latinLnBrk="0" hangingPunct="1">
                        <a:lnSpc>
                          <a:spcPct val="110000"/>
                        </a:lnSpc>
                        <a:spcBef>
                          <a:spcPct val="10000"/>
                        </a:spcBef>
                        <a:spcAft>
                          <a:spcPct val="0"/>
                        </a:spcAft>
                        <a:buClrTx/>
                        <a:buSzTx/>
                        <a:buFontTx/>
                        <a:buNone/>
                        <a:tabLst/>
                      </a:pPr>
                      <a:r>
                        <a:rPr kumimoji="1" lang="ja-JP" altLang="en-US" sz="2400" u="none" strike="noStrike" cap="none" normalizeH="0" baseline="0" dirty="0">
                          <a:ln>
                            <a:noFill/>
                          </a:ln>
                          <a:effectLst/>
                        </a:rPr>
                        <a:t>臨床症状　</a:t>
                      </a:r>
                      <a:endParaRPr kumimoji="1" lang="ja-JP" altLang="en-US" sz="2400" b="0" i="0" u="none" strike="noStrike" cap="none" normalizeH="0" baseline="0" dirty="0">
                        <a:ln>
                          <a:noFill/>
                        </a:ln>
                        <a:solidFill>
                          <a:srgbClr val="F8F8F8"/>
                        </a:solidFill>
                        <a:effectLst/>
                        <a:latin typeface="Arial Black" pitchFamily="34" charset="0"/>
                        <a:ea typeface="HGP創英角ｺﾞｼｯｸUB" pitchFamily="50" charset="-128"/>
                        <a:cs typeface="Arial" charset="0"/>
                      </a:endParaRPr>
                    </a:p>
                  </a:txBody>
                  <a:tcPr marL="73352" marR="73352" marT="36000" marB="36000" anchor="ctr" horzOverflow="overflow">
                    <a:lnB w="12700" cap="flat" cmpd="sng" algn="ctr">
                      <a:solidFill>
                        <a:schemeClr val="accent4">
                          <a:lumMod val="50000"/>
                        </a:schemeClr>
                      </a:solidFill>
                      <a:prstDash val="solid"/>
                      <a:round/>
                      <a:headEnd type="none" w="med" len="med"/>
                      <a:tailEnd type="none" w="med" len="med"/>
                    </a:lnB>
                    <a:solidFill>
                      <a:schemeClr val="accent5">
                        <a:lumMod val="75000"/>
                      </a:schemeClr>
                    </a:solidFill>
                  </a:tcPr>
                </a:tc>
                <a:tc>
                  <a:txBody>
                    <a:bodyPr/>
                    <a:lstStyle/>
                    <a:p>
                      <a:pPr marL="0" marR="0" lvl="0" indent="0" algn="ctr" defTabSz="914400" rtl="0" eaLnBrk="1" fontAlgn="base" latinLnBrk="0" hangingPunct="1">
                        <a:lnSpc>
                          <a:spcPct val="110000"/>
                        </a:lnSpc>
                        <a:spcBef>
                          <a:spcPct val="10000"/>
                        </a:spcBef>
                        <a:spcAft>
                          <a:spcPct val="0"/>
                        </a:spcAft>
                        <a:buClrTx/>
                        <a:buSzTx/>
                        <a:buFontTx/>
                        <a:buNone/>
                        <a:tabLst/>
                      </a:pPr>
                      <a:r>
                        <a:rPr kumimoji="1" lang="ja-JP" altLang="en-US" sz="2400" u="none" strike="noStrike" cap="none" normalizeH="0" baseline="0" dirty="0">
                          <a:ln>
                            <a:noFill/>
                          </a:ln>
                          <a:effectLst/>
                        </a:rPr>
                        <a:t>病態</a:t>
                      </a:r>
                      <a:endParaRPr kumimoji="1" lang="ja-JP" altLang="en-US" sz="2400" b="0" i="0" u="none" strike="noStrike" cap="none" normalizeH="0" baseline="0" dirty="0">
                        <a:ln>
                          <a:noFill/>
                        </a:ln>
                        <a:solidFill>
                          <a:srgbClr val="F8F8F8"/>
                        </a:solidFill>
                        <a:effectLst/>
                        <a:latin typeface="Arial Black" pitchFamily="34" charset="0"/>
                        <a:ea typeface="HGP創英角ｺﾞｼｯｸUB" pitchFamily="50" charset="-128"/>
                        <a:cs typeface="Arial" charset="0"/>
                      </a:endParaRPr>
                    </a:p>
                  </a:txBody>
                  <a:tcPr marL="73352" marR="73352" marT="36000" marB="36000" anchor="ctr" horzOverflow="overflow">
                    <a:lnB w="12700" cap="flat" cmpd="sng" algn="ctr">
                      <a:solidFill>
                        <a:schemeClr val="accent4">
                          <a:lumMod val="50000"/>
                        </a:schemeClr>
                      </a:solidFill>
                      <a:prstDash val="solid"/>
                      <a:round/>
                      <a:headEnd type="none" w="med" len="med"/>
                      <a:tailEnd type="none" w="med" len="med"/>
                    </a:lnB>
                    <a:solidFill>
                      <a:schemeClr val="accent5">
                        <a:lumMod val="75000"/>
                      </a:schemeClr>
                    </a:solidFill>
                  </a:tcPr>
                </a:tc>
                <a:tc>
                  <a:txBody>
                    <a:bodyPr/>
                    <a:lstStyle/>
                    <a:p>
                      <a:pPr marL="0" marR="0" lvl="0" indent="0" algn="ctr" defTabSz="914400" rtl="0" eaLnBrk="1" fontAlgn="base" latinLnBrk="0" hangingPunct="1">
                        <a:lnSpc>
                          <a:spcPct val="110000"/>
                        </a:lnSpc>
                        <a:spcBef>
                          <a:spcPct val="10000"/>
                        </a:spcBef>
                        <a:spcAft>
                          <a:spcPct val="0"/>
                        </a:spcAft>
                        <a:buClrTx/>
                        <a:buSzTx/>
                        <a:buFontTx/>
                        <a:buNone/>
                        <a:tabLst/>
                      </a:pPr>
                      <a:r>
                        <a:rPr kumimoji="1" lang="ja-JP" altLang="en-US" sz="2400" u="none" strike="noStrike" cap="none" normalizeH="0" baseline="0" dirty="0">
                          <a:ln>
                            <a:noFill/>
                          </a:ln>
                          <a:effectLst/>
                        </a:rPr>
                        <a:t>薬剤の種類</a:t>
                      </a:r>
                      <a:endParaRPr kumimoji="1" lang="ja-JP" altLang="en-US" sz="2400" b="0" i="0" u="none" strike="noStrike" cap="none" normalizeH="0" baseline="0" dirty="0">
                        <a:ln>
                          <a:noFill/>
                        </a:ln>
                        <a:solidFill>
                          <a:srgbClr val="F8F8F8"/>
                        </a:solidFill>
                        <a:effectLst/>
                        <a:latin typeface="Arial Black" pitchFamily="34" charset="0"/>
                        <a:ea typeface="HGP創英角ｺﾞｼｯｸUB" pitchFamily="50" charset="-128"/>
                        <a:cs typeface="Arial" charset="0"/>
                      </a:endParaRPr>
                    </a:p>
                  </a:txBody>
                  <a:tcPr marL="73352" marR="73352" marT="36000" marB="36000" anchor="ctr" horzOverflow="overflow">
                    <a:lnB w="12700" cap="flat" cmpd="sng" algn="ctr">
                      <a:solidFill>
                        <a:schemeClr val="accent4">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878532">
                <a:tc>
                  <a:txBody>
                    <a:bodyPr/>
                    <a:lstStyle/>
                    <a:p>
                      <a:pPr marL="0" marR="0" lvl="0" indent="0" algn="l" defTabSz="914400" rtl="0" eaLnBrk="1" fontAlgn="base" latinLnBrk="0" hangingPunct="1">
                        <a:lnSpc>
                          <a:spcPct val="110000"/>
                        </a:lnSpc>
                        <a:spcBef>
                          <a:spcPct val="10000"/>
                        </a:spcBef>
                        <a:spcAft>
                          <a:spcPct val="0"/>
                        </a:spcAft>
                        <a:buClrTx/>
                        <a:buSzTx/>
                        <a:buFont typeface="Arial" pitchFamily="34" charset="0"/>
                        <a:buNone/>
                        <a:tabLst/>
                      </a:pPr>
                      <a:r>
                        <a:rPr kumimoji="1" lang="ja-JP" altLang="en-US" sz="2000" u="none" strike="noStrike" cap="none" normalizeH="0" baseline="0" dirty="0">
                          <a:ln>
                            <a:noFill/>
                          </a:ln>
                          <a:effectLst/>
                        </a:rPr>
                        <a:t>・動くと悪化する</a:t>
                      </a:r>
                    </a:p>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・めまいを伴う</a:t>
                      </a:r>
                      <a:endParaRPr kumimoji="1" lang="ja-JP" altLang="en-US" sz="2000" b="0" i="0" u="none" strike="noStrike" cap="none" normalizeH="0" baseline="0" dirty="0">
                        <a:ln>
                          <a:noFill/>
                        </a:ln>
                        <a:solidFill>
                          <a:schemeClr val="tx1"/>
                        </a:solidFill>
                        <a:effectLst/>
                        <a:latin typeface="HGP創英角ｺﾞｼｯｸUB" pitchFamily="50" charset="-128"/>
                        <a:ea typeface="HGP創英角ｺﾞｼｯｸUB" pitchFamily="50" charset="-128"/>
                        <a:cs typeface="Arial" charset="0"/>
                      </a:endParaRPr>
                    </a:p>
                  </a:txBody>
                  <a:tcPr marL="73352" marR="73352" marT="36000" marB="36000"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前庭神経の刺激</a:t>
                      </a:r>
                      <a:endParaRPr kumimoji="1" lang="ja-JP" altLang="en-US" sz="2000" b="0" i="0" u="none" strike="noStrike" cap="none" normalizeH="0" baseline="0" dirty="0">
                        <a:ln>
                          <a:noFill/>
                        </a:ln>
                        <a:solidFill>
                          <a:schemeClr val="bg1">
                            <a:lumMod val="25000"/>
                          </a:schemeClr>
                        </a:solidFill>
                        <a:effectLst/>
                        <a:latin typeface="HGP創英角ｺﾞｼｯｸUB" pitchFamily="50" charset="-128"/>
                        <a:ea typeface="HGP創英角ｺﾞｼｯｸUB" pitchFamily="50" charset="-128"/>
                        <a:cs typeface="Arial" charset="0"/>
                      </a:endParaRPr>
                    </a:p>
                  </a:txBody>
                  <a:tcPr marL="73352" marR="73352" marT="36000" marB="36000"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抗ヒスタミン薬</a:t>
                      </a:r>
                      <a:endParaRPr kumimoji="1" lang="ja-JP" altLang="en-US" sz="2000" b="0" i="0" u="none" strike="noStrike" cap="none" normalizeH="0" baseline="0" dirty="0">
                        <a:ln>
                          <a:noFill/>
                        </a:ln>
                        <a:solidFill>
                          <a:schemeClr val="tx1"/>
                        </a:solidFill>
                        <a:effectLst/>
                        <a:latin typeface="Arial Black" pitchFamily="34" charset="0"/>
                        <a:ea typeface="HGP創英角ｺﾞｼｯｸUB" pitchFamily="50" charset="-128"/>
                        <a:cs typeface="Arial" charset="0"/>
                      </a:endParaRPr>
                    </a:p>
                  </a:txBody>
                  <a:tcPr marL="73352" marR="73352" marT="36000" marB="36000"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94205">
                <a:tc>
                  <a:txBody>
                    <a:bodyPr/>
                    <a:lstStyle/>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・持続的な悪心・嘔吐</a:t>
                      </a:r>
                    </a:p>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・オピオイド血中濃度　</a:t>
                      </a:r>
                    </a:p>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   に合わせて増悪</a:t>
                      </a:r>
                      <a:endParaRPr kumimoji="1" lang="ja-JP" altLang="en-US" sz="2000" b="0" i="0" u="none" strike="noStrike" cap="none" normalizeH="0" baseline="0" dirty="0">
                        <a:ln>
                          <a:noFill/>
                        </a:ln>
                        <a:solidFill>
                          <a:schemeClr val="tx1"/>
                        </a:solidFill>
                        <a:effectLst/>
                        <a:latin typeface="HGP創英角ｺﾞｼｯｸUB" pitchFamily="50" charset="-128"/>
                        <a:ea typeface="HGP創英角ｺﾞｼｯｸUB" pitchFamily="50" charset="-128"/>
                        <a:cs typeface="Arial" charset="0"/>
                      </a:endParaRPr>
                    </a:p>
                  </a:txBody>
                  <a:tcPr marL="73352" marR="73352" marT="36000" marB="36000"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化学受容体（</a:t>
                      </a:r>
                      <a:r>
                        <a:rPr kumimoji="1" lang="en-US" altLang="ja-JP" sz="2000" u="none" strike="noStrike" cap="none" normalizeH="0" baseline="0" dirty="0">
                          <a:ln>
                            <a:noFill/>
                          </a:ln>
                          <a:effectLst/>
                          <a:latin typeface="+mj-ea"/>
                          <a:ea typeface="+mj-ea"/>
                        </a:rPr>
                        <a:t>CTZ</a:t>
                      </a:r>
                      <a:r>
                        <a:rPr kumimoji="1" lang="ja-JP" altLang="en-US" sz="2000" u="none" strike="noStrike" cap="none" normalizeH="0" baseline="0" dirty="0">
                          <a:ln>
                            <a:noFill/>
                          </a:ln>
                          <a:effectLst/>
                        </a:rPr>
                        <a:t>）の刺激</a:t>
                      </a:r>
                      <a:endParaRPr kumimoji="1" lang="ja-JP" altLang="en-US" sz="2000" b="0" i="0" u="none" strike="noStrike" cap="none" normalizeH="0" baseline="0" dirty="0">
                        <a:ln>
                          <a:noFill/>
                        </a:ln>
                        <a:solidFill>
                          <a:schemeClr val="bg1">
                            <a:lumMod val="25000"/>
                          </a:schemeClr>
                        </a:solidFill>
                        <a:effectLst/>
                        <a:latin typeface="HGP創英角ｺﾞｼｯｸUB" pitchFamily="50" charset="-128"/>
                        <a:ea typeface="HGP創英角ｺﾞｼｯｸUB" pitchFamily="50" charset="-128"/>
                        <a:cs typeface="Arial" charset="0"/>
                      </a:endParaRPr>
                    </a:p>
                  </a:txBody>
                  <a:tcPr marL="73352" marR="73352" marT="36000" marB="36000"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ドパミン受容体</a:t>
                      </a:r>
                    </a:p>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拮抗薬</a:t>
                      </a:r>
                      <a:endParaRPr kumimoji="1" lang="ja-JP" altLang="en-US" sz="2000" b="0" i="0" u="none" strike="noStrike" cap="none" normalizeH="0" baseline="0" dirty="0">
                        <a:ln>
                          <a:noFill/>
                        </a:ln>
                        <a:solidFill>
                          <a:schemeClr val="tx1"/>
                        </a:solidFill>
                        <a:effectLst/>
                        <a:latin typeface="Arial Black" pitchFamily="34" charset="0"/>
                        <a:ea typeface="HGP創英角ｺﾞｼｯｸUB" pitchFamily="50" charset="-128"/>
                        <a:cs typeface="Arial" charset="0"/>
                      </a:endParaRPr>
                    </a:p>
                  </a:txBody>
                  <a:tcPr marL="73352" marR="73352" marT="36000" marB="36000"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32365">
                <a:tc>
                  <a:txBody>
                    <a:bodyPr/>
                    <a:lstStyle/>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・食後に増悪</a:t>
                      </a:r>
                    </a:p>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・便秘</a:t>
                      </a:r>
                      <a:endParaRPr kumimoji="1" lang="ja-JP" altLang="en-US" sz="2000" b="0" i="0" u="none" strike="noStrike" cap="none" normalizeH="0" baseline="0" dirty="0">
                        <a:ln>
                          <a:noFill/>
                        </a:ln>
                        <a:solidFill>
                          <a:schemeClr val="tx1"/>
                        </a:solidFill>
                        <a:effectLst/>
                        <a:latin typeface="HGP創英角ｺﾞｼｯｸUB" pitchFamily="50" charset="-128"/>
                        <a:ea typeface="HGP創英角ｺﾞｼｯｸUB" pitchFamily="50" charset="-128"/>
                        <a:cs typeface="Arial" charset="0"/>
                      </a:endParaRPr>
                    </a:p>
                  </a:txBody>
                  <a:tcPr marL="73352" marR="73352" marT="36000" marB="36000"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消化管蠕動の低下</a:t>
                      </a:r>
                      <a:endParaRPr kumimoji="1" lang="ja-JP" altLang="en-US" sz="2000" b="0" i="0" u="none" strike="noStrike" cap="none" normalizeH="0" baseline="0" dirty="0">
                        <a:ln>
                          <a:noFill/>
                        </a:ln>
                        <a:solidFill>
                          <a:schemeClr val="bg1">
                            <a:lumMod val="25000"/>
                          </a:schemeClr>
                        </a:solidFill>
                        <a:effectLst/>
                        <a:latin typeface="HGP創英角ｺﾞｼｯｸUB" pitchFamily="50" charset="-128"/>
                        <a:ea typeface="HGP創英角ｺﾞｼｯｸUB" pitchFamily="50" charset="-128"/>
                        <a:cs typeface="Arial" charset="0"/>
                      </a:endParaRPr>
                    </a:p>
                  </a:txBody>
                  <a:tcPr marL="73352" marR="73352" marT="36000" marB="36000"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消化管運動亢進薬</a:t>
                      </a:r>
                      <a:endParaRPr kumimoji="1" lang="ja-JP" altLang="en-US" sz="2000" b="0" i="0" u="none" strike="noStrike" cap="none" normalizeH="0" baseline="0" dirty="0">
                        <a:ln>
                          <a:noFill/>
                        </a:ln>
                        <a:solidFill>
                          <a:schemeClr val="tx1"/>
                        </a:solidFill>
                        <a:effectLst/>
                        <a:latin typeface="Arial Black" pitchFamily="34" charset="0"/>
                        <a:ea typeface="HGP創英角ｺﾞｼｯｸUB" pitchFamily="50" charset="-128"/>
                        <a:cs typeface="Arial" charset="0"/>
                      </a:endParaRPr>
                    </a:p>
                  </a:txBody>
                  <a:tcPr marL="73352" marR="73352" marT="36000" marB="36000"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63550">
                <a:tc>
                  <a:txBody>
                    <a:bodyPr/>
                    <a:lstStyle/>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・原因が複数、もしく　</a:t>
                      </a:r>
                      <a:endParaRPr kumimoji="1" lang="en-US" altLang="ja-JP" sz="2000" u="none" strike="noStrike" cap="none" normalizeH="0" baseline="0" dirty="0">
                        <a:ln>
                          <a:noFill/>
                        </a:ln>
                        <a:effectLst/>
                      </a:endParaRPr>
                    </a:p>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　は同定できない</a:t>
                      </a:r>
                      <a:endParaRPr kumimoji="1" lang="ja-JP" altLang="en-US" sz="2000" b="0" i="0" u="none" strike="noStrike" cap="none" normalizeH="0" baseline="0" dirty="0">
                        <a:ln>
                          <a:noFill/>
                        </a:ln>
                        <a:solidFill>
                          <a:schemeClr val="tx1"/>
                        </a:solidFill>
                        <a:effectLst/>
                        <a:latin typeface="HGP創英角ｺﾞｼｯｸUB" pitchFamily="50" charset="-128"/>
                        <a:ea typeface="HGP創英角ｺﾞｼｯｸUB" pitchFamily="50" charset="-128"/>
                        <a:cs typeface="Arial" charset="0"/>
                      </a:endParaRPr>
                    </a:p>
                  </a:txBody>
                  <a:tcPr marL="73352" marR="73352" marT="36000" marB="36000"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複数の受容体</a:t>
                      </a:r>
                      <a:endParaRPr kumimoji="1" lang="ja-JP" altLang="en-US" sz="2000" b="0" i="0" u="none" strike="noStrike" cap="none" normalizeH="0" baseline="0" dirty="0">
                        <a:ln>
                          <a:noFill/>
                        </a:ln>
                        <a:solidFill>
                          <a:schemeClr val="bg1">
                            <a:lumMod val="25000"/>
                          </a:schemeClr>
                        </a:solidFill>
                        <a:effectLst/>
                        <a:latin typeface="HGP創英角ｺﾞｼｯｸUB" pitchFamily="50" charset="-128"/>
                        <a:ea typeface="HGP創英角ｺﾞｼｯｸUB" pitchFamily="50" charset="-128"/>
                        <a:cs typeface="Arial" charset="0"/>
                      </a:endParaRPr>
                    </a:p>
                  </a:txBody>
                  <a:tcPr marL="73352" marR="73352" marT="36000" marB="36000"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複数の受容体拮抗薬</a:t>
                      </a:r>
                      <a:endParaRPr kumimoji="1" lang="en-US" altLang="ja-JP" sz="2000" u="none" strike="noStrike" cap="none" normalizeH="0" baseline="0" dirty="0">
                        <a:ln>
                          <a:noFill/>
                        </a:ln>
                        <a:effectLst/>
                      </a:endParaRPr>
                    </a:p>
                    <a:p>
                      <a:pPr marL="0" marR="0" lvl="0" indent="0" algn="l" defTabSz="914400" rtl="0" eaLnBrk="1" fontAlgn="base" latinLnBrk="0" hangingPunct="1">
                        <a:lnSpc>
                          <a:spcPct val="110000"/>
                        </a:lnSpc>
                        <a:spcBef>
                          <a:spcPct val="10000"/>
                        </a:spcBef>
                        <a:spcAft>
                          <a:spcPct val="0"/>
                        </a:spcAft>
                        <a:buClrTx/>
                        <a:buSzTx/>
                        <a:buFontTx/>
                        <a:buNone/>
                        <a:tabLst/>
                      </a:pPr>
                      <a:r>
                        <a:rPr kumimoji="1" lang="ja-JP" altLang="en-US" sz="2000" u="none" strike="noStrike" cap="none" normalizeH="0" baseline="0" dirty="0">
                          <a:ln>
                            <a:noFill/>
                          </a:ln>
                          <a:effectLst/>
                        </a:rPr>
                        <a:t>異なる作用機序の</a:t>
                      </a:r>
                      <a:br>
                        <a:rPr kumimoji="1" lang="en-US" altLang="ja-JP" sz="2000" u="none" strike="noStrike" cap="none" normalizeH="0" baseline="0" dirty="0">
                          <a:ln>
                            <a:noFill/>
                          </a:ln>
                          <a:effectLst/>
                        </a:rPr>
                      </a:br>
                      <a:r>
                        <a:rPr kumimoji="1" lang="ja-JP" altLang="en-US" sz="2000" u="none" strike="noStrike" cap="none" normalizeH="0" baseline="0" dirty="0">
                          <a:ln>
                            <a:noFill/>
                          </a:ln>
                          <a:effectLst/>
                        </a:rPr>
                        <a:t>制吐薬の併用</a:t>
                      </a:r>
                      <a:endParaRPr kumimoji="1" lang="en-US" altLang="ja-JP" sz="2000" u="none" strike="noStrike" cap="none" normalizeH="0" baseline="0" dirty="0">
                        <a:ln>
                          <a:noFill/>
                        </a:ln>
                        <a:effectLst/>
                      </a:endParaRPr>
                    </a:p>
                  </a:txBody>
                  <a:tcPr marL="73352" marR="73352" marT="36000" marB="36000" anchor="ctr" horzOverflow="overflow">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363713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悪心・嘔吐の治療</a:t>
            </a:r>
            <a:r>
              <a:rPr lang="en-US" altLang="ja-JP" dirty="0"/>
              <a:t>STEP</a:t>
            </a:r>
            <a:endParaRPr kumimoji="1" lang="ja-JP" altLang="en-US" dirty="0"/>
          </a:p>
        </p:txBody>
      </p:sp>
      <p:cxnSp>
        <p:nvCxnSpPr>
          <p:cNvPr id="6" name="カギ線コネクタ 5"/>
          <p:cNvCxnSpPr/>
          <p:nvPr/>
        </p:nvCxnSpPr>
        <p:spPr>
          <a:xfrm flipV="1">
            <a:off x="762000" y="2692400"/>
            <a:ext cx="5232400" cy="1228271"/>
          </a:xfrm>
          <a:prstGeom prst="bentConnector3">
            <a:avLst>
              <a:gd name="adj1" fmla="val 39193"/>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773793" y="3920671"/>
            <a:ext cx="0" cy="1228271"/>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flipV="1">
            <a:off x="5974443" y="1473200"/>
            <a:ext cx="2609850" cy="1270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正方形/長方形 16"/>
          <p:cNvSpPr/>
          <p:nvPr/>
        </p:nvSpPr>
        <p:spPr>
          <a:xfrm>
            <a:off x="863599" y="4021363"/>
            <a:ext cx="1884180" cy="1127579"/>
          </a:xfrm>
          <a:prstGeom prst="rect">
            <a:avLst/>
          </a:prstGeom>
          <a:solidFill>
            <a:schemeClr val="accent5">
              <a:lumMod val="20000"/>
              <a:lumOff val="80000"/>
            </a:schemeClr>
          </a:solidFill>
          <a:ln w="12700" cmpd="sng">
            <a:solidFill>
              <a:srgbClr val="4BACC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a:buClr>
                <a:schemeClr val="accent5"/>
              </a:buClr>
              <a:buSzPct val="130000"/>
              <a:buFont typeface="Arial"/>
              <a:buChar char="•"/>
            </a:pPr>
            <a:r>
              <a:rPr lang="ja-JP" altLang="en-US" sz="1600" dirty="0">
                <a:solidFill>
                  <a:srgbClr val="000000"/>
                </a:solidFill>
              </a:rPr>
              <a:t>原因の治療</a:t>
            </a:r>
            <a:endParaRPr lang="en-US" altLang="ja-JP" sz="1600" dirty="0">
              <a:solidFill>
                <a:srgbClr val="000000"/>
              </a:solidFill>
            </a:endParaRPr>
          </a:p>
          <a:p>
            <a:pPr marL="180975" indent="-180975">
              <a:buClr>
                <a:schemeClr val="accent5"/>
              </a:buClr>
              <a:buSzPct val="130000"/>
              <a:buFont typeface="Arial"/>
              <a:buChar char="•"/>
            </a:pPr>
            <a:r>
              <a:rPr lang="ja-JP" altLang="en-US" sz="1600" dirty="0">
                <a:solidFill>
                  <a:srgbClr val="000000"/>
                </a:solidFill>
              </a:rPr>
              <a:t>制吐薬の頓用</a:t>
            </a:r>
            <a:endParaRPr lang="en-US" altLang="ja-JP" sz="1600" dirty="0">
              <a:solidFill>
                <a:srgbClr val="000000"/>
              </a:solidFill>
            </a:endParaRPr>
          </a:p>
        </p:txBody>
      </p:sp>
      <p:sp>
        <p:nvSpPr>
          <p:cNvPr id="18" name="正方形/長方形 17"/>
          <p:cNvSpPr/>
          <p:nvPr/>
        </p:nvSpPr>
        <p:spPr>
          <a:xfrm>
            <a:off x="2935705" y="2793999"/>
            <a:ext cx="3038738" cy="1126672"/>
          </a:xfrm>
          <a:prstGeom prst="rect">
            <a:avLst/>
          </a:prstGeom>
          <a:solidFill>
            <a:schemeClr val="accent3">
              <a:lumMod val="20000"/>
              <a:lumOff val="80000"/>
            </a:schemeClr>
          </a:solidFill>
          <a:ln w="127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563" indent="-184150">
              <a:buClr>
                <a:schemeClr val="accent3"/>
              </a:buClr>
              <a:buSzPct val="130000"/>
              <a:buFont typeface="Arial"/>
              <a:buChar char="•"/>
            </a:pPr>
            <a:r>
              <a:rPr kumimoji="1" lang="ja-JP" altLang="en-US" sz="1400" dirty="0">
                <a:solidFill>
                  <a:srgbClr val="000000"/>
                </a:solidFill>
              </a:rPr>
              <a:t>病態に合わせた制吐薬の定期投与</a:t>
            </a:r>
            <a:endParaRPr lang="en-US" altLang="ja-JP" sz="1400" dirty="0">
              <a:solidFill>
                <a:srgbClr val="000000"/>
              </a:solidFill>
            </a:endParaRPr>
          </a:p>
          <a:p>
            <a:pPr marL="639763" lvl="1" indent="-184150">
              <a:buClr>
                <a:schemeClr val="accent3"/>
              </a:buClr>
              <a:buSzPct val="130000"/>
              <a:buFont typeface="Arial"/>
              <a:buChar char="•"/>
            </a:pPr>
            <a:r>
              <a:rPr lang="ja-JP" altLang="en-US" sz="1400" dirty="0">
                <a:solidFill>
                  <a:srgbClr val="000000"/>
                </a:solidFill>
              </a:rPr>
              <a:t>抗ヒスタミン薬</a:t>
            </a:r>
            <a:endParaRPr lang="en-US" altLang="ja-JP" sz="1400" dirty="0">
              <a:solidFill>
                <a:srgbClr val="000000"/>
              </a:solidFill>
            </a:endParaRPr>
          </a:p>
          <a:p>
            <a:pPr marL="639763" lvl="1" indent="-184150">
              <a:buClr>
                <a:schemeClr val="accent3"/>
              </a:buClr>
              <a:buSzPct val="130000"/>
              <a:buFont typeface="Arial"/>
              <a:buChar char="•"/>
            </a:pPr>
            <a:r>
              <a:rPr lang="ja-JP" altLang="en-US" sz="1400" dirty="0">
                <a:solidFill>
                  <a:srgbClr val="000000"/>
                </a:solidFill>
              </a:rPr>
              <a:t>ドパミン受容体拮抗薬</a:t>
            </a:r>
            <a:endParaRPr lang="en-US" altLang="ja-JP" sz="1400" dirty="0">
              <a:solidFill>
                <a:srgbClr val="000000"/>
              </a:solidFill>
            </a:endParaRPr>
          </a:p>
          <a:p>
            <a:pPr marL="639763" lvl="1" indent="-184150">
              <a:buClr>
                <a:schemeClr val="accent3"/>
              </a:buClr>
              <a:buSzPct val="130000"/>
              <a:buFont typeface="Arial"/>
              <a:buChar char="•"/>
            </a:pPr>
            <a:r>
              <a:rPr lang="ja-JP" altLang="en-US" sz="1400" dirty="0">
                <a:solidFill>
                  <a:srgbClr val="000000"/>
                </a:solidFill>
              </a:rPr>
              <a:t>消化管運動亢進薬</a:t>
            </a:r>
            <a:r>
              <a:rPr kumimoji="1" lang="en-US" altLang="ja-JP" sz="1400" dirty="0">
                <a:solidFill>
                  <a:srgbClr val="000000"/>
                </a:solidFill>
              </a:rPr>
              <a:t>	</a:t>
            </a:r>
          </a:p>
        </p:txBody>
      </p:sp>
      <p:sp>
        <p:nvSpPr>
          <p:cNvPr id="19" name="正方形/長方形 18"/>
          <p:cNvSpPr/>
          <p:nvPr/>
        </p:nvSpPr>
        <p:spPr>
          <a:xfrm>
            <a:off x="6083300" y="1585684"/>
            <a:ext cx="2482850" cy="1106715"/>
          </a:xfrm>
          <a:prstGeom prst="rect">
            <a:avLst/>
          </a:prstGeom>
          <a:solidFill>
            <a:schemeClr val="accent6">
              <a:lumMod val="20000"/>
              <a:lumOff val="80000"/>
            </a:schemeClr>
          </a:solidFill>
          <a:ln w="127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a:buClr>
                <a:schemeClr val="accent6"/>
              </a:buClr>
              <a:buSzPct val="130000"/>
              <a:buFont typeface="Arial"/>
              <a:buChar char="•"/>
            </a:pPr>
            <a:r>
              <a:rPr lang="ja-JP" altLang="en-US" sz="1600" dirty="0">
                <a:solidFill>
                  <a:srgbClr val="000000"/>
                </a:solidFill>
              </a:rPr>
              <a:t>複数の受容体拮抗薬への変更</a:t>
            </a:r>
            <a:r>
              <a:rPr lang="en-US" altLang="ja-JP" sz="1600" dirty="0">
                <a:solidFill>
                  <a:srgbClr val="000000"/>
                </a:solidFill>
              </a:rPr>
              <a:t>or </a:t>
            </a:r>
            <a:r>
              <a:rPr lang="ja-JP" altLang="en-US" sz="1600" dirty="0">
                <a:solidFill>
                  <a:srgbClr val="000000"/>
                </a:solidFill>
              </a:rPr>
              <a:t>他の作用機序の制吐薬の追加</a:t>
            </a:r>
            <a:endParaRPr kumimoji="1" lang="ja-JP" altLang="en-US" sz="1600" dirty="0">
              <a:solidFill>
                <a:srgbClr val="000000"/>
              </a:solidFill>
            </a:endParaRPr>
          </a:p>
        </p:txBody>
      </p:sp>
      <p:sp>
        <p:nvSpPr>
          <p:cNvPr id="20" name="テキスト ボックス 19"/>
          <p:cNvSpPr txBox="1"/>
          <p:nvPr/>
        </p:nvSpPr>
        <p:spPr>
          <a:xfrm>
            <a:off x="1149350" y="5389406"/>
            <a:ext cx="1312679" cy="461665"/>
          </a:xfrm>
          <a:prstGeom prst="rect">
            <a:avLst/>
          </a:prstGeom>
          <a:noFill/>
        </p:spPr>
        <p:txBody>
          <a:bodyPr wrap="none" rtlCol="0">
            <a:spAutoFit/>
          </a:bodyPr>
          <a:lstStyle/>
          <a:p>
            <a:r>
              <a:rPr kumimoji="1" lang="en-US" altLang="ja-JP" sz="2400" b="1" dirty="0">
                <a:solidFill>
                  <a:schemeClr val="accent5"/>
                </a:solidFill>
                <a:latin typeface="+mj-ea"/>
                <a:ea typeface="+mj-ea"/>
              </a:rPr>
              <a:t>STEP</a:t>
            </a:r>
            <a:r>
              <a:rPr kumimoji="1" lang="ja-JP" altLang="en-US" sz="2400" b="1" dirty="0">
                <a:solidFill>
                  <a:schemeClr val="accent5"/>
                </a:solidFill>
                <a:latin typeface="+mj-ea"/>
                <a:ea typeface="+mj-ea"/>
              </a:rPr>
              <a:t> </a:t>
            </a:r>
            <a:r>
              <a:rPr kumimoji="1" lang="en-US" altLang="ja-JP" sz="2400" b="1" dirty="0">
                <a:solidFill>
                  <a:schemeClr val="accent5"/>
                </a:solidFill>
                <a:latin typeface="+mj-ea"/>
                <a:ea typeface="+mj-ea"/>
              </a:rPr>
              <a:t>1</a:t>
            </a:r>
            <a:endParaRPr kumimoji="1" lang="ja-JP" altLang="en-US" sz="2400" b="1" dirty="0">
              <a:solidFill>
                <a:schemeClr val="accent5"/>
              </a:solidFill>
              <a:latin typeface="+mj-ea"/>
              <a:ea typeface="+mj-ea"/>
            </a:endParaRPr>
          </a:p>
        </p:txBody>
      </p:sp>
      <p:sp>
        <p:nvSpPr>
          <p:cNvPr id="21" name="テキスト ボックス 20"/>
          <p:cNvSpPr txBox="1"/>
          <p:nvPr/>
        </p:nvSpPr>
        <p:spPr>
          <a:xfrm>
            <a:off x="3798735" y="5406571"/>
            <a:ext cx="1312679" cy="461665"/>
          </a:xfrm>
          <a:prstGeom prst="rect">
            <a:avLst/>
          </a:prstGeom>
          <a:noFill/>
        </p:spPr>
        <p:txBody>
          <a:bodyPr wrap="none" rtlCol="0">
            <a:spAutoFit/>
          </a:bodyPr>
          <a:lstStyle/>
          <a:p>
            <a:r>
              <a:rPr kumimoji="1" lang="en-US" altLang="ja-JP" sz="2400" b="1" dirty="0">
                <a:solidFill>
                  <a:schemeClr val="accent3"/>
                </a:solidFill>
                <a:latin typeface="+mj-ea"/>
                <a:ea typeface="+mj-ea"/>
              </a:rPr>
              <a:t>STEP</a:t>
            </a:r>
            <a:r>
              <a:rPr kumimoji="1" lang="ja-JP" altLang="en-US" sz="2400" b="1" dirty="0">
                <a:solidFill>
                  <a:schemeClr val="accent3"/>
                </a:solidFill>
                <a:latin typeface="+mj-ea"/>
                <a:ea typeface="+mj-ea"/>
              </a:rPr>
              <a:t> </a:t>
            </a:r>
            <a:r>
              <a:rPr lang="en-US" altLang="ja-JP" sz="2400" b="1" dirty="0">
                <a:solidFill>
                  <a:schemeClr val="accent3"/>
                </a:solidFill>
                <a:latin typeface="+mj-ea"/>
                <a:ea typeface="+mj-ea"/>
              </a:rPr>
              <a:t>2</a:t>
            </a:r>
            <a:endParaRPr kumimoji="1" lang="ja-JP" altLang="en-US" sz="2400" b="1" dirty="0">
              <a:solidFill>
                <a:schemeClr val="accent3"/>
              </a:solidFill>
              <a:latin typeface="+mj-ea"/>
              <a:ea typeface="+mj-ea"/>
            </a:endParaRPr>
          </a:p>
        </p:txBody>
      </p:sp>
      <p:sp>
        <p:nvSpPr>
          <p:cNvPr id="22" name="テキスト ボックス 21"/>
          <p:cNvSpPr txBox="1"/>
          <p:nvPr/>
        </p:nvSpPr>
        <p:spPr>
          <a:xfrm>
            <a:off x="6813550" y="5406571"/>
            <a:ext cx="1312679" cy="461665"/>
          </a:xfrm>
          <a:prstGeom prst="rect">
            <a:avLst/>
          </a:prstGeom>
          <a:noFill/>
        </p:spPr>
        <p:txBody>
          <a:bodyPr wrap="none" rtlCol="0">
            <a:spAutoFit/>
          </a:bodyPr>
          <a:lstStyle/>
          <a:p>
            <a:r>
              <a:rPr kumimoji="1" lang="en-US" altLang="ja-JP" sz="2400" b="1" dirty="0">
                <a:solidFill>
                  <a:schemeClr val="accent6"/>
                </a:solidFill>
                <a:latin typeface="+mj-ea"/>
                <a:ea typeface="+mj-ea"/>
              </a:rPr>
              <a:t>STEP</a:t>
            </a:r>
            <a:r>
              <a:rPr kumimoji="1" lang="ja-JP" altLang="en-US" sz="2400" b="1" dirty="0">
                <a:solidFill>
                  <a:schemeClr val="accent6"/>
                </a:solidFill>
                <a:latin typeface="+mj-ea"/>
                <a:ea typeface="+mj-ea"/>
              </a:rPr>
              <a:t> </a:t>
            </a:r>
            <a:r>
              <a:rPr lang="en-US" altLang="ja-JP" sz="2400" b="1" dirty="0">
                <a:solidFill>
                  <a:schemeClr val="accent6"/>
                </a:solidFill>
                <a:latin typeface="+mj-ea"/>
                <a:ea typeface="+mj-ea"/>
              </a:rPr>
              <a:t>3</a:t>
            </a:r>
            <a:endParaRPr kumimoji="1" lang="ja-JP" altLang="en-US" sz="2400" b="1" dirty="0">
              <a:solidFill>
                <a:schemeClr val="accent6"/>
              </a:solidFill>
              <a:latin typeface="+mj-ea"/>
              <a:ea typeface="+mj-ea"/>
            </a:endParaRPr>
          </a:p>
        </p:txBody>
      </p:sp>
      <p:cxnSp>
        <p:nvCxnSpPr>
          <p:cNvPr id="24" name="直線コネクタ 23"/>
          <p:cNvCxnSpPr/>
          <p:nvPr/>
        </p:nvCxnSpPr>
        <p:spPr>
          <a:xfrm>
            <a:off x="774700" y="5851071"/>
            <a:ext cx="7912100" cy="0"/>
          </a:xfrm>
          <a:prstGeom prst="line">
            <a:avLst/>
          </a:prstGeom>
          <a:ln w="38100" cmpd="sng">
            <a:tailEnd type="arrow"/>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5986235" y="1478643"/>
            <a:ext cx="0" cy="1228271"/>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6810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AutoShape 3"/>
          <p:cNvSpPr>
            <a:spLocks noGrp="1" noChangeArrowheads="1"/>
          </p:cNvSpPr>
          <p:nvPr>
            <p:ph type="title"/>
          </p:nvPr>
        </p:nvSpPr>
        <p:spPr/>
        <p:txBody>
          <a:bodyPr/>
          <a:lstStyle/>
          <a:p>
            <a:r>
              <a:rPr lang="ja-JP" altLang="en-US" dirty="0"/>
              <a:t>悪心・嘔吐のケア</a:t>
            </a:r>
          </a:p>
        </p:txBody>
      </p:sp>
      <p:sp>
        <p:nvSpPr>
          <p:cNvPr id="222212" name="Rectangle 4"/>
          <p:cNvSpPr>
            <a:spLocks noGrp="1" noChangeArrowheads="1"/>
          </p:cNvSpPr>
          <p:nvPr>
            <p:ph type="body" idx="1"/>
          </p:nvPr>
        </p:nvSpPr>
        <p:spPr>
          <a:xfrm>
            <a:off x="457200" y="1376064"/>
            <a:ext cx="8464378" cy="4907496"/>
          </a:xfrm>
        </p:spPr>
        <p:txBody>
          <a:bodyPr>
            <a:normAutofit fontScale="92500"/>
          </a:bodyPr>
          <a:lstStyle/>
          <a:p>
            <a:r>
              <a:rPr lang="ja-JP" altLang="en-US" dirty="0"/>
              <a:t>原因の説明と目標の相談</a:t>
            </a:r>
          </a:p>
          <a:p>
            <a:r>
              <a:rPr lang="ja-JP" altLang="en-US" dirty="0"/>
              <a:t>においなど原因・誘因の除去</a:t>
            </a:r>
          </a:p>
          <a:p>
            <a:r>
              <a:rPr lang="ja-JP" altLang="en-US" dirty="0"/>
              <a:t>必要な物を手元に準備するなどの環境整備</a:t>
            </a:r>
            <a:endParaRPr lang="en-US" altLang="ja-JP" dirty="0"/>
          </a:p>
          <a:p>
            <a:r>
              <a:rPr lang="ja-JP" altLang="en-US" dirty="0"/>
              <a:t>体位の工夫、マッサージ、リラクセーション</a:t>
            </a:r>
            <a:endParaRPr lang="en-US" altLang="ja-JP" dirty="0"/>
          </a:p>
          <a:p>
            <a:r>
              <a:rPr lang="ja-JP" altLang="en-US" dirty="0"/>
              <a:t>食事の工夫　</a:t>
            </a:r>
            <a:endParaRPr lang="en-US" altLang="ja-JP" dirty="0"/>
          </a:p>
          <a:p>
            <a:r>
              <a:rPr lang="ja-JP" altLang="en-US" dirty="0"/>
              <a:t>口腔ケア</a:t>
            </a:r>
            <a:endParaRPr lang="en-US" altLang="ja-JP" dirty="0"/>
          </a:p>
          <a:p>
            <a:r>
              <a:rPr lang="ja-JP" altLang="en-US" dirty="0"/>
              <a:t>便秘対策</a:t>
            </a:r>
            <a:endParaRPr lang="en-US" altLang="ja-JP" dirty="0"/>
          </a:p>
          <a:p>
            <a:endParaRPr lang="en-US" altLang="ja-JP" dirty="0"/>
          </a:p>
        </p:txBody>
      </p:sp>
    </p:spTree>
    <p:extLst>
      <p:ext uri="{BB962C8B-B14F-4D97-AF65-F5344CB8AC3E}">
        <p14:creationId xmlns:p14="http://schemas.microsoft.com/office/powerpoint/2010/main" val="36102361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AD55E20-FEC7-AB4B-BF3E-00F831216FFD}"/>
              </a:ext>
            </a:extLst>
          </p:cNvPr>
          <p:cNvSpPr>
            <a:spLocks noGrp="1"/>
          </p:cNvSpPr>
          <p:nvPr>
            <p:ph type="title"/>
          </p:nvPr>
        </p:nvSpPr>
        <p:spPr/>
        <p:txBody>
          <a:bodyPr/>
          <a:lstStyle/>
          <a:p>
            <a:r>
              <a:rPr lang="ja-JP" altLang="en-US" dirty="0"/>
              <a:t>消化器症状 問題 </a:t>
            </a:r>
            <a:r>
              <a:rPr lang="en-US" altLang="ja-JP" dirty="0"/>
              <a:t>3</a:t>
            </a:r>
            <a:r>
              <a:rPr lang="ja-JP" altLang="en-US" dirty="0"/>
              <a:t>　</a:t>
            </a:r>
            <a:endParaRPr kumimoji="1" lang="ja-JP" altLang="en-US" dirty="0"/>
          </a:p>
        </p:txBody>
      </p:sp>
      <p:sp>
        <p:nvSpPr>
          <p:cNvPr id="4" name="コンテンツ プレースホルダー 3">
            <a:extLst>
              <a:ext uri="{FF2B5EF4-FFF2-40B4-BE49-F238E27FC236}">
                <a16:creationId xmlns:a16="http://schemas.microsoft.com/office/drawing/2014/main" id="{7F14135C-17DA-8D43-A1C4-F8C9D9490623}"/>
              </a:ext>
            </a:extLst>
          </p:cNvPr>
          <p:cNvSpPr>
            <a:spLocks noGrp="1"/>
          </p:cNvSpPr>
          <p:nvPr>
            <p:ph idx="1"/>
          </p:nvPr>
        </p:nvSpPr>
        <p:spPr/>
        <p:txBody>
          <a:bodyPr/>
          <a:lstStyle/>
          <a:p>
            <a:pPr>
              <a:lnSpc>
                <a:spcPct val="100000"/>
              </a:lnSpc>
            </a:pPr>
            <a:r>
              <a:rPr lang="ja-JP" altLang="en-US" dirty="0"/>
              <a:t>進行がん患者が消化管閉塞になったら、経鼻胃管を必ず挿入し</a:t>
            </a:r>
            <a:r>
              <a:rPr lang="ja-JP" altLang="en-US"/>
              <a:t>、</a:t>
            </a:r>
            <a:r>
              <a:rPr lang="en-US" altLang="ja-JP" dirty="0"/>
              <a:t>3,000</a:t>
            </a:r>
            <a:r>
              <a:rPr lang="ja-JP" altLang="en-US" dirty="0" err="1"/>
              <a:t>ｍ</a:t>
            </a:r>
            <a:r>
              <a:rPr lang="en-US" altLang="ja-JP" dirty="0"/>
              <a:t>L</a:t>
            </a:r>
            <a:r>
              <a:rPr lang="ja-JP" altLang="en-US" dirty="0"/>
              <a:t>を目安に大量の補液を行う</a:t>
            </a:r>
            <a:endParaRPr lang="en-US" altLang="ja-JP" dirty="0"/>
          </a:p>
          <a:p>
            <a:pPr marL="0" indent="0">
              <a:lnSpc>
                <a:spcPct val="100000"/>
              </a:lnSpc>
              <a:buNone/>
            </a:pPr>
            <a:r>
              <a:rPr kumimoji="1" lang="ja-JP" altLang="en-US" dirty="0"/>
              <a:t>　</a:t>
            </a:r>
          </a:p>
        </p:txBody>
      </p:sp>
    </p:spTree>
    <p:extLst>
      <p:ext uri="{BB962C8B-B14F-4D97-AF65-F5344CB8AC3E}">
        <p14:creationId xmlns:p14="http://schemas.microsoft.com/office/powerpoint/2010/main" val="267251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r>
              <a:rPr lang="ja-JP" altLang="en-US" dirty="0"/>
              <a:t>緩和ケアの定義 </a:t>
            </a:r>
            <a:r>
              <a:rPr lang="en-US" altLang="ja-JP" dirty="0"/>
              <a:t>(WHO;2002)</a:t>
            </a:r>
          </a:p>
        </p:txBody>
      </p:sp>
      <p:sp>
        <p:nvSpPr>
          <p:cNvPr id="3" name="コンテンツ プレースホルダー 2"/>
          <p:cNvSpPr>
            <a:spLocks noGrp="1"/>
          </p:cNvSpPr>
          <p:nvPr>
            <p:ph idx="1"/>
          </p:nvPr>
        </p:nvSpPr>
        <p:spPr/>
        <p:txBody>
          <a:bodyPr>
            <a:normAutofit/>
          </a:bodyPr>
          <a:lstStyle/>
          <a:p>
            <a:pPr marL="0" indent="0">
              <a:lnSpc>
                <a:spcPct val="130000"/>
              </a:lnSpc>
              <a:buNone/>
            </a:pPr>
            <a:r>
              <a:rPr lang="ja-JP" altLang="en-US" dirty="0"/>
              <a:t>緩和ケアとは、生命を脅かす病に関連する問題に直面している患者と家族の痛み、その他の身体的、心理社会的、スピリチュアルな問題を早期に同定し適切に評価し対応することを通して、苦痛を予防し緩和することにより、患者と家族の</a:t>
            </a:r>
            <a:r>
              <a:rPr lang="en-US" altLang="ja-JP" dirty="0"/>
              <a:t>Quality of Life</a:t>
            </a:r>
            <a:r>
              <a:rPr lang="ja-JP" altLang="en-US" dirty="0"/>
              <a:t>を改善する取り組みである</a:t>
            </a:r>
          </a:p>
          <a:p>
            <a:pPr marL="0" indent="0">
              <a:lnSpc>
                <a:spcPct val="130000"/>
              </a:lnSpc>
              <a:buNone/>
            </a:pPr>
            <a:endParaRPr kumimoji="1" lang="ja-JP" altLang="en-US" dirty="0"/>
          </a:p>
        </p:txBody>
      </p:sp>
      <p:sp>
        <p:nvSpPr>
          <p:cNvPr id="16388" name="テキスト ボックス 3"/>
          <p:cNvSpPr txBox="1">
            <a:spLocks noChangeArrowheads="1"/>
          </p:cNvSpPr>
          <p:nvPr/>
        </p:nvSpPr>
        <p:spPr bwMode="auto">
          <a:xfrm>
            <a:off x="2913321" y="6239109"/>
            <a:ext cx="609379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3000">
                <a:solidFill>
                  <a:schemeClr val="tx1"/>
                </a:solidFill>
                <a:latin typeface="Times New Roman" pitchFamily="18" charset="0"/>
                <a:ea typeface="ＭＳ Ｐゴシック" charset="-128"/>
              </a:defRPr>
            </a:lvl1pPr>
            <a:lvl2pPr marL="742950" indent="-285750" eaLnBrk="0" hangingPunct="0">
              <a:defRPr kumimoji="1" sz="3000">
                <a:solidFill>
                  <a:schemeClr val="tx1"/>
                </a:solidFill>
                <a:latin typeface="Times New Roman" pitchFamily="18" charset="0"/>
                <a:ea typeface="ＭＳ Ｐゴシック" charset="-128"/>
              </a:defRPr>
            </a:lvl2pPr>
            <a:lvl3pPr marL="1143000" indent="-228600" eaLnBrk="0" hangingPunct="0">
              <a:defRPr kumimoji="1" sz="3000">
                <a:solidFill>
                  <a:schemeClr val="tx1"/>
                </a:solidFill>
                <a:latin typeface="Times New Roman" pitchFamily="18" charset="0"/>
                <a:ea typeface="ＭＳ Ｐゴシック" charset="-128"/>
              </a:defRPr>
            </a:lvl3pPr>
            <a:lvl4pPr marL="1600200" indent="-228600" eaLnBrk="0" hangingPunct="0">
              <a:defRPr kumimoji="1" sz="3000">
                <a:solidFill>
                  <a:schemeClr val="tx1"/>
                </a:solidFill>
                <a:latin typeface="Times New Roman" pitchFamily="18" charset="0"/>
                <a:ea typeface="ＭＳ Ｐゴシック" charset="-128"/>
              </a:defRPr>
            </a:lvl4pPr>
            <a:lvl5pPr marL="2057400" indent="-228600" eaLnBrk="0" hangingPunct="0">
              <a:defRPr kumimoji="1" sz="30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000">
                <a:solidFill>
                  <a:schemeClr val="tx1"/>
                </a:solidFill>
                <a:latin typeface="Times New Roman" pitchFamily="18" charset="0"/>
                <a:ea typeface="ＭＳ Ｐゴシック" charset="-128"/>
              </a:defRPr>
            </a:lvl9pPr>
          </a:lstStyle>
          <a:p>
            <a:pPr algn="r" eaLnBrk="1" hangingPunct="1"/>
            <a:r>
              <a:rPr lang="en-US" altLang="ja-JP" sz="1800" dirty="0">
                <a:solidFill>
                  <a:prstClr val="black"/>
                </a:solidFill>
                <a:latin typeface="メイリオ" panose="020B0604030504040204" pitchFamily="50" charset="-128"/>
                <a:ea typeface="メイリオ" panose="020B0604030504040204" pitchFamily="50" charset="-128"/>
              </a:rPr>
              <a:t>http://</a:t>
            </a:r>
            <a:r>
              <a:rPr lang="en-US" altLang="ja-JP" sz="1800" dirty="0" err="1">
                <a:solidFill>
                  <a:prstClr val="black"/>
                </a:solidFill>
                <a:latin typeface="メイリオ" panose="020B0604030504040204" pitchFamily="50" charset="-128"/>
                <a:ea typeface="メイリオ" panose="020B0604030504040204" pitchFamily="50" charset="-128"/>
              </a:rPr>
              <a:t>www.who.int</a:t>
            </a:r>
            <a:r>
              <a:rPr lang="en-US" altLang="ja-JP" sz="1800" dirty="0">
                <a:solidFill>
                  <a:prstClr val="black"/>
                </a:solidFill>
                <a:latin typeface="メイリオ" panose="020B0604030504040204" pitchFamily="50" charset="-128"/>
                <a:ea typeface="メイリオ" panose="020B0604030504040204" pitchFamily="50" charset="-128"/>
              </a:rPr>
              <a:t>/cancer/palliative/definition/en/</a:t>
            </a:r>
            <a:endParaRPr lang="ja-JP" altLang="en-US" sz="18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740590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p:txBody>
          <a:bodyPr/>
          <a:lstStyle/>
          <a:p>
            <a:r>
              <a:rPr lang="ja-JP" altLang="en-US" dirty="0"/>
              <a:t>消化管閉塞のマネジメント</a:t>
            </a:r>
          </a:p>
        </p:txBody>
      </p:sp>
      <p:sp>
        <p:nvSpPr>
          <p:cNvPr id="39939" name="コンテンツ プレースホルダ 2"/>
          <p:cNvSpPr>
            <a:spLocks noGrp="1"/>
          </p:cNvSpPr>
          <p:nvPr>
            <p:ph idx="1"/>
          </p:nvPr>
        </p:nvSpPr>
        <p:spPr>
          <a:xfrm>
            <a:off x="283485" y="1318547"/>
            <a:ext cx="8577030" cy="5158721"/>
          </a:xfrm>
        </p:spPr>
        <p:txBody>
          <a:bodyPr>
            <a:normAutofit fontScale="92500" lnSpcReduction="10000"/>
          </a:bodyPr>
          <a:lstStyle/>
          <a:p>
            <a:pPr>
              <a:lnSpc>
                <a:spcPct val="100000"/>
              </a:lnSpc>
            </a:pPr>
            <a:r>
              <a:rPr lang="ja-JP" altLang="en-US" sz="2800" dirty="0"/>
              <a:t>手術・ステント・内視鏡治療などの適応を専門家に相談する</a:t>
            </a:r>
            <a:endParaRPr lang="en-US" altLang="ja-JP" sz="2800" dirty="0"/>
          </a:p>
          <a:p>
            <a:pPr marL="0" indent="0">
              <a:lnSpc>
                <a:spcPct val="100000"/>
              </a:lnSpc>
              <a:buNone/>
            </a:pPr>
            <a:endParaRPr lang="en-US" altLang="ja-JP" sz="1100" dirty="0"/>
          </a:p>
          <a:p>
            <a:pPr>
              <a:lnSpc>
                <a:spcPct val="100000"/>
              </a:lnSpc>
            </a:pPr>
            <a:r>
              <a:rPr lang="ja-JP" altLang="en-US" sz="2800" dirty="0"/>
              <a:t>経鼻胃管での減圧が可能だが、留置に伴う苦痛への配慮が必要であり長期留置はなるべく避ける</a:t>
            </a:r>
            <a:endParaRPr lang="en-US" altLang="ja-JP" sz="2800" dirty="0"/>
          </a:p>
          <a:p>
            <a:pPr marL="0" indent="0">
              <a:lnSpc>
                <a:spcPct val="100000"/>
              </a:lnSpc>
              <a:buNone/>
            </a:pPr>
            <a:endParaRPr lang="en-US" altLang="ja-JP" sz="1600" dirty="0"/>
          </a:p>
          <a:p>
            <a:pPr>
              <a:lnSpc>
                <a:spcPct val="100000"/>
              </a:lnSpc>
            </a:pPr>
            <a:r>
              <a:rPr lang="ja-JP" altLang="en-US" sz="2800" dirty="0"/>
              <a:t>薬物療法（酢酸オクトレオチド、</a:t>
            </a:r>
            <a:r>
              <a:rPr lang="en-US" altLang="ja-JP" sz="2800" dirty="0"/>
              <a:t>H2</a:t>
            </a:r>
            <a:r>
              <a:rPr lang="ja-JP" altLang="en-US" sz="2800" dirty="0"/>
              <a:t>ブロッカーまたは</a:t>
            </a:r>
            <a:r>
              <a:rPr lang="en-US" altLang="ja-JP" sz="2800" dirty="0"/>
              <a:t>PPI</a:t>
            </a:r>
            <a:r>
              <a:rPr lang="ja-JP" altLang="en-US" sz="2800" dirty="0" err="1"/>
              <a:t>、</a:t>
            </a:r>
            <a:r>
              <a:rPr lang="ja-JP" altLang="en-US" sz="2800" dirty="0"/>
              <a:t>ステロイド、制吐薬）の使用により症状軽減が期待できる</a:t>
            </a:r>
            <a:endParaRPr lang="en-US" altLang="ja-JP" sz="2800" dirty="0"/>
          </a:p>
          <a:p>
            <a:pPr marL="0" indent="0">
              <a:lnSpc>
                <a:spcPct val="100000"/>
              </a:lnSpc>
              <a:buNone/>
            </a:pPr>
            <a:endParaRPr lang="ja-JP" altLang="en-US" sz="1600" dirty="0"/>
          </a:p>
          <a:p>
            <a:pPr>
              <a:lnSpc>
                <a:spcPct val="100000"/>
              </a:lnSpc>
            </a:pPr>
            <a:r>
              <a:rPr lang="en-US" altLang="ja-JP" sz="2800" dirty="0"/>
              <a:t>2,000mL/</a:t>
            </a:r>
            <a:r>
              <a:rPr lang="ja-JP" altLang="en-US" sz="2800" dirty="0"/>
              <a:t>日以上の輸液は、腹水、浮腫、胸水を悪化させることが多いため、</a:t>
            </a:r>
            <a:r>
              <a:rPr lang="en-US" altLang="ja-JP" sz="2800" dirty="0"/>
              <a:t>1,000mL/</a:t>
            </a:r>
            <a:r>
              <a:rPr lang="ja-JP" altLang="en-US" sz="2800" dirty="0"/>
              <a:t>日＋異常喪失量を目安に調整する</a:t>
            </a:r>
            <a:endParaRPr lang="en-US" altLang="ja-JP" sz="2800" dirty="0"/>
          </a:p>
          <a:p>
            <a:pPr marL="0" indent="0">
              <a:lnSpc>
                <a:spcPct val="100000"/>
              </a:lnSpc>
              <a:buNone/>
            </a:pPr>
            <a:r>
              <a:rPr lang="en-US" altLang="ja-JP" sz="1600" dirty="0"/>
              <a:t>						</a:t>
            </a:r>
            <a:r>
              <a:rPr lang="ja-JP" altLang="en-US" sz="1600" dirty="0"/>
              <a:t>参考：終末期癌患者に対する輸液治療のガイドライン</a:t>
            </a:r>
            <a:r>
              <a:rPr lang="en-US" altLang="ja-JP" sz="1600" dirty="0"/>
              <a:t>2013</a:t>
            </a:r>
            <a:r>
              <a:rPr lang="ja-JP" altLang="en-US" sz="1600" dirty="0"/>
              <a:t>年版</a:t>
            </a:r>
            <a:endParaRPr lang="en-US" altLang="ja-JP" sz="1600" dirty="0"/>
          </a:p>
        </p:txBody>
      </p:sp>
    </p:spTree>
    <p:extLst>
      <p:ext uri="{BB962C8B-B14F-4D97-AF65-F5344CB8AC3E}">
        <p14:creationId xmlns:p14="http://schemas.microsoft.com/office/powerpoint/2010/main" val="42750185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450164" y="2745100"/>
            <a:ext cx="8440614" cy="723275"/>
          </a:xfrm>
          <a:prstGeom prst="rect">
            <a:avLst/>
          </a:prstGeom>
        </p:spPr>
        <p:txBody>
          <a:bodyPr vert="horz" wrap="square" lIns="0" tIns="0" rIns="0" bIns="0" rtlCol="0">
            <a:spAutoFit/>
          </a:bodyPr>
          <a:lstStyle/>
          <a:p>
            <a:pPr algn="ctr">
              <a:lnSpc>
                <a:spcPts val="5605"/>
              </a:lnSpc>
            </a:pPr>
            <a:r>
              <a:rPr sz="4800" dirty="0" err="1"/>
              <a:t>気持ちのつらさ</a:t>
            </a:r>
            <a:endParaRPr sz="4800" dirty="0"/>
          </a:p>
        </p:txBody>
      </p:sp>
    </p:spTree>
    <p:extLst>
      <p:ext uri="{BB962C8B-B14F-4D97-AF65-F5344CB8AC3E}">
        <p14:creationId xmlns:p14="http://schemas.microsoft.com/office/powerpoint/2010/main" val="2847962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80099D8-F1CA-4CE4-92ED-FD614A22D988}"/>
              </a:ext>
            </a:extLst>
          </p:cNvPr>
          <p:cNvSpPr>
            <a:spLocks noGrp="1"/>
          </p:cNvSpPr>
          <p:nvPr>
            <p:ph type="title"/>
          </p:nvPr>
        </p:nvSpPr>
        <p:spPr/>
        <p:txBody>
          <a:bodyPr/>
          <a:lstStyle/>
          <a:p>
            <a:r>
              <a:rPr lang="ja-JP" altLang="en-US" dirty="0"/>
              <a:t>気持ちのつらさ 問題 </a:t>
            </a:r>
            <a:r>
              <a:rPr lang="en-US" altLang="ja-JP" dirty="0"/>
              <a:t>1</a:t>
            </a:r>
            <a:endParaRPr kumimoji="1" lang="ja-JP" altLang="en-US" dirty="0"/>
          </a:p>
        </p:txBody>
      </p:sp>
      <p:sp>
        <p:nvSpPr>
          <p:cNvPr id="5" name="コンテンツ プレースホルダー 4">
            <a:extLst>
              <a:ext uri="{FF2B5EF4-FFF2-40B4-BE49-F238E27FC236}">
                <a16:creationId xmlns:a16="http://schemas.microsoft.com/office/drawing/2014/main" id="{192A7B33-8A21-4098-A3B7-55707D0C62EF}"/>
              </a:ext>
            </a:extLst>
          </p:cNvPr>
          <p:cNvSpPr>
            <a:spLocks noGrp="1"/>
          </p:cNvSpPr>
          <p:nvPr>
            <p:ph idx="1"/>
          </p:nvPr>
        </p:nvSpPr>
        <p:spPr/>
        <p:txBody>
          <a:bodyPr/>
          <a:lstStyle/>
          <a:p>
            <a:r>
              <a:rPr lang="ja-JP" altLang="en-US" dirty="0"/>
              <a:t>気持ちのつらさがあったら、まずは抗不安薬による薬物療法を開始する</a:t>
            </a:r>
          </a:p>
        </p:txBody>
      </p:sp>
      <p:pic>
        <p:nvPicPr>
          <p:cNvPr id="6" name="図 5">
            <a:extLst>
              <a:ext uri="{FF2B5EF4-FFF2-40B4-BE49-F238E27FC236}">
                <a16:creationId xmlns:a16="http://schemas.microsoft.com/office/drawing/2014/main" id="{1AD68184-EE2C-4BD6-9032-939B91C54490}"/>
              </a:ext>
            </a:extLst>
          </p:cNvPr>
          <p:cNvPicPr>
            <a:picLocks noChangeAspect="1"/>
          </p:cNvPicPr>
          <p:nvPr/>
        </p:nvPicPr>
        <p:blipFill>
          <a:blip r:embed="rId2"/>
          <a:stretch>
            <a:fillRect/>
          </a:stretch>
        </p:blipFill>
        <p:spPr>
          <a:xfrm>
            <a:off x="6306624" y="3849892"/>
            <a:ext cx="2563073" cy="2104081"/>
          </a:xfrm>
          <a:prstGeom prst="rect">
            <a:avLst/>
          </a:prstGeom>
        </p:spPr>
      </p:pic>
    </p:spTree>
    <p:extLst>
      <p:ext uri="{BB962C8B-B14F-4D97-AF65-F5344CB8AC3E}">
        <p14:creationId xmlns:p14="http://schemas.microsoft.com/office/powerpoint/2010/main" val="22902614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C1E71FF-8A86-4655-9003-CADF5CA4C8ED}"/>
              </a:ext>
            </a:extLst>
          </p:cNvPr>
          <p:cNvSpPr>
            <a:spLocks noGrp="1"/>
          </p:cNvSpPr>
          <p:nvPr>
            <p:ph type="title"/>
          </p:nvPr>
        </p:nvSpPr>
        <p:spPr/>
        <p:txBody>
          <a:bodyPr/>
          <a:lstStyle/>
          <a:p>
            <a:r>
              <a:rPr kumimoji="1" lang="ja-JP" altLang="en-US" dirty="0"/>
              <a:t>解説</a:t>
            </a:r>
          </a:p>
        </p:txBody>
      </p:sp>
      <p:sp>
        <p:nvSpPr>
          <p:cNvPr id="5" name="コンテンツ プレースホルダー 4">
            <a:extLst>
              <a:ext uri="{FF2B5EF4-FFF2-40B4-BE49-F238E27FC236}">
                <a16:creationId xmlns:a16="http://schemas.microsoft.com/office/drawing/2014/main" id="{A5DEC231-3AA0-41BD-8A24-EF82941215B5}"/>
              </a:ext>
            </a:extLst>
          </p:cNvPr>
          <p:cNvSpPr>
            <a:spLocks noGrp="1"/>
          </p:cNvSpPr>
          <p:nvPr>
            <p:ph idx="1"/>
          </p:nvPr>
        </p:nvSpPr>
        <p:spPr>
          <a:xfrm>
            <a:off x="297163" y="1405222"/>
            <a:ext cx="8549673" cy="4907496"/>
          </a:xfrm>
        </p:spPr>
        <p:txBody>
          <a:bodyPr/>
          <a:lstStyle/>
          <a:p>
            <a:r>
              <a:rPr lang="ja-JP" altLang="en-US" sz="2800" dirty="0"/>
              <a:t>まずは、身体的苦痛などがないか原因を探索し、原因があれば原因への対応を行う</a:t>
            </a:r>
            <a:endParaRPr lang="en-US" altLang="ja-JP" sz="2400" dirty="0"/>
          </a:p>
          <a:p>
            <a:pPr lvl="1"/>
            <a:r>
              <a:rPr lang="ja-JP" altLang="en-US" sz="2400" dirty="0"/>
              <a:t>身体的苦痛の緩和</a:t>
            </a:r>
          </a:p>
          <a:p>
            <a:pPr lvl="2"/>
            <a:r>
              <a:rPr lang="ja-JP" altLang="en-US" sz="2400" dirty="0"/>
              <a:t>鎮痛薬の増量</a:t>
            </a:r>
          </a:p>
          <a:p>
            <a:pPr lvl="2"/>
            <a:r>
              <a:rPr lang="ja-JP" altLang="en-US" sz="2400" dirty="0"/>
              <a:t>制吐薬の開始　など</a:t>
            </a:r>
            <a:endParaRPr lang="ja-JP" altLang="en-US" sz="1200" dirty="0"/>
          </a:p>
          <a:p>
            <a:pPr lvl="1">
              <a:lnSpc>
                <a:spcPct val="150000"/>
              </a:lnSpc>
            </a:pPr>
            <a:r>
              <a:rPr lang="ja-JP" altLang="en-US" sz="2400" dirty="0"/>
              <a:t>社会的支援の拡充</a:t>
            </a:r>
          </a:p>
          <a:p>
            <a:pPr lvl="2"/>
            <a:r>
              <a:rPr lang="ja-JP" altLang="en-US" sz="2400" dirty="0"/>
              <a:t>介護保険、生活保護など社会資源利用に関する援助</a:t>
            </a:r>
          </a:p>
          <a:p>
            <a:pPr lvl="2"/>
            <a:r>
              <a:rPr lang="ja-JP" altLang="en-US" sz="2400" dirty="0"/>
              <a:t>訪問看護師・ヘルパーの依頼</a:t>
            </a:r>
          </a:p>
          <a:p>
            <a:endParaRPr kumimoji="1" lang="ja-JP" altLang="en-US" sz="1800" dirty="0"/>
          </a:p>
        </p:txBody>
      </p:sp>
    </p:spTree>
    <p:extLst>
      <p:ext uri="{BB962C8B-B14F-4D97-AF65-F5344CB8AC3E}">
        <p14:creationId xmlns:p14="http://schemas.microsoft.com/office/powerpoint/2010/main" val="26350127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74F2975-F7B0-46CE-9663-07FF1D1680EC}"/>
              </a:ext>
            </a:extLst>
          </p:cNvPr>
          <p:cNvSpPr>
            <a:spLocks noGrp="1"/>
          </p:cNvSpPr>
          <p:nvPr>
            <p:ph type="title"/>
          </p:nvPr>
        </p:nvSpPr>
        <p:spPr/>
        <p:txBody>
          <a:bodyPr/>
          <a:lstStyle/>
          <a:p>
            <a:r>
              <a:rPr kumimoji="1" lang="ja-JP" altLang="en-US" dirty="0"/>
              <a:t>気持ちのつらさの鑑別</a:t>
            </a:r>
          </a:p>
        </p:txBody>
      </p:sp>
      <p:sp>
        <p:nvSpPr>
          <p:cNvPr id="5" name="コンテンツ プレースホルダー 4">
            <a:extLst>
              <a:ext uri="{FF2B5EF4-FFF2-40B4-BE49-F238E27FC236}">
                <a16:creationId xmlns:a16="http://schemas.microsoft.com/office/drawing/2014/main" id="{B3E32696-08C2-42DD-8CED-2716C3C2C490}"/>
              </a:ext>
            </a:extLst>
          </p:cNvPr>
          <p:cNvSpPr>
            <a:spLocks noGrp="1"/>
          </p:cNvSpPr>
          <p:nvPr>
            <p:ph idx="1"/>
          </p:nvPr>
        </p:nvSpPr>
        <p:spPr>
          <a:xfrm>
            <a:off x="457200" y="1376064"/>
            <a:ext cx="8229600" cy="5161370"/>
          </a:xfrm>
        </p:spPr>
        <p:txBody>
          <a:bodyPr/>
          <a:lstStyle/>
          <a:p>
            <a:r>
              <a:rPr lang="ja-JP" altLang="en-US" dirty="0"/>
              <a:t>せん妄</a:t>
            </a:r>
            <a:endParaRPr lang="en-US" altLang="ja-JP" dirty="0"/>
          </a:p>
          <a:p>
            <a:pPr lvl="1"/>
            <a:r>
              <a:rPr lang="ja-JP" altLang="en-US" dirty="0"/>
              <a:t>せん妄の意識障害が気持ちのつらさのように見えることがある</a:t>
            </a:r>
          </a:p>
          <a:p>
            <a:r>
              <a:rPr lang="ja-JP" altLang="en-US" dirty="0"/>
              <a:t>アカシジア</a:t>
            </a:r>
            <a:endParaRPr lang="en-US" altLang="ja-JP" dirty="0"/>
          </a:p>
          <a:p>
            <a:pPr lvl="1"/>
            <a:r>
              <a:rPr lang="ja-JP" altLang="en-US" dirty="0"/>
              <a:t>客観的にもイライラして落ち着かない</a:t>
            </a:r>
            <a:endParaRPr lang="en-US" altLang="ja-JP" dirty="0"/>
          </a:p>
          <a:p>
            <a:pPr lvl="1"/>
            <a:r>
              <a:rPr lang="ja-JP" altLang="en-US" dirty="0"/>
              <a:t>じっとしていられない</a:t>
            </a:r>
            <a:endParaRPr lang="en-US" altLang="ja-JP" dirty="0"/>
          </a:p>
          <a:p>
            <a:pPr lvl="1"/>
            <a:r>
              <a:rPr lang="ja-JP" altLang="en-US" dirty="0"/>
              <a:t>足がむずむずする</a:t>
            </a:r>
            <a:endParaRPr lang="en-US" altLang="ja-JP" dirty="0"/>
          </a:p>
          <a:p>
            <a:pPr lvl="2"/>
            <a:r>
              <a:rPr lang="ja-JP" altLang="en-US" sz="2400" dirty="0"/>
              <a:t>原因として抗精神病薬、抗ドパミン作用をもつ制吐剤などの薬剤が考えられる</a:t>
            </a:r>
          </a:p>
          <a:p>
            <a:endParaRPr kumimoji="1" lang="ja-JP" altLang="en-US" dirty="0"/>
          </a:p>
        </p:txBody>
      </p:sp>
    </p:spTree>
    <p:extLst>
      <p:ext uri="{BB962C8B-B14F-4D97-AF65-F5344CB8AC3E}">
        <p14:creationId xmlns:p14="http://schemas.microsoft.com/office/powerpoint/2010/main" val="11859212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D34EE9-4E33-45F2-A7BB-AF8F0ABD8835}"/>
              </a:ext>
            </a:extLst>
          </p:cNvPr>
          <p:cNvSpPr>
            <a:spLocks noGrp="1"/>
          </p:cNvSpPr>
          <p:nvPr>
            <p:ph type="title"/>
          </p:nvPr>
        </p:nvSpPr>
        <p:spPr/>
        <p:txBody>
          <a:bodyPr/>
          <a:lstStyle/>
          <a:p>
            <a:r>
              <a:rPr kumimoji="1" lang="ja-JP" altLang="en-US" dirty="0"/>
              <a:t>がん患者の自殺</a:t>
            </a:r>
          </a:p>
        </p:txBody>
      </p:sp>
      <p:sp>
        <p:nvSpPr>
          <p:cNvPr id="4" name="コンテンツ プレースホルダー 3">
            <a:extLst>
              <a:ext uri="{FF2B5EF4-FFF2-40B4-BE49-F238E27FC236}">
                <a16:creationId xmlns:a16="http://schemas.microsoft.com/office/drawing/2014/main" id="{5F4D9F42-0E20-4FC5-BED6-D4A4A90AB667}"/>
              </a:ext>
            </a:extLst>
          </p:cNvPr>
          <p:cNvSpPr>
            <a:spLocks noGrp="1"/>
          </p:cNvSpPr>
          <p:nvPr>
            <p:ph sz="quarter" idx="10"/>
          </p:nvPr>
        </p:nvSpPr>
        <p:spPr>
          <a:xfrm>
            <a:off x="158372" y="3122382"/>
            <a:ext cx="4320000" cy="3351989"/>
          </a:xfrm>
        </p:spPr>
        <p:txBody>
          <a:bodyPr/>
          <a:lstStyle/>
          <a:p>
            <a:r>
              <a:rPr lang="ja-JP" altLang="en-US" sz="2000" dirty="0"/>
              <a:t>自殺率</a:t>
            </a:r>
          </a:p>
          <a:p>
            <a:pPr lvl="1"/>
            <a:r>
              <a:rPr lang="ja-JP" altLang="en-US" sz="2000" dirty="0"/>
              <a:t>一般人口の約</a:t>
            </a:r>
            <a:r>
              <a:rPr lang="en-US" altLang="ja-JP" sz="2000" dirty="0"/>
              <a:t>2</a:t>
            </a:r>
            <a:r>
              <a:rPr lang="ja-JP" altLang="en-US" sz="2000" dirty="0"/>
              <a:t>倍（</a:t>
            </a:r>
            <a:r>
              <a:rPr lang="en-US" altLang="ja-JP" sz="2000" dirty="0"/>
              <a:t>3‐400</a:t>
            </a:r>
            <a:r>
              <a:rPr lang="ja-JP" altLang="en-US" sz="2000"/>
              <a:t>人に</a:t>
            </a:r>
            <a:r>
              <a:rPr lang="en-US" altLang="ja-JP" sz="2000" dirty="0"/>
              <a:t>1</a:t>
            </a:r>
            <a:r>
              <a:rPr lang="ja-JP" altLang="en-US" sz="2000"/>
              <a:t>人</a:t>
            </a:r>
            <a:r>
              <a:rPr lang="ja-JP" altLang="en-US" sz="2000" dirty="0"/>
              <a:t>）</a:t>
            </a:r>
          </a:p>
          <a:p>
            <a:pPr lvl="1"/>
            <a:r>
              <a:rPr lang="ja-JP" altLang="en-US" sz="2000" dirty="0"/>
              <a:t>他の身体疾患と比較しても、がんは自殺率が高い</a:t>
            </a:r>
          </a:p>
          <a:p>
            <a:r>
              <a:rPr lang="ja-JP" altLang="en-US" sz="2000" dirty="0"/>
              <a:t>好発時期</a:t>
            </a:r>
          </a:p>
          <a:p>
            <a:pPr lvl="1"/>
            <a:r>
              <a:rPr lang="ja-JP" altLang="en-US" sz="2000" dirty="0"/>
              <a:t>診断後</a:t>
            </a:r>
            <a:r>
              <a:rPr lang="en-US" altLang="ja-JP" sz="2000" dirty="0"/>
              <a:t>1</a:t>
            </a:r>
            <a:r>
              <a:rPr lang="ja-JP" altLang="en-US" sz="2000" dirty="0"/>
              <a:t>年以内</a:t>
            </a:r>
          </a:p>
          <a:p>
            <a:pPr lvl="1"/>
            <a:r>
              <a:rPr lang="ja-JP" altLang="en-US" sz="2000" dirty="0"/>
              <a:t>診断直後が最もリスクが高い</a:t>
            </a:r>
          </a:p>
        </p:txBody>
      </p:sp>
      <p:sp>
        <p:nvSpPr>
          <p:cNvPr id="5" name="コンテンツ プレースホルダー 4">
            <a:extLst>
              <a:ext uri="{FF2B5EF4-FFF2-40B4-BE49-F238E27FC236}">
                <a16:creationId xmlns:a16="http://schemas.microsoft.com/office/drawing/2014/main" id="{28A41641-4F55-433A-B75A-D004705D0D92}"/>
              </a:ext>
            </a:extLst>
          </p:cNvPr>
          <p:cNvSpPr>
            <a:spLocks noGrp="1"/>
          </p:cNvSpPr>
          <p:nvPr>
            <p:ph sz="quarter" idx="11"/>
          </p:nvPr>
        </p:nvSpPr>
        <p:spPr>
          <a:xfrm>
            <a:off x="4681254" y="3122382"/>
            <a:ext cx="4320000" cy="3351989"/>
          </a:xfrm>
        </p:spPr>
        <p:txBody>
          <a:bodyPr/>
          <a:lstStyle/>
          <a:p>
            <a:r>
              <a:rPr lang="ja-JP" altLang="en-US" sz="2000" dirty="0"/>
              <a:t>以下のような危険因子がある場合、より注意を払う必要がある</a:t>
            </a:r>
          </a:p>
          <a:p>
            <a:pPr lvl="1"/>
            <a:r>
              <a:rPr lang="ja-JP" altLang="en-US" sz="2000" dirty="0"/>
              <a:t>うつ状態、痛み、進行がん</a:t>
            </a:r>
          </a:p>
          <a:p>
            <a:pPr lvl="1"/>
            <a:r>
              <a:rPr lang="ja-JP" altLang="en-US" sz="2000" dirty="0"/>
              <a:t>男性</a:t>
            </a:r>
          </a:p>
          <a:p>
            <a:pPr lvl="1"/>
            <a:r>
              <a:rPr lang="ja-JP" altLang="en-US" sz="2000" dirty="0"/>
              <a:t>高齢者（</a:t>
            </a:r>
            <a:r>
              <a:rPr lang="en-US" altLang="ja-JP" sz="2000" dirty="0"/>
              <a:t>65</a:t>
            </a:r>
            <a:r>
              <a:rPr lang="ja-JP" altLang="en-US" sz="2000" dirty="0"/>
              <a:t>歳以上）</a:t>
            </a:r>
          </a:p>
          <a:p>
            <a:pPr lvl="1"/>
            <a:r>
              <a:rPr lang="ja-JP" altLang="en-US" sz="2000" dirty="0"/>
              <a:t>頭頸部・肺がんなど</a:t>
            </a:r>
          </a:p>
        </p:txBody>
      </p:sp>
      <p:sp>
        <p:nvSpPr>
          <p:cNvPr id="7" name="コンテンツ プレースホルダー 3">
            <a:extLst>
              <a:ext uri="{FF2B5EF4-FFF2-40B4-BE49-F238E27FC236}">
                <a16:creationId xmlns:a16="http://schemas.microsoft.com/office/drawing/2014/main" id="{888E5D5B-EC93-433E-9AC2-F6A6F33C5167}"/>
              </a:ext>
            </a:extLst>
          </p:cNvPr>
          <p:cNvSpPr txBox="1">
            <a:spLocks/>
          </p:cNvSpPr>
          <p:nvPr/>
        </p:nvSpPr>
        <p:spPr bwMode="auto">
          <a:xfrm>
            <a:off x="259813" y="1283478"/>
            <a:ext cx="8600408" cy="12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lnSpc>
                <a:spcPct val="120000"/>
              </a:lnSpc>
              <a:spcBef>
                <a:spcPct val="20000"/>
              </a:spcBef>
              <a:spcAft>
                <a:spcPct val="0"/>
              </a:spcAft>
              <a:buFont typeface="Arial" charset="0"/>
              <a:buChar char="•"/>
              <a:defRPr kumimoji="1" sz="2400" kern="1200">
                <a:solidFill>
                  <a:schemeClr val="tx1"/>
                </a:solidFill>
                <a:latin typeface="Tahoma"/>
                <a:ea typeface="メイリオ"/>
                <a:cs typeface="メイリオ"/>
              </a:defRPr>
            </a:lvl1pPr>
            <a:lvl2pPr marL="742950" indent="-285750" algn="l" defTabSz="457200" rtl="0" eaLnBrk="1" fontAlgn="base" hangingPunct="1">
              <a:lnSpc>
                <a:spcPct val="120000"/>
              </a:lnSpc>
              <a:spcBef>
                <a:spcPct val="20000"/>
              </a:spcBef>
              <a:spcAft>
                <a:spcPct val="0"/>
              </a:spcAft>
              <a:buFont typeface="Arial" charset="0"/>
              <a:buChar char="–"/>
              <a:defRPr kumimoji="1" sz="2400" kern="1200">
                <a:solidFill>
                  <a:schemeClr val="tx1"/>
                </a:solidFill>
                <a:latin typeface="Tahoma"/>
                <a:ea typeface="メイリオ"/>
                <a:cs typeface="メイリオ"/>
              </a:defRPr>
            </a:lvl2pPr>
            <a:lvl3pPr marL="1143000" indent="-228600" algn="l" defTabSz="457200" rtl="0" eaLnBrk="1" fontAlgn="base" hangingPunct="1">
              <a:lnSpc>
                <a:spcPct val="120000"/>
              </a:lnSpc>
              <a:spcBef>
                <a:spcPct val="20000"/>
              </a:spcBef>
              <a:spcAft>
                <a:spcPct val="0"/>
              </a:spcAft>
              <a:buFont typeface="Arial" charset="0"/>
              <a:buChar char="•"/>
              <a:defRPr kumimoji="1" sz="2400" kern="1200">
                <a:solidFill>
                  <a:schemeClr val="tx1"/>
                </a:solidFill>
                <a:latin typeface="Tahoma"/>
                <a:ea typeface="メイリオ"/>
                <a:cs typeface="メイリオ"/>
              </a:defRPr>
            </a:lvl3pPr>
            <a:lvl4pPr marL="1600200" indent="-228600" algn="l" defTabSz="457200" rtl="0" eaLnBrk="1" fontAlgn="base" hangingPunct="1">
              <a:lnSpc>
                <a:spcPct val="120000"/>
              </a:lnSpc>
              <a:spcBef>
                <a:spcPct val="20000"/>
              </a:spcBef>
              <a:spcAft>
                <a:spcPct val="0"/>
              </a:spcAft>
              <a:buFont typeface="Arial" charset="0"/>
              <a:buChar char="–"/>
              <a:defRPr kumimoji="1" sz="2400" kern="1200">
                <a:solidFill>
                  <a:schemeClr val="tx1"/>
                </a:solidFill>
                <a:latin typeface="Tahoma"/>
                <a:ea typeface="メイリオ"/>
                <a:cs typeface="メイリオ"/>
              </a:defRPr>
            </a:lvl4pPr>
            <a:lvl5pPr marL="2057400" indent="-228600" algn="l" defTabSz="457200" rtl="0" eaLnBrk="1" fontAlgn="base" hangingPunct="1">
              <a:lnSpc>
                <a:spcPct val="120000"/>
              </a:lnSpc>
              <a:spcBef>
                <a:spcPct val="20000"/>
              </a:spcBef>
              <a:spcAft>
                <a:spcPct val="0"/>
              </a:spcAft>
              <a:buClr>
                <a:schemeClr val="accent4">
                  <a:lumMod val="50000"/>
                </a:schemeClr>
              </a:buClr>
              <a:buSzPct val="125000"/>
              <a:buFont typeface="Arial" charset="0"/>
              <a:buChar char="»"/>
              <a:defRPr kumimoji="1" sz="2400" kern="1200">
                <a:solidFill>
                  <a:schemeClr val="tx1"/>
                </a:solidFill>
                <a:latin typeface="Tahoma"/>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spcAft>
                <a:spcPts val="600"/>
              </a:spcAft>
            </a:pPr>
            <a:r>
              <a:rPr lang="ja-JP" altLang="en-US" sz="2800" dirty="0"/>
              <a:t>気持ちのつらさがもたらす悪影響</a:t>
            </a:r>
            <a:endParaRPr lang="en-US" altLang="ja-JP" sz="2800" dirty="0"/>
          </a:p>
          <a:p>
            <a:pPr lvl="1">
              <a:spcAft>
                <a:spcPts val="600"/>
              </a:spcAft>
            </a:pPr>
            <a:r>
              <a:rPr lang="ja-JP" altLang="en-US" sz="2800" dirty="0"/>
              <a:t>がん患者の場合、</a:t>
            </a:r>
            <a:r>
              <a:rPr lang="ja-JP" altLang="en-US" sz="2800" dirty="0">
                <a:solidFill>
                  <a:prstClr val="black"/>
                </a:solidFill>
              </a:rPr>
              <a:t> 「死にたい」という思いが強まり、最悪の場合自殺につながる</a:t>
            </a:r>
            <a:endParaRPr lang="en-US" altLang="ja-JP" sz="2800" dirty="0"/>
          </a:p>
        </p:txBody>
      </p:sp>
    </p:spTree>
    <p:extLst>
      <p:ext uri="{BB962C8B-B14F-4D97-AF65-F5344CB8AC3E}">
        <p14:creationId xmlns:p14="http://schemas.microsoft.com/office/powerpoint/2010/main" val="8069785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AC0B90B-E3EB-49B4-967C-3D249368065A}"/>
              </a:ext>
            </a:extLst>
          </p:cNvPr>
          <p:cNvSpPr>
            <a:spLocks noGrp="1"/>
          </p:cNvSpPr>
          <p:nvPr>
            <p:ph type="title"/>
          </p:nvPr>
        </p:nvSpPr>
        <p:spPr/>
        <p:txBody>
          <a:bodyPr/>
          <a:lstStyle/>
          <a:p>
            <a:r>
              <a:rPr kumimoji="1" lang="ja-JP" altLang="en-US" dirty="0"/>
              <a:t>気持ちのつらさ 問題 </a:t>
            </a:r>
            <a:r>
              <a:rPr kumimoji="1" lang="en-US" altLang="ja-JP" dirty="0"/>
              <a:t>2</a:t>
            </a:r>
            <a:endParaRPr kumimoji="1" lang="ja-JP" altLang="en-US" dirty="0"/>
          </a:p>
        </p:txBody>
      </p:sp>
      <p:sp>
        <p:nvSpPr>
          <p:cNvPr id="6" name="コンテンツ プレースホルダー 5">
            <a:extLst>
              <a:ext uri="{FF2B5EF4-FFF2-40B4-BE49-F238E27FC236}">
                <a16:creationId xmlns:a16="http://schemas.microsoft.com/office/drawing/2014/main" id="{A145601B-70D8-4C40-9D68-5A31EB5E0ADE}"/>
              </a:ext>
            </a:extLst>
          </p:cNvPr>
          <p:cNvSpPr>
            <a:spLocks noGrp="1"/>
          </p:cNvSpPr>
          <p:nvPr>
            <p:ph idx="1"/>
          </p:nvPr>
        </p:nvSpPr>
        <p:spPr/>
        <p:txBody>
          <a:bodyPr/>
          <a:lstStyle/>
          <a:p>
            <a:r>
              <a:rPr lang="ja-JP" altLang="en-US" dirty="0"/>
              <a:t>「死にたい」と言っている患者にどのように声をかけますか？</a:t>
            </a:r>
          </a:p>
          <a:p>
            <a:endParaRPr kumimoji="1" lang="ja-JP" altLang="en-US" dirty="0"/>
          </a:p>
        </p:txBody>
      </p:sp>
      <p:pic>
        <p:nvPicPr>
          <p:cNvPr id="7" name="図 6">
            <a:extLst>
              <a:ext uri="{FF2B5EF4-FFF2-40B4-BE49-F238E27FC236}">
                <a16:creationId xmlns:a16="http://schemas.microsoft.com/office/drawing/2014/main" id="{2BA2CB4F-9001-4B2D-9763-420CBE294FEE}"/>
              </a:ext>
            </a:extLst>
          </p:cNvPr>
          <p:cNvPicPr>
            <a:picLocks noChangeAspect="1"/>
          </p:cNvPicPr>
          <p:nvPr/>
        </p:nvPicPr>
        <p:blipFill>
          <a:blip r:embed="rId2"/>
          <a:stretch>
            <a:fillRect/>
          </a:stretch>
        </p:blipFill>
        <p:spPr>
          <a:xfrm>
            <a:off x="5381296" y="3148989"/>
            <a:ext cx="3273220" cy="2610679"/>
          </a:xfrm>
          <a:prstGeom prst="rect">
            <a:avLst/>
          </a:prstGeom>
        </p:spPr>
      </p:pic>
    </p:spTree>
    <p:extLst>
      <p:ext uri="{BB962C8B-B14F-4D97-AF65-F5344CB8AC3E}">
        <p14:creationId xmlns:p14="http://schemas.microsoft.com/office/powerpoint/2010/main" val="16246002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98D1DC-99A8-4DFF-94D8-5F5C2FD6238B}"/>
              </a:ext>
            </a:extLst>
          </p:cNvPr>
          <p:cNvSpPr>
            <a:spLocks noGrp="1"/>
          </p:cNvSpPr>
          <p:nvPr>
            <p:ph type="title"/>
          </p:nvPr>
        </p:nvSpPr>
        <p:spPr/>
        <p:txBody>
          <a:bodyPr/>
          <a:lstStyle/>
          <a:p>
            <a:r>
              <a:rPr kumimoji="1" lang="ja-JP" altLang="en-US" dirty="0"/>
              <a:t>解説</a:t>
            </a:r>
          </a:p>
        </p:txBody>
      </p:sp>
      <p:sp>
        <p:nvSpPr>
          <p:cNvPr id="3" name="コンテンツ プレースホルダー 2">
            <a:extLst>
              <a:ext uri="{FF2B5EF4-FFF2-40B4-BE49-F238E27FC236}">
                <a16:creationId xmlns:a16="http://schemas.microsoft.com/office/drawing/2014/main" id="{2B80D0E4-8B45-44C5-84D4-99973328FA8D}"/>
              </a:ext>
            </a:extLst>
          </p:cNvPr>
          <p:cNvSpPr>
            <a:spLocks noGrp="1"/>
          </p:cNvSpPr>
          <p:nvPr>
            <p:ph idx="1"/>
          </p:nvPr>
        </p:nvSpPr>
        <p:spPr>
          <a:xfrm>
            <a:off x="220717" y="1554740"/>
            <a:ext cx="8723586" cy="4488708"/>
          </a:xfrm>
        </p:spPr>
        <p:txBody>
          <a:bodyPr/>
          <a:lstStyle/>
          <a:p>
            <a:r>
              <a:rPr lang="ja-JP" altLang="en-US" sz="2400" dirty="0"/>
              <a:t>まず、患者のつらさを受け入れ、理解しようとする準備があることを伝える</a:t>
            </a:r>
          </a:p>
          <a:p>
            <a:pPr lvl="1"/>
            <a:r>
              <a:rPr lang="ja-JP" altLang="en-US" sz="2000" dirty="0"/>
              <a:t>（例）「死にたいと思うくらい、つらいことがおありなんでしょうね」</a:t>
            </a:r>
          </a:p>
          <a:p>
            <a:r>
              <a:rPr lang="ja-JP" altLang="en-US" sz="2400" dirty="0"/>
              <a:t>次に、具体的な苦痛の内容を把握する</a:t>
            </a:r>
          </a:p>
          <a:p>
            <a:pPr lvl="1"/>
            <a:r>
              <a:rPr lang="ja-JP" altLang="en-US" sz="2000" dirty="0"/>
              <a:t>（例）「きっと何か気がかりなことや、心配なことがおありなんでしょうね。今一番心配なことをお話いただけますか？」</a:t>
            </a:r>
            <a:endParaRPr lang="ja-JP" altLang="en-US" sz="2400" dirty="0"/>
          </a:p>
          <a:p>
            <a:pPr lvl="1"/>
            <a:r>
              <a:rPr lang="ja-JP" altLang="en-US" sz="2000" dirty="0"/>
              <a:t>「つらく感じていらっしゃることについて、少し詳しくお聞きしてもよろしいですか？」</a:t>
            </a:r>
            <a:endParaRPr lang="ja-JP" altLang="en-US" sz="2400" dirty="0"/>
          </a:p>
          <a:p>
            <a:pPr>
              <a:lnSpc>
                <a:spcPct val="150000"/>
              </a:lnSpc>
            </a:pPr>
            <a:r>
              <a:rPr lang="ja-JP" altLang="en-US" sz="2400" dirty="0"/>
              <a:t>精神科や心療内科</a:t>
            </a:r>
            <a:r>
              <a:rPr lang="ja-JP" altLang="en-US" sz="2400"/>
              <a:t>の医師へのコンサルテーション</a:t>
            </a:r>
            <a:r>
              <a:rPr lang="ja-JP" altLang="en-US" sz="2400" dirty="0"/>
              <a:t>を考慮</a:t>
            </a:r>
          </a:p>
          <a:p>
            <a:endParaRPr kumimoji="1" lang="ja-JP" altLang="en-US" sz="2400" dirty="0"/>
          </a:p>
        </p:txBody>
      </p:sp>
    </p:spTree>
    <p:extLst>
      <p:ext uri="{BB962C8B-B14F-4D97-AF65-F5344CB8AC3E}">
        <p14:creationId xmlns:p14="http://schemas.microsoft.com/office/powerpoint/2010/main" val="15368585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40120E-8F70-4E96-940B-2A28A27E3805}"/>
              </a:ext>
            </a:extLst>
          </p:cNvPr>
          <p:cNvSpPr>
            <a:spLocks noGrp="1"/>
          </p:cNvSpPr>
          <p:nvPr>
            <p:ph type="title"/>
          </p:nvPr>
        </p:nvSpPr>
        <p:spPr/>
        <p:txBody>
          <a:bodyPr/>
          <a:lstStyle/>
          <a:p>
            <a:r>
              <a:rPr kumimoji="1" lang="ja-JP" altLang="en-US" dirty="0"/>
              <a:t>気持ちのつらさのまとめ</a:t>
            </a:r>
          </a:p>
        </p:txBody>
      </p:sp>
      <p:sp>
        <p:nvSpPr>
          <p:cNvPr id="3" name="コンテンツ プレースホルダー 2">
            <a:extLst>
              <a:ext uri="{FF2B5EF4-FFF2-40B4-BE49-F238E27FC236}">
                <a16:creationId xmlns:a16="http://schemas.microsoft.com/office/drawing/2014/main" id="{D3925CA7-FADD-4B3B-93F8-BE53C7FE3784}"/>
              </a:ext>
            </a:extLst>
          </p:cNvPr>
          <p:cNvSpPr>
            <a:spLocks noGrp="1"/>
          </p:cNvSpPr>
          <p:nvPr>
            <p:ph idx="1"/>
          </p:nvPr>
        </p:nvSpPr>
        <p:spPr/>
        <p:txBody>
          <a:bodyPr/>
          <a:lstStyle/>
          <a:p>
            <a:r>
              <a:rPr lang="ja-JP" altLang="en-US" dirty="0"/>
              <a:t>気持ちのつらさがあったら、まずは身体的苦痛などがないか原因を探索し、原因があれば原因への対応を行う</a:t>
            </a:r>
          </a:p>
          <a:p>
            <a:r>
              <a:rPr lang="ja-JP" altLang="en-US" dirty="0"/>
              <a:t>自殺のリスクも念頭に置いた上で、支持的・共感的な態度で関わる</a:t>
            </a:r>
          </a:p>
          <a:p>
            <a:endParaRPr kumimoji="1" lang="ja-JP" altLang="en-US" dirty="0"/>
          </a:p>
        </p:txBody>
      </p:sp>
      <p:pic>
        <p:nvPicPr>
          <p:cNvPr id="4" name="グラフィックス 2">
            <a:extLst>
              <a:ext uri="{FF2B5EF4-FFF2-40B4-BE49-F238E27FC236}">
                <a16:creationId xmlns:a16="http://schemas.microsoft.com/office/drawing/2014/main" id="{65BAF857-3C6B-4AC6-9EEB-1F02A6B405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75630" y="3829812"/>
            <a:ext cx="2611170" cy="2246547"/>
          </a:xfrm>
          <a:prstGeom prst="rect">
            <a:avLst/>
          </a:prstGeom>
        </p:spPr>
      </p:pic>
    </p:spTree>
    <p:extLst>
      <p:ext uri="{BB962C8B-B14F-4D97-AF65-F5344CB8AC3E}">
        <p14:creationId xmlns:p14="http://schemas.microsoft.com/office/powerpoint/2010/main" val="35871461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C7C09C-2F2A-4509-928B-644633100CB7}"/>
              </a:ext>
            </a:extLst>
          </p:cNvPr>
          <p:cNvSpPr>
            <a:spLocks noGrp="1"/>
          </p:cNvSpPr>
          <p:nvPr>
            <p:ph type="ctrTitle"/>
          </p:nvPr>
        </p:nvSpPr>
        <p:spPr/>
        <p:txBody>
          <a:bodyPr/>
          <a:lstStyle/>
          <a:p>
            <a:r>
              <a:rPr kumimoji="1" lang="ja-JP" altLang="en-US" dirty="0"/>
              <a:t>せん妄</a:t>
            </a:r>
          </a:p>
        </p:txBody>
      </p:sp>
    </p:spTree>
    <p:extLst>
      <p:ext uri="{BB962C8B-B14F-4D97-AF65-F5344CB8AC3E}">
        <p14:creationId xmlns:p14="http://schemas.microsoft.com/office/powerpoint/2010/main" val="1554723564"/>
      </p:ext>
    </p:extLst>
  </p:cSld>
  <p:clrMapOvr>
    <a:masterClrMapping/>
  </p:clrMapOvr>
</p:sld>
</file>

<file path=ppt/theme/theme1.xml><?xml version="1.0" encoding="utf-8"?>
<a:theme xmlns:a="http://schemas.openxmlformats.org/drawingml/2006/main" name="一般受講者レベルのスライド">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97D"/>
        </a:solidFill>
        <a:ln>
          <a:solidFill>
            <a:schemeClr val="bg1"/>
          </a:solidFill>
        </a:ln>
        <a:effectLst/>
      </a:spPr>
      <a:bodyPr rtlCol="0" anchor="ct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アドバンストレベルのスライド">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自由作成スライド">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JPOSロゴ">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一般受講者レベルのスライド">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EACEマスタ20150322" id="{0515003F-774B-4BC7-9033-D921E300D6FD}" vid="{C775CD0B-A924-45CF-984A-15F69A92000E}"/>
    </a:ext>
  </a:extLst>
</a:theme>
</file>

<file path=ppt/theme/theme6.xml><?xml version="1.0" encoding="utf-8"?>
<a:theme xmlns:a="http://schemas.openxmlformats.org/drawingml/2006/main" name="2_一般受講者レベルのスライド">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newPEACE.pot</Template>
  <TotalTime>8428</TotalTime>
  <Words>14949</Words>
  <Application>Microsoft Office PowerPoint</Application>
  <PresentationFormat>画面に合わせる (4:3)</PresentationFormat>
  <Paragraphs>1422</Paragraphs>
  <Slides>115</Slides>
  <Notes>93</Notes>
  <HiddenSlides>4</HiddenSlides>
  <MMClips>0</MMClips>
  <ScaleCrop>false</ScaleCrop>
  <HeadingPairs>
    <vt:vector size="6" baseType="variant">
      <vt:variant>
        <vt:lpstr>使用されているフォント</vt:lpstr>
      </vt:variant>
      <vt:variant>
        <vt:i4>13</vt:i4>
      </vt:variant>
      <vt:variant>
        <vt:lpstr>テーマ</vt:lpstr>
      </vt:variant>
      <vt:variant>
        <vt:i4>6</vt:i4>
      </vt:variant>
      <vt:variant>
        <vt:lpstr>スライド タイトル</vt:lpstr>
      </vt:variant>
      <vt:variant>
        <vt:i4>115</vt:i4>
      </vt:variant>
    </vt:vector>
  </HeadingPairs>
  <TitlesOfParts>
    <vt:vector size="134" baseType="lpstr">
      <vt:lpstr>HGP創英角ｺﾞｼｯｸUB</vt:lpstr>
      <vt:lpstr>ＭＳ Ｐゴシック</vt:lpstr>
      <vt:lpstr>ヒラギノ角ゴ ProN</vt:lpstr>
      <vt:lpstr>Meiryo</vt:lpstr>
      <vt:lpstr>Meiryo</vt:lpstr>
      <vt:lpstr>Arial</vt:lpstr>
      <vt:lpstr>Arial Black</vt:lpstr>
      <vt:lpstr>Calibri</vt:lpstr>
      <vt:lpstr>News Gothic MT</vt:lpstr>
      <vt:lpstr>Tahoma</vt:lpstr>
      <vt:lpstr>Times New Roman</vt:lpstr>
      <vt:lpstr>Verdana</vt:lpstr>
      <vt:lpstr>Wingdings</vt:lpstr>
      <vt:lpstr>一般受講者レベルのスライド</vt:lpstr>
      <vt:lpstr>アドバンストレベルのスライド</vt:lpstr>
      <vt:lpstr>自由作成スライド</vt:lpstr>
      <vt:lpstr>JPOSロゴ</vt:lpstr>
      <vt:lpstr>1_一般受講者レベルのスライド</vt:lpstr>
      <vt:lpstr>2_一般受講者レベルのスライド</vt:lpstr>
      <vt:lpstr>PowerPoint プレゼンテーション</vt:lpstr>
      <vt:lpstr>PowerPoint プレゼンテーション</vt:lpstr>
      <vt:lpstr>PowerPoint プレゼンテーション</vt:lpstr>
      <vt:lpstr>PPTファイル操作について（通常版）</vt:lpstr>
      <vt:lpstr>PowerPoint プレゼンテーション</vt:lpstr>
      <vt:lpstr>e-learningの振り返り</vt:lpstr>
      <vt:lpstr>緩和ケア概論</vt:lpstr>
      <vt:lpstr>緩和ケア概論 問題 1</vt:lpstr>
      <vt:lpstr>緩和ケアの定義 (WHO;2002)</vt:lpstr>
      <vt:lpstr>包括的がん医療モデル</vt:lpstr>
      <vt:lpstr>緩和ケアとがん治療の融合</vt:lpstr>
      <vt:lpstr>緩和ケア概論 問題 2</vt:lpstr>
      <vt:lpstr>苦痛の緩和はいまだ不十分</vt:lpstr>
      <vt:lpstr>緩和ケア概論 問題 3</vt:lpstr>
      <vt:lpstr>患者は様々な症状に悩まされる</vt:lpstr>
      <vt:lpstr>全人的苦痛と包括的アセスメント</vt:lpstr>
      <vt:lpstr>全人的苦痛とは</vt:lpstr>
      <vt:lpstr>身体的苦痛</vt:lpstr>
      <vt:lpstr>精神心理的苦痛</vt:lpstr>
      <vt:lpstr>社会的苦痛</vt:lpstr>
      <vt:lpstr>スピリチュアルペイン</vt:lpstr>
      <vt:lpstr>全人的苦痛のポイント</vt:lpstr>
      <vt:lpstr>包括的アセスメントとは</vt:lpstr>
      <vt:lpstr>がん疼痛治療</vt:lpstr>
      <vt:lpstr>がん疼痛の治療の概要</vt:lpstr>
      <vt:lpstr>痛みの評価</vt:lpstr>
      <vt:lpstr>痛みの評価</vt:lpstr>
      <vt:lpstr>痛みの評価</vt:lpstr>
      <vt:lpstr>痛みの性状と分類</vt:lpstr>
      <vt:lpstr>がん疼痛の治療の概要</vt:lpstr>
      <vt:lpstr>WHO三段階除痛ラダー</vt:lpstr>
      <vt:lpstr>がん疼痛治療のアルゴリズム</vt:lpstr>
      <vt:lpstr>アセトアミノフェン</vt:lpstr>
      <vt:lpstr>非ステロイド性抗炎症薬 (NSAIDs)</vt:lpstr>
      <vt:lpstr>がん疼痛治療のアルゴリズム</vt:lpstr>
      <vt:lpstr>オピオイド</vt:lpstr>
      <vt:lpstr>主なオピオイドの等鎮痛力価換算比</vt:lpstr>
      <vt:lpstr>オピオイド導入のポイント</vt:lpstr>
      <vt:lpstr>第2段階のオピオイド</vt:lpstr>
      <vt:lpstr>モルヒネ</vt:lpstr>
      <vt:lpstr>オキシコドン</vt:lpstr>
      <vt:lpstr>フェンタニル</vt:lpstr>
      <vt:lpstr>経口投与での開始量</vt:lpstr>
      <vt:lpstr>非経口投与での開始量</vt:lpstr>
      <vt:lpstr>レスキュー</vt:lpstr>
      <vt:lpstr>オピオイドの主な副作用</vt:lpstr>
      <vt:lpstr>悪心・嘔吐</vt:lpstr>
      <vt:lpstr>便秘</vt:lpstr>
      <vt:lpstr>眠気</vt:lpstr>
      <vt:lpstr>オピオイド鎮痛薬の誤解や不安</vt:lpstr>
      <vt:lpstr>がん疼痛治療のアルゴリズム</vt:lpstr>
      <vt:lpstr>残存・増強した痛みの治療</vt:lpstr>
      <vt:lpstr>がん疼痛治療のアルゴリズム</vt:lpstr>
      <vt:lpstr>持続痛の治療STEP</vt:lpstr>
      <vt:lpstr>STEP 1/2</vt:lpstr>
      <vt:lpstr>STEP 3</vt:lpstr>
      <vt:lpstr>鎮痛補助薬</vt:lpstr>
      <vt:lpstr>プレガバリン</vt:lpstr>
      <vt:lpstr>放射線治療</vt:lpstr>
      <vt:lpstr>神経ブロック</vt:lpstr>
      <vt:lpstr>がん疼痛治療のアルゴリズム</vt:lpstr>
      <vt:lpstr>突出痛の治療STEP</vt:lpstr>
      <vt:lpstr>突出痛</vt:lpstr>
      <vt:lpstr>突出痛の治療エッセンス</vt:lpstr>
      <vt:lpstr>放射線治療</vt:lpstr>
      <vt:lpstr>ビスホスホネート製剤</vt:lpstr>
      <vt:lpstr>デノスマブ</vt:lpstr>
      <vt:lpstr>専門家へのコンサルテーション</vt:lpstr>
      <vt:lpstr>がん疼痛へのケア</vt:lpstr>
      <vt:lpstr>痛みの閾値を下げる因子</vt:lpstr>
      <vt:lpstr>痛みを和らげるケア</vt:lpstr>
      <vt:lpstr>呼吸困難</vt:lpstr>
      <vt:lpstr>呼吸困難 問題 1　</vt:lpstr>
      <vt:lpstr>呼吸困難の定義</vt:lpstr>
      <vt:lpstr>呼吸困難 問題 2　</vt:lpstr>
      <vt:lpstr>呼吸困難の治療STEP</vt:lpstr>
      <vt:lpstr>呼吸困難の治療 モルヒネ</vt:lpstr>
      <vt:lpstr>呼吸困難 問題 3　</vt:lpstr>
      <vt:lpstr>呼吸困難のケア</vt:lpstr>
      <vt:lpstr>ケアと説明</vt:lpstr>
      <vt:lpstr>消化器症状</vt:lpstr>
      <vt:lpstr>消化器症状 問題 1　</vt:lpstr>
      <vt:lpstr>悪心・嘔吐の病態生理</vt:lpstr>
      <vt:lpstr>悪心・嘔吐の主な原因</vt:lpstr>
      <vt:lpstr>消化器症状 問題 2　</vt:lpstr>
      <vt:lpstr>症状・病態と制吐薬の選択</vt:lpstr>
      <vt:lpstr>悪心・嘔吐の治療STEP</vt:lpstr>
      <vt:lpstr>悪心・嘔吐のケア</vt:lpstr>
      <vt:lpstr>消化器症状 問題 3　</vt:lpstr>
      <vt:lpstr>消化管閉塞のマネジメント</vt:lpstr>
      <vt:lpstr>気持ちのつらさ</vt:lpstr>
      <vt:lpstr>気持ちのつらさ 問題 1</vt:lpstr>
      <vt:lpstr>解説</vt:lpstr>
      <vt:lpstr>気持ちのつらさの鑑別</vt:lpstr>
      <vt:lpstr>がん患者の自殺</vt:lpstr>
      <vt:lpstr>気持ちのつらさ 問題 2</vt:lpstr>
      <vt:lpstr>解説</vt:lpstr>
      <vt:lpstr>気持ちのつらさのまとめ</vt:lpstr>
      <vt:lpstr>せん妄</vt:lpstr>
      <vt:lpstr>事例</vt:lpstr>
      <vt:lpstr>事例</vt:lpstr>
      <vt:lpstr>せん妄に関連する因子</vt:lpstr>
      <vt:lpstr>時期に応じたせん妄の治療</vt:lpstr>
      <vt:lpstr>せん妄のマネジメント(薬物療法)</vt:lpstr>
      <vt:lpstr>促進因子への対応を考える</vt:lpstr>
      <vt:lpstr>家族への説明</vt:lpstr>
      <vt:lpstr>家族への説明</vt:lpstr>
      <vt:lpstr>ACP、看取りのケア 家族・遺族ケア</vt:lpstr>
      <vt:lpstr>アドバンス・ケア・プランニング(ACP)</vt:lpstr>
      <vt:lpstr>アドバンス・ケア・プランニングの効用</vt:lpstr>
      <vt:lpstr>アドバンス・ケア・プランニングの注意点</vt:lpstr>
      <vt:lpstr>死が近づいたとき</vt:lpstr>
      <vt:lpstr>臨終前後の望ましいケア</vt:lpstr>
      <vt:lpstr>遺族に対するグリーフケア</vt:lpstr>
      <vt:lpstr>悲嘆反応への対応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山本 亮</dc:creator>
  <cp:lastModifiedBy>Yamaguchi Takeya</cp:lastModifiedBy>
  <cp:revision>430</cp:revision>
  <cp:lastPrinted>2019-02-15T07:12:55Z</cp:lastPrinted>
  <dcterms:created xsi:type="dcterms:W3CDTF">2014-02-01T06:17:33Z</dcterms:created>
  <dcterms:modified xsi:type="dcterms:W3CDTF">2021-01-11T22:12:10Z</dcterms:modified>
</cp:coreProperties>
</file>