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1" r:id="rId1"/>
    <p:sldMasterId id="2147483682" r:id="rId2"/>
    <p:sldMasterId id="2147483660" r:id="rId3"/>
    <p:sldMasterId id="2147483729" r:id="rId4"/>
  </p:sldMasterIdLst>
  <p:notesMasterIdLst>
    <p:notesMasterId r:id="rId17"/>
  </p:notesMasterIdLst>
  <p:handoutMasterIdLst>
    <p:handoutMasterId r:id="rId18"/>
  </p:handoutMasterIdLst>
  <p:sldIdLst>
    <p:sldId id="256" r:id="rId5"/>
    <p:sldId id="257" r:id="rId6"/>
    <p:sldId id="258" r:id="rId7"/>
    <p:sldId id="288" r:id="rId8"/>
    <p:sldId id="272" r:id="rId9"/>
    <p:sldId id="259" r:id="rId10"/>
    <p:sldId id="301" r:id="rId11"/>
    <p:sldId id="261" r:id="rId12"/>
    <p:sldId id="280" r:id="rId13"/>
    <p:sldId id="281" r:id="rId14"/>
    <p:sldId id="286" r:id="rId15"/>
    <p:sldId id="304" r:id="rId16"/>
  </p:sldIdLst>
  <p:sldSz cx="9144000" cy="6858000" type="screen4x3"/>
  <p:notesSz cx="7099300" cy="10234613"/>
  <p:defaultTex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26">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B6D5"/>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99" autoAdjust="0"/>
    <p:restoredTop sz="92014" autoAdjust="0"/>
  </p:normalViewPr>
  <p:slideViewPr>
    <p:cSldViewPr snapToGrid="0" snapToObjects="1">
      <p:cViewPr varScale="1">
        <p:scale>
          <a:sx n="107" d="100"/>
          <a:sy n="107" d="100"/>
        </p:scale>
        <p:origin x="1842" y="78"/>
      </p:cViewPr>
      <p:guideLst>
        <p:guide orient="horz" pos="2126"/>
        <p:guide pos="2880"/>
      </p:guideLst>
    </p:cSldViewPr>
  </p:slideViewPr>
  <p:notesTextViewPr>
    <p:cViewPr>
      <p:scale>
        <a:sx n="100" d="100"/>
        <a:sy n="100" d="100"/>
      </p:scale>
      <p:origin x="0" y="0"/>
    </p:cViewPr>
  </p:notesTextViewPr>
  <p:sorterViewPr>
    <p:cViewPr varScale="1">
      <p:scale>
        <a:sx n="1" d="1"/>
        <a:sy n="1" d="1"/>
      </p:scale>
      <p:origin x="0" y="-3786"/>
    </p:cViewPr>
  </p:sorterViewPr>
  <p:notesViewPr>
    <p:cSldViewPr snapToGrid="0" snapToObjects="1">
      <p:cViewPr varScale="1">
        <p:scale>
          <a:sx n="60" d="100"/>
          <a:sy n="60" d="100"/>
        </p:scale>
        <p:origin x="334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3"/>
          </p:nvPr>
        </p:nvSpPr>
        <p:spPr>
          <a:xfrm>
            <a:off x="6160168" y="9721850"/>
            <a:ext cx="937545" cy="512763"/>
          </a:xfrm>
          <a:prstGeom prst="rect">
            <a:avLst/>
          </a:prstGeom>
        </p:spPr>
        <p:txBody>
          <a:bodyPr vert="horz" lIns="91440" tIns="45720" rIns="91440" bIns="45720" rtlCol="0" anchor="b"/>
          <a:lstStyle>
            <a:lvl1pPr algn="r">
              <a:defRPr sz="1200"/>
            </a:lvl1pPr>
          </a:lstStyle>
          <a:p>
            <a:fld id="{28B8E74E-12C2-4372-8744-A3645030B050}" type="slidenum">
              <a:rPr kumimoji="1" lang="ja-JP" altLang="en-US" smtClean="0"/>
              <a:t>‹#›</a:t>
            </a:fld>
            <a:endParaRPr kumimoji="1" lang="ja-JP" altLang="en-US" dirty="0"/>
          </a:p>
        </p:txBody>
      </p:sp>
      <p:sp>
        <p:nvSpPr>
          <p:cNvPr id="3" name="フッター プレースホルダー 2"/>
          <p:cNvSpPr>
            <a:spLocks noGrp="1"/>
          </p:cNvSpPr>
          <p:nvPr>
            <p:ph type="ftr" sz="quarter" idx="2"/>
          </p:nvPr>
        </p:nvSpPr>
        <p:spPr>
          <a:xfrm>
            <a:off x="0" y="9721850"/>
            <a:ext cx="5999747" cy="512763"/>
          </a:xfrm>
          <a:prstGeom prst="rect">
            <a:avLst/>
          </a:prstGeom>
        </p:spPr>
        <p:txBody>
          <a:bodyPr vert="horz" lIns="91440" tIns="45720" rIns="91440" bIns="45720" rtlCol="0" anchor="b"/>
          <a:lstStyle>
            <a:lvl1pPr algn="l">
              <a:defRPr sz="1200"/>
            </a:lvl1pPr>
          </a:lstStyle>
          <a:p>
            <a:pPr>
              <a:lnSpc>
                <a:spcPct val="120000"/>
              </a:lnSpc>
            </a:pPr>
            <a:r>
              <a:rPr lang="en-US" altLang="ja-JP" sz="800" dirty="0">
                <a:latin typeface="メイリオ" panose="020B0604030504040204" pitchFamily="50" charset="-128"/>
                <a:ea typeface="メイリオ" panose="020B0604030504040204" pitchFamily="50" charset="-128"/>
                <a:cs typeface="Arial" panose="020B0604020202020204" pitchFamily="34" charset="0"/>
              </a:rPr>
              <a:t>The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PEACE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project</a:t>
            </a:r>
            <a:r>
              <a:rPr lang="ja-JP" altLang="en-US" sz="8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 JSPM 2009</a:t>
            </a:r>
          </a:p>
          <a:p>
            <a:pPr>
              <a:lnSpc>
                <a:spcPct val="120000"/>
              </a:lnSpc>
            </a:pPr>
            <a:r>
              <a:rPr lang="en-US" altLang="ja-JP" sz="800" b="1" dirty="0">
                <a:latin typeface="メイリオ" panose="020B0604030504040204" pitchFamily="50" charset="-128"/>
                <a:ea typeface="メイリオ" panose="020B0604030504040204" pitchFamily="50" charset="-128"/>
                <a:cs typeface="Arial" panose="020B0604020202020204" pitchFamily="34" charset="0"/>
              </a:rPr>
              <a:t>P</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alliative care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mphasis program on symptom management and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A</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ssessment for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C</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ontinuous medical </a:t>
            </a:r>
            <a:r>
              <a:rPr lang="en-US" altLang="ja-JP" sz="800" b="1" dirty="0">
                <a:latin typeface="メイリオ" panose="020B0604030504040204" pitchFamily="50" charset="-128"/>
                <a:ea typeface="メイリオ" panose="020B0604030504040204" pitchFamily="50" charset="-128"/>
                <a:cs typeface="Arial" panose="020B0604020202020204" pitchFamily="34" charset="0"/>
              </a:rPr>
              <a:t>E</a:t>
            </a:r>
            <a:r>
              <a:rPr lang="en-US" altLang="ja-JP" sz="800" dirty="0">
                <a:latin typeface="メイリオ" panose="020B0604030504040204" pitchFamily="50" charset="-128"/>
                <a:ea typeface="メイリオ" panose="020B0604030504040204" pitchFamily="50" charset="-128"/>
                <a:cs typeface="Arial" panose="020B0604020202020204" pitchFamily="34" charset="0"/>
              </a:rPr>
              <a:t>ducation</a:t>
            </a:r>
          </a:p>
        </p:txBody>
      </p:sp>
      <p:sp>
        <p:nvSpPr>
          <p:cNvPr id="4" name="ヘッダー プレースホルダー 3"/>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r>
              <a:rPr kumimoji="1" lang="ja-JP" altLang="en-US" dirty="0" smtClean="0"/>
              <a:t>アイス・ブレイキング</a:t>
            </a:r>
            <a:endParaRPr kumimoji="1" lang="ja-JP" altLang="en-US" dirty="0"/>
          </a:p>
        </p:txBody>
      </p:sp>
    </p:spTree>
    <p:extLst>
      <p:ext uri="{BB962C8B-B14F-4D97-AF65-F5344CB8AC3E}">
        <p14:creationId xmlns:p14="http://schemas.microsoft.com/office/powerpoint/2010/main" val="88918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363" cy="513508"/>
          </a:xfrm>
          <a:prstGeom prst="rect">
            <a:avLst/>
          </a:prstGeom>
        </p:spPr>
        <p:txBody>
          <a:bodyPr vert="horz" lIns="94768" tIns="47384" rIns="94768" bIns="47384" rtlCol="0"/>
          <a:lstStyle>
            <a:lvl1pPr algn="l">
              <a:defRPr sz="1200"/>
            </a:lvl1pPr>
          </a:lstStyle>
          <a:p>
            <a:endParaRPr kumimoji="1" lang="ja-JP" altLang="en-US"/>
          </a:p>
        </p:txBody>
      </p:sp>
      <p:sp>
        <p:nvSpPr>
          <p:cNvPr id="4" name="スライド イメージ プレースホルダー 3"/>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4768" tIns="47384" rIns="94768" bIns="47384" rtlCol="0" anchor="ctr"/>
          <a:lstStyle/>
          <a:p>
            <a:endParaRPr lang="ja-JP" altLang="en-US"/>
          </a:p>
        </p:txBody>
      </p:sp>
      <p:sp>
        <p:nvSpPr>
          <p:cNvPr id="5" name="ノート プレースホルダー 4"/>
          <p:cNvSpPr>
            <a:spLocks noGrp="1"/>
          </p:cNvSpPr>
          <p:nvPr>
            <p:ph type="body" sz="quarter" idx="3"/>
          </p:nvPr>
        </p:nvSpPr>
        <p:spPr>
          <a:xfrm>
            <a:off x="709931" y="4925407"/>
            <a:ext cx="5679440" cy="4029879"/>
          </a:xfrm>
          <a:prstGeom prst="rect">
            <a:avLst/>
          </a:prstGeom>
        </p:spPr>
        <p:txBody>
          <a:bodyPr vert="horz" lIns="94768" tIns="47384" rIns="94768" bIns="4738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107"/>
            <a:ext cx="3076363" cy="513507"/>
          </a:xfrm>
          <a:prstGeom prst="rect">
            <a:avLst/>
          </a:prstGeom>
        </p:spPr>
        <p:txBody>
          <a:bodyPr vert="horz" lIns="94768" tIns="47384" rIns="94768" bIns="4738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3" cy="513507"/>
          </a:xfrm>
          <a:prstGeom prst="rect">
            <a:avLst/>
          </a:prstGeom>
        </p:spPr>
        <p:txBody>
          <a:bodyPr vert="horz" lIns="94768" tIns="47384" rIns="94768" bIns="47384" rtlCol="0" anchor="b"/>
          <a:lstStyle>
            <a:lvl1pPr algn="r">
              <a:defRPr sz="1200"/>
            </a:lvl1pPr>
          </a:lstStyle>
          <a:p>
            <a:fld id="{1FB55A20-DC82-4237-8A71-91EBBA3DF855}" type="slidenum">
              <a:rPr kumimoji="1" lang="ja-JP" altLang="en-US" smtClean="0"/>
              <a:pPr/>
              <a:t>‹#›</a:t>
            </a:fld>
            <a:endParaRPr kumimoji="1" lang="ja-JP" altLang="en-US"/>
          </a:p>
        </p:txBody>
      </p:sp>
    </p:spTree>
    <p:extLst>
      <p:ext uri="{BB962C8B-B14F-4D97-AF65-F5344CB8AC3E}">
        <p14:creationId xmlns:p14="http://schemas.microsoft.com/office/powerpoint/2010/main" val="3410182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2</a:t>
            </a:fld>
            <a:endParaRPr kumimoji="1" lang="ja-JP" altLang="en-US"/>
          </a:p>
        </p:txBody>
      </p:sp>
    </p:spTree>
    <p:extLst>
      <p:ext uri="{BB962C8B-B14F-4D97-AF65-F5344CB8AC3E}">
        <p14:creationId xmlns:p14="http://schemas.microsoft.com/office/powerpoint/2010/main" val="66254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a:solidFill>
                  <a:schemeClr val="tx1"/>
                </a:solidFill>
                <a:latin typeface="Times New Roman" pitchFamily="18" charset="0"/>
                <a:ea typeface="HGP創英角ｺﾞｼｯｸUB" pitchFamily="50" charset="-128"/>
              </a:defRPr>
            </a:lvl1pPr>
            <a:lvl2pPr marL="710781" indent="-273377" eaLnBrk="0" hangingPunct="0">
              <a:defRPr sz="2300">
                <a:solidFill>
                  <a:schemeClr val="tx1"/>
                </a:solidFill>
                <a:latin typeface="Times New Roman" pitchFamily="18" charset="0"/>
                <a:ea typeface="HGP創英角ｺﾞｼｯｸUB" pitchFamily="50" charset="-128"/>
              </a:defRPr>
            </a:lvl2pPr>
            <a:lvl3pPr marL="1093509" indent="-218702" eaLnBrk="0" hangingPunct="0">
              <a:defRPr sz="2300">
                <a:solidFill>
                  <a:schemeClr val="tx1"/>
                </a:solidFill>
                <a:latin typeface="Times New Roman" pitchFamily="18" charset="0"/>
                <a:ea typeface="HGP創英角ｺﾞｼｯｸUB" pitchFamily="50" charset="-128"/>
              </a:defRPr>
            </a:lvl3pPr>
            <a:lvl4pPr marL="1530913" indent="-218702" eaLnBrk="0" hangingPunct="0">
              <a:defRPr sz="2300">
                <a:solidFill>
                  <a:schemeClr val="tx1"/>
                </a:solidFill>
                <a:latin typeface="Times New Roman" pitchFamily="18" charset="0"/>
                <a:ea typeface="HGP創英角ｺﾞｼｯｸUB" pitchFamily="50" charset="-128"/>
              </a:defRPr>
            </a:lvl4pPr>
            <a:lvl5pPr marL="1968316" indent="-218702" eaLnBrk="0" hangingPunct="0">
              <a:defRPr sz="2300">
                <a:solidFill>
                  <a:schemeClr val="tx1"/>
                </a:solidFill>
                <a:latin typeface="Times New Roman" pitchFamily="18" charset="0"/>
                <a:ea typeface="HGP創英角ｺﾞｼｯｸUB" pitchFamily="50" charset="-128"/>
              </a:defRPr>
            </a:lvl5pPr>
            <a:lvl6pPr marL="2405720"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6pPr>
            <a:lvl7pPr marL="2843124"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7pPr>
            <a:lvl8pPr marL="3280527"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8pPr>
            <a:lvl9pPr marL="3717931"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9pPr>
          </a:lstStyle>
          <a:p>
            <a:pPr eaLnBrk="1" hangingPunct="1"/>
            <a:r>
              <a:rPr lang="en-US" altLang="ja-JP" sz="1200">
                <a:solidFill>
                  <a:prstClr val="black"/>
                </a:solidFill>
              </a:rPr>
              <a:t>PEACE Module3                                  がん性疼痛事例検討PEACE M3: </a:t>
            </a:r>
            <a:r>
              <a:rPr lang="ja-JP" altLang="en-US" sz="1200">
                <a:solidFill>
                  <a:prstClr val="black"/>
                </a:solidFill>
              </a:rPr>
              <a:t>疼痛症例検討</a:t>
            </a:r>
            <a:endParaRPr lang="en-US" altLang="ja-JP" sz="1200">
              <a:solidFill>
                <a:prstClr val="black"/>
              </a:solidFill>
            </a:endParaRP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300">
                <a:solidFill>
                  <a:schemeClr val="tx1"/>
                </a:solidFill>
                <a:latin typeface="Times New Roman" pitchFamily="18" charset="0"/>
                <a:ea typeface="HGP創英角ｺﾞｼｯｸUB" pitchFamily="50" charset="-128"/>
              </a:defRPr>
            </a:lvl1pPr>
            <a:lvl2pPr marL="710781" indent="-273377" eaLnBrk="0" hangingPunct="0">
              <a:defRPr sz="2300">
                <a:solidFill>
                  <a:schemeClr val="tx1"/>
                </a:solidFill>
                <a:latin typeface="Times New Roman" pitchFamily="18" charset="0"/>
                <a:ea typeface="HGP創英角ｺﾞｼｯｸUB" pitchFamily="50" charset="-128"/>
              </a:defRPr>
            </a:lvl2pPr>
            <a:lvl3pPr marL="1093509" indent="-218702" eaLnBrk="0" hangingPunct="0">
              <a:defRPr sz="2300">
                <a:solidFill>
                  <a:schemeClr val="tx1"/>
                </a:solidFill>
                <a:latin typeface="Times New Roman" pitchFamily="18" charset="0"/>
                <a:ea typeface="HGP創英角ｺﾞｼｯｸUB" pitchFamily="50" charset="-128"/>
              </a:defRPr>
            </a:lvl3pPr>
            <a:lvl4pPr marL="1530913" indent="-218702" eaLnBrk="0" hangingPunct="0">
              <a:defRPr sz="2300">
                <a:solidFill>
                  <a:schemeClr val="tx1"/>
                </a:solidFill>
                <a:latin typeface="Times New Roman" pitchFamily="18" charset="0"/>
                <a:ea typeface="HGP創英角ｺﾞｼｯｸUB" pitchFamily="50" charset="-128"/>
              </a:defRPr>
            </a:lvl4pPr>
            <a:lvl5pPr marL="1968316" indent="-218702" eaLnBrk="0" hangingPunct="0">
              <a:defRPr sz="2300">
                <a:solidFill>
                  <a:schemeClr val="tx1"/>
                </a:solidFill>
                <a:latin typeface="Times New Roman" pitchFamily="18" charset="0"/>
                <a:ea typeface="HGP創英角ｺﾞｼｯｸUB" pitchFamily="50" charset="-128"/>
              </a:defRPr>
            </a:lvl5pPr>
            <a:lvl6pPr marL="2405720"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6pPr>
            <a:lvl7pPr marL="2843124"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7pPr>
            <a:lvl8pPr marL="3280527"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8pPr>
            <a:lvl9pPr marL="3717931" indent="-218702" eaLnBrk="0" fontAlgn="base" hangingPunct="0">
              <a:spcBef>
                <a:spcPct val="0"/>
              </a:spcBef>
              <a:spcAft>
                <a:spcPct val="0"/>
              </a:spcAft>
              <a:defRPr sz="2300">
                <a:solidFill>
                  <a:schemeClr val="tx1"/>
                </a:solidFill>
                <a:latin typeface="Times New Roman" pitchFamily="18" charset="0"/>
                <a:ea typeface="HGP創英角ｺﾞｼｯｸUB" pitchFamily="50" charset="-128"/>
              </a:defRPr>
            </a:lvl9pPr>
          </a:lstStyle>
          <a:p>
            <a:pPr eaLnBrk="1" hangingPunct="1"/>
            <a:fld id="{7DD56FAC-B280-4771-A202-7427A9636222}" type="slidenum">
              <a:rPr lang="en-US" altLang="ja-JP" sz="1200">
                <a:solidFill>
                  <a:prstClr val="black"/>
                </a:solidFill>
              </a:rPr>
              <a:pPr eaLnBrk="1" hangingPunct="1"/>
              <a:t>8</a:t>
            </a:fld>
            <a:endParaRPr lang="en-US" altLang="ja-JP" sz="1200">
              <a:solidFill>
                <a:prstClr val="black"/>
              </a:solidFill>
            </a:endParaRPr>
          </a:p>
        </p:txBody>
      </p:sp>
      <p:sp>
        <p:nvSpPr>
          <p:cNvPr id="16388" name="スライド イメージ プレースホルダ 1"/>
          <p:cNvSpPr>
            <a:spLocks noGrp="1" noRot="1" noChangeAspect="1" noTextEdit="1"/>
          </p:cNvSpPr>
          <p:nvPr>
            <p:ph type="sldImg"/>
          </p:nvPr>
        </p:nvSpPr>
        <p:spPr>
          <a:ln/>
        </p:spPr>
      </p:sp>
      <p:sp>
        <p:nvSpPr>
          <p:cNvPr id="16389" name="ノート プレースホルダ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ja-JP" altLang="en-US" dirty="0">
                <a:ea typeface="ＭＳ Ｐ明朝" pitchFamily="18" charset="-128"/>
              </a:rPr>
              <a:t>アイス・</a:t>
            </a:r>
            <a:r>
              <a:rPr lang="ja-JP" altLang="en-US" dirty="0" smtClean="0">
                <a:ea typeface="ＭＳ Ｐ明朝" pitchFamily="18" charset="-128"/>
              </a:rPr>
              <a:t>ブレイキング</a:t>
            </a:r>
            <a:r>
              <a:rPr lang="ja-JP" altLang="en-US" dirty="0">
                <a:ea typeface="ＭＳ Ｐ明朝" pitchFamily="18" charset="-128"/>
              </a:rPr>
              <a:t>もしくは</a:t>
            </a:r>
            <a:r>
              <a:rPr lang="ja-JP" altLang="en-US" dirty="0" smtClean="0">
                <a:ea typeface="ＭＳ Ｐ明朝" pitchFamily="18" charset="-128"/>
              </a:rPr>
              <a:t>アイスブレイク</a:t>
            </a:r>
            <a:r>
              <a:rPr lang="ja-JP" altLang="en-US" dirty="0">
                <a:ea typeface="ＭＳ Ｐ明朝" pitchFamily="18" charset="-128"/>
              </a:rPr>
              <a:t>は、文字通り「氷をとかす」という意味です。見知らぬものどうしが集まった場面はとかく緊張が高まって、氷のようにカチカチの雰囲気になりがちです。緊張をほぐして参加者がコミュニケーションをとりやすい学びの場を作るのがアイス・</a:t>
            </a:r>
            <a:r>
              <a:rPr lang="ja-JP" altLang="en-US" dirty="0" smtClean="0">
                <a:ea typeface="ＭＳ Ｐ明朝" pitchFamily="18" charset="-128"/>
              </a:rPr>
              <a:t>ブレイキング</a:t>
            </a:r>
            <a:r>
              <a:rPr lang="ja-JP" altLang="en-US" dirty="0">
                <a:ea typeface="ＭＳ Ｐ明朝" pitchFamily="18" charset="-128"/>
              </a:rPr>
              <a:t>の目的です。アイス・</a:t>
            </a:r>
            <a:r>
              <a:rPr lang="ja-JP" altLang="en-US" dirty="0" smtClean="0">
                <a:ea typeface="ＭＳ Ｐ明朝" pitchFamily="18" charset="-128"/>
              </a:rPr>
              <a:t>ブレイキング</a:t>
            </a:r>
            <a:r>
              <a:rPr lang="ja-JP" altLang="en-US" dirty="0">
                <a:ea typeface="ＭＳ Ｐ明朝" pitchFamily="18" charset="-128"/>
              </a:rPr>
              <a:t>はもともとワークショップの一部として出来たものであり、体験学習をはじめる際には必須のプロセスといえます。</a:t>
            </a:r>
            <a:endParaRPr lang="en-US" altLang="ja-JP" dirty="0">
              <a:ea typeface="ＭＳ Ｐ明朝" pitchFamily="18" charset="-128"/>
            </a:endParaRPr>
          </a:p>
          <a:p>
            <a:endParaRPr lang="en-US" altLang="ja-JP" dirty="0">
              <a:ea typeface="ＭＳ Ｐ明朝" pitchFamily="18" charset="-128"/>
            </a:endParaRPr>
          </a:p>
          <a:p>
            <a:r>
              <a:rPr lang="ja-JP" altLang="en-US" dirty="0">
                <a:ea typeface="ＭＳ Ｐ明朝" pitchFamily="18" charset="-128"/>
              </a:rPr>
              <a:t>ノートオプション</a:t>
            </a:r>
            <a:endParaRPr lang="en-US" altLang="ja-JP" dirty="0">
              <a:ea typeface="ＭＳ Ｐ明朝" pitchFamily="18" charset="-128"/>
            </a:endParaRPr>
          </a:p>
          <a:p>
            <a:r>
              <a:rPr lang="ja-JP" altLang="en-US" dirty="0">
                <a:ea typeface="ＭＳ Ｐ明朝" pitchFamily="18" charset="-128"/>
              </a:rPr>
              <a:t>アイス・</a:t>
            </a:r>
            <a:r>
              <a:rPr lang="ja-JP" altLang="en-US" dirty="0" smtClean="0">
                <a:ea typeface="ＭＳ Ｐ明朝" pitchFamily="18" charset="-128"/>
              </a:rPr>
              <a:t>ブレイキング</a:t>
            </a:r>
            <a:r>
              <a:rPr lang="ja-JP" altLang="en-US" dirty="0">
                <a:ea typeface="ＭＳ Ｐ明朝" pitchFamily="18" charset="-128"/>
              </a:rPr>
              <a:t>はもともとワークショップの一部でした。その意味で“レクリエーション”とは少し違います。レクリエーションは、それ自体を楽しむ遊びであるのに対し、アイス・</a:t>
            </a:r>
            <a:r>
              <a:rPr lang="ja-JP" altLang="en-US" dirty="0" smtClean="0">
                <a:ea typeface="ＭＳ Ｐ明朝" pitchFamily="18" charset="-128"/>
              </a:rPr>
              <a:t>ブレイキング</a:t>
            </a:r>
            <a:r>
              <a:rPr lang="ja-JP" altLang="en-US" dirty="0">
                <a:ea typeface="ＭＳ Ｐ明朝" pitchFamily="18" charset="-128"/>
              </a:rPr>
              <a:t>は、あとに続くプログラムをスムーズにするための準備として意図的に行われるものです。ですから、ワークショップにおいて、アイス・</a:t>
            </a:r>
            <a:r>
              <a:rPr lang="ja-JP" altLang="en-US" dirty="0" smtClean="0">
                <a:ea typeface="ＭＳ Ｐ明朝" pitchFamily="18" charset="-128"/>
              </a:rPr>
              <a:t>ブレイキング</a:t>
            </a:r>
            <a:r>
              <a:rPr lang="ja-JP" altLang="en-US" dirty="0">
                <a:ea typeface="ＭＳ Ｐ明朝" pitchFamily="18" charset="-128"/>
              </a:rPr>
              <a:t>は非常に重要な一部分なのです。</a:t>
            </a:r>
            <a:endParaRPr lang="en-US" altLang="ja-JP" dirty="0">
              <a:ea typeface="ＭＳ Ｐ明朝" pitchFamily="18" charset="-128"/>
            </a:endParaRPr>
          </a:p>
          <a:p>
            <a:endParaRPr lang="en-US" altLang="ja-JP" dirty="0">
              <a:ea typeface="ＭＳ Ｐ明朝" pitchFamily="18" charset="-128"/>
            </a:endParaRPr>
          </a:p>
          <a:p>
            <a:r>
              <a:rPr lang="ja-JP" altLang="en-US" dirty="0">
                <a:ea typeface="ＭＳ Ｐ明朝" pitchFamily="18" charset="-128"/>
              </a:rPr>
              <a:t>厚生労働省の緩和ケア研修会開催指針にもアイス・</a:t>
            </a:r>
            <a:r>
              <a:rPr lang="ja-JP" altLang="en-US" dirty="0" smtClean="0">
                <a:ea typeface="ＭＳ Ｐ明朝" pitchFamily="18" charset="-128"/>
              </a:rPr>
              <a:t>ブレイキング</a:t>
            </a:r>
            <a:r>
              <a:rPr lang="ja-JP" altLang="en-US" dirty="0">
                <a:ea typeface="ＭＳ Ｐ明朝" pitchFamily="18" charset="-128"/>
              </a:rPr>
              <a:t>（アイス・ブレイキングと記載されている）をすることが明記されています。</a:t>
            </a:r>
            <a:endParaRPr lang="en-US" altLang="ja-JP" dirty="0">
              <a:ea typeface="ＭＳ Ｐ明朝" pitchFamily="18" charset="-128"/>
            </a:endParaRPr>
          </a:p>
        </p:txBody>
      </p:sp>
      <p:sp>
        <p:nvSpPr>
          <p:cNvPr id="16390" name="スライド番号プレースホルダ 3"/>
          <p:cNvSpPr txBox="1">
            <a:spLocks noGrp="1"/>
          </p:cNvSpPr>
          <p:nvPr/>
        </p:nvSpPr>
        <p:spPr bwMode="auto">
          <a:xfrm>
            <a:off x="4056824" y="8955358"/>
            <a:ext cx="3103877" cy="4708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4759" tIns="47380" rIns="94759" bIns="47380" anchor="b"/>
          <a:lstStyle>
            <a:lvl1pPr eaLnBrk="0" hangingPunct="0">
              <a:defRPr sz="2400">
                <a:solidFill>
                  <a:schemeClr val="tx1"/>
                </a:solidFill>
                <a:latin typeface="Times New Roman" pitchFamily="18" charset="0"/>
                <a:ea typeface="HGP創英角ｺﾞｼｯｸUB" pitchFamily="50" charset="-128"/>
              </a:defRPr>
            </a:lvl1pPr>
            <a:lvl2pPr marL="742950" indent="-285750" eaLnBrk="0" hangingPunct="0">
              <a:defRPr sz="2400">
                <a:solidFill>
                  <a:schemeClr val="tx1"/>
                </a:solidFill>
                <a:latin typeface="Times New Roman" pitchFamily="18" charset="0"/>
                <a:ea typeface="HGP創英角ｺﾞｼｯｸUB" pitchFamily="50" charset="-128"/>
              </a:defRPr>
            </a:lvl2pPr>
            <a:lvl3pPr marL="1143000" indent="-228600" eaLnBrk="0" hangingPunct="0">
              <a:defRPr sz="2400">
                <a:solidFill>
                  <a:schemeClr val="tx1"/>
                </a:solidFill>
                <a:latin typeface="Times New Roman" pitchFamily="18" charset="0"/>
                <a:ea typeface="HGP創英角ｺﾞｼｯｸUB" pitchFamily="50" charset="-128"/>
              </a:defRPr>
            </a:lvl3pPr>
            <a:lvl4pPr marL="1600200" indent="-228600" eaLnBrk="0" hangingPunct="0">
              <a:defRPr sz="2400">
                <a:solidFill>
                  <a:schemeClr val="tx1"/>
                </a:solidFill>
                <a:latin typeface="Times New Roman" pitchFamily="18" charset="0"/>
                <a:ea typeface="HGP創英角ｺﾞｼｯｸUB" pitchFamily="50" charset="-128"/>
              </a:defRPr>
            </a:lvl4pPr>
            <a:lvl5pPr marL="2057400" indent="-228600" eaLnBrk="0" hangingPunct="0">
              <a:defRPr sz="2400">
                <a:solidFill>
                  <a:schemeClr val="tx1"/>
                </a:solidFill>
                <a:latin typeface="Times New Roman" pitchFamily="18" charset="0"/>
                <a:ea typeface="HGP創英角ｺﾞｼｯｸUB" pitchFamily="50" charset="-128"/>
              </a:defRPr>
            </a:lvl5pPr>
            <a:lvl6pPr marL="25146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6pPr>
            <a:lvl7pPr marL="29718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7pPr>
            <a:lvl8pPr marL="34290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8pPr>
            <a:lvl9pPr marL="38862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9pPr>
          </a:lstStyle>
          <a:p>
            <a:pPr algn="r" eaLnBrk="1" hangingPunct="1"/>
            <a:fld id="{D1EBDBE1-568C-49E5-B572-EFDB54D386BF}" type="slidenum">
              <a:rPr lang="en-US" altLang="ja-JP" sz="1200">
                <a:solidFill>
                  <a:prstClr val="black"/>
                </a:solidFill>
              </a:rPr>
              <a:pPr algn="r" eaLnBrk="1" hangingPunct="1"/>
              <a:t>8</a:t>
            </a:fld>
            <a:endParaRPr lang="en-US" altLang="ja-JP" sz="1200">
              <a:solidFill>
                <a:prstClr val="black"/>
              </a:solidFill>
            </a:endParaRPr>
          </a:p>
        </p:txBody>
      </p:sp>
      <p:sp>
        <p:nvSpPr>
          <p:cNvPr id="16391" name="フッター プレースホルダ 4"/>
          <p:cNvSpPr txBox="1">
            <a:spLocks noGrp="1"/>
          </p:cNvSpPr>
          <p:nvPr/>
        </p:nvSpPr>
        <p:spPr bwMode="auto">
          <a:xfrm>
            <a:off x="1" y="8955358"/>
            <a:ext cx="3103877" cy="4708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4759" tIns="47380" rIns="94759" bIns="47380" anchor="b"/>
          <a:lstStyle>
            <a:lvl1pPr eaLnBrk="0" hangingPunct="0">
              <a:defRPr sz="2400">
                <a:solidFill>
                  <a:schemeClr val="tx1"/>
                </a:solidFill>
                <a:latin typeface="Times New Roman" pitchFamily="18" charset="0"/>
                <a:ea typeface="HGP創英角ｺﾞｼｯｸUB" pitchFamily="50" charset="-128"/>
              </a:defRPr>
            </a:lvl1pPr>
            <a:lvl2pPr marL="742950" indent="-285750" eaLnBrk="0" hangingPunct="0">
              <a:defRPr sz="2400">
                <a:solidFill>
                  <a:schemeClr val="tx1"/>
                </a:solidFill>
                <a:latin typeface="Times New Roman" pitchFamily="18" charset="0"/>
                <a:ea typeface="HGP創英角ｺﾞｼｯｸUB" pitchFamily="50" charset="-128"/>
              </a:defRPr>
            </a:lvl2pPr>
            <a:lvl3pPr marL="1143000" indent="-228600" eaLnBrk="0" hangingPunct="0">
              <a:defRPr sz="2400">
                <a:solidFill>
                  <a:schemeClr val="tx1"/>
                </a:solidFill>
                <a:latin typeface="Times New Roman" pitchFamily="18" charset="0"/>
                <a:ea typeface="HGP創英角ｺﾞｼｯｸUB" pitchFamily="50" charset="-128"/>
              </a:defRPr>
            </a:lvl3pPr>
            <a:lvl4pPr marL="1600200" indent="-228600" eaLnBrk="0" hangingPunct="0">
              <a:defRPr sz="2400">
                <a:solidFill>
                  <a:schemeClr val="tx1"/>
                </a:solidFill>
                <a:latin typeface="Times New Roman" pitchFamily="18" charset="0"/>
                <a:ea typeface="HGP創英角ｺﾞｼｯｸUB" pitchFamily="50" charset="-128"/>
              </a:defRPr>
            </a:lvl4pPr>
            <a:lvl5pPr marL="2057400" indent="-228600" eaLnBrk="0" hangingPunct="0">
              <a:defRPr sz="2400">
                <a:solidFill>
                  <a:schemeClr val="tx1"/>
                </a:solidFill>
                <a:latin typeface="Times New Roman" pitchFamily="18" charset="0"/>
                <a:ea typeface="HGP創英角ｺﾞｼｯｸUB" pitchFamily="50" charset="-128"/>
              </a:defRPr>
            </a:lvl5pPr>
            <a:lvl6pPr marL="25146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6pPr>
            <a:lvl7pPr marL="29718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7pPr>
            <a:lvl8pPr marL="34290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8pPr>
            <a:lvl9pPr marL="3886200" indent="-228600" eaLnBrk="0" fontAlgn="base" hangingPunct="0">
              <a:spcBef>
                <a:spcPct val="0"/>
              </a:spcBef>
              <a:spcAft>
                <a:spcPct val="0"/>
              </a:spcAft>
              <a:defRPr sz="2400">
                <a:solidFill>
                  <a:schemeClr val="tx1"/>
                </a:solidFill>
                <a:latin typeface="Times New Roman" pitchFamily="18" charset="0"/>
                <a:ea typeface="HGP創英角ｺﾞｼｯｸUB" pitchFamily="50" charset="-128"/>
              </a:defRPr>
            </a:lvl9pPr>
          </a:lstStyle>
          <a:p>
            <a:pPr eaLnBrk="1" hangingPunct="1"/>
            <a:r>
              <a:rPr lang="en-US" altLang="ja-JP" sz="1200">
                <a:solidFill>
                  <a:prstClr val="black"/>
                </a:solidFill>
              </a:rPr>
              <a:t>PEACE M3: </a:t>
            </a:r>
            <a:r>
              <a:rPr lang="ja-JP" altLang="en-US" sz="1200">
                <a:solidFill>
                  <a:prstClr val="black"/>
                </a:solidFill>
              </a:rPr>
              <a:t>疼痛症例検討</a:t>
            </a:r>
            <a:endParaRPr lang="en-US" altLang="ja-JP" sz="1200">
              <a:solidFill>
                <a:prstClr val="black"/>
              </a:solidFill>
            </a:endParaRPr>
          </a:p>
        </p:txBody>
      </p:sp>
    </p:spTree>
    <p:extLst>
      <p:ext uri="{BB962C8B-B14F-4D97-AF65-F5344CB8AC3E}">
        <p14:creationId xmlns:p14="http://schemas.microsoft.com/office/powerpoint/2010/main" val="2969046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smtClean="0"/>
              <a:t>隣の隣の自己紹介</a:t>
            </a:r>
            <a:endParaRPr kumimoji="1" lang="en-US" altLang="ja-JP" b="1" dirty="0" smtClean="0"/>
          </a:p>
          <a:p>
            <a:r>
              <a:rPr kumimoji="1" lang="ja-JP" altLang="en-US" b="1" dirty="0" smtClean="0"/>
              <a:t>用意するもの：</a:t>
            </a:r>
            <a:r>
              <a:rPr kumimoji="1" lang="ja-JP" altLang="en-US" dirty="0" smtClean="0"/>
              <a:t>特になし、</a:t>
            </a:r>
            <a:r>
              <a:rPr lang="ja-JP" altLang="en-US" dirty="0" smtClean="0">
                <a:solidFill>
                  <a:srgbClr val="FFC000"/>
                </a:solidFill>
              </a:rPr>
              <a:t>人数分の紙と太書きできるペンがあると便利</a:t>
            </a:r>
            <a:r>
              <a:rPr kumimoji="1" lang="ja-JP" altLang="en-US" dirty="0" smtClean="0">
                <a:solidFill>
                  <a:srgbClr val="FFC000"/>
                </a:solidFill>
              </a:rPr>
              <a:t>、</a:t>
            </a:r>
            <a:r>
              <a:rPr kumimoji="1" lang="ja-JP" altLang="en-US" b="1" dirty="0" smtClean="0"/>
              <a:t>最適なグループの人数：</a:t>
            </a:r>
            <a:r>
              <a:rPr lang="en-US" altLang="ja-JP" dirty="0" smtClean="0"/>
              <a:t>5〜8</a:t>
            </a:r>
            <a:r>
              <a:rPr lang="ja-JP" altLang="en-US" dirty="0" smtClean="0"/>
              <a:t>名程度、</a:t>
            </a:r>
            <a:r>
              <a:rPr kumimoji="1" lang="ja-JP" altLang="en-US" b="1" dirty="0" smtClean="0"/>
              <a:t>注意点：</a:t>
            </a:r>
            <a:r>
              <a:rPr lang="ja-JP" altLang="en-US" dirty="0" smtClean="0">
                <a:solidFill>
                  <a:srgbClr val="FFC000"/>
                </a:solidFill>
              </a:rPr>
              <a:t>お題は変更して良い</a:t>
            </a:r>
            <a:endParaRPr kumimoji="1" lang="en-US" altLang="ja-JP" dirty="0" smtClean="0">
              <a:solidFill>
                <a:srgbClr val="FFC000"/>
              </a:solidFill>
            </a:endParaRPr>
          </a:p>
        </p:txBody>
      </p:sp>
      <p:sp>
        <p:nvSpPr>
          <p:cNvPr id="4" name="スライド番号プレースホルダー 3"/>
          <p:cNvSpPr>
            <a:spLocks noGrp="1"/>
          </p:cNvSpPr>
          <p:nvPr>
            <p:ph type="sldNum" sz="quarter" idx="10"/>
          </p:nvPr>
        </p:nvSpPr>
        <p:spPr/>
        <p:txBody>
          <a:bodyPr/>
          <a:lstStyle/>
          <a:p>
            <a:fld id="{1FB55A20-DC82-4237-8A71-91EBBA3DF855}" type="slidenum">
              <a:rPr kumimoji="1" lang="ja-JP" altLang="en-US" smtClean="0"/>
              <a:pPr/>
              <a:t>11</a:t>
            </a:fld>
            <a:endParaRPr kumimoji="1" lang="ja-JP" altLang="en-US"/>
          </a:p>
        </p:txBody>
      </p:sp>
    </p:spTree>
    <p:extLst>
      <p:ext uri="{BB962C8B-B14F-4D97-AF65-F5344CB8AC3E}">
        <p14:creationId xmlns:p14="http://schemas.microsoft.com/office/powerpoint/2010/main" val="23440360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JSPMアイキャッチ">
    <p:spTree>
      <p:nvGrpSpPr>
        <p:cNvPr id="1" name=""/>
        <p:cNvGrpSpPr/>
        <p:nvPr/>
      </p:nvGrpSpPr>
      <p:grpSpPr>
        <a:xfrm>
          <a:off x="0" y="0"/>
          <a:ext cx="0" cy="0"/>
          <a:chOff x="0" y="0"/>
          <a:chExt cx="0" cy="0"/>
        </a:xfrm>
      </p:grpSpPr>
      <p:sp>
        <p:nvSpPr>
          <p:cNvPr id="7" name="正方形/長方形 6"/>
          <p:cNvSpPr/>
          <p:nvPr userDrawn="1"/>
        </p:nvSpPr>
        <p:spPr>
          <a:xfrm>
            <a:off x="481947" y="4495869"/>
            <a:ext cx="8180105" cy="1200328"/>
          </a:xfrm>
          <a:prstGeom prst="rect">
            <a:avLst/>
          </a:prstGeom>
        </p:spPr>
        <p:txBody>
          <a:bodyPr wrap="square">
            <a:spAutoFit/>
          </a:bodyPr>
          <a:lstStyle/>
          <a:p>
            <a:pPr algn="ctr" fontAlgn="auto">
              <a:spcBef>
                <a:spcPts val="0"/>
              </a:spcBef>
              <a:spcAft>
                <a:spcPts val="0"/>
              </a:spcAft>
              <a:defRPr/>
            </a:pPr>
            <a:r>
              <a:rPr lang="en-US" altLang="ja-JP" sz="2400" b="1" i="0" dirty="0">
                <a:solidFill>
                  <a:schemeClr val="tx2"/>
                </a:solidFill>
                <a:latin typeface="Calibri"/>
                <a:ea typeface="HGP創英角ｺﾞｼｯｸUB" charset="0"/>
                <a:cs typeface="Calibri"/>
              </a:rPr>
              <a:t>P</a:t>
            </a:r>
            <a:r>
              <a:rPr lang="en-US" altLang="ja-JP" sz="2400" b="1" i="0" dirty="0">
                <a:solidFill>
                  <a:srgbClr val="000000"/>
                </a:solidFill>
                <a:latin typeface="Calibri"/>
                <a:ea typeface="HGP創英角ｺﾞｼｯｸUB" charset="0"/>
                <a:cs typeface="Calibri"/>
              </a:rPr>
              <a:t>alliative care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mphasis program on symptom  management and </a:t>
            </a:r>
            <a:r>
              <a:rPr lang="en-US" altLang="ja-JP" sz="2400" b="1" i="0" dirty="0">
                <a:solidFill>
                  <a:srgbClr val="1F497D"/>
                </a:solidFill>
                <a:latin typeface="Calibri"/>
                <a:ea typeface="HGP創英角ｺﾞｼｯｸUB" charset="0"/>
                <a:cs typeface="Calibri"/>
              </a:rPr>
              <a:t>A</a:t>
            </a:r>
            <a:r>
              <a:rPr lang="en-US" altLang="ja-JP" sz="2400" b="1" i="0" dirty="0">
                <a:solidFill>
                  <a:srgbClr val="000000"/>
                </a:solidFill>
                <a:latin typeface="Calibri"/>
                <a:ea typeface="HGP創英角ｺﾞｼｯｸUB" charset="0"/>
                <a:cs typeface="Calibri"/>
              </a:rPr>
              <a:t>ssessment for </a:t>
            </a:r>
            <a:r>
              <a:rPr lang="en-US" altLang="ja-JP" sz="2400" b="1" i="0" dirty="0">
                <a:solidFill>
                  <a:srgbClr val="1F497D"/>
                </a:solidFill>
                <a:latin typeface="Calibri"/>
                <a:ea typeface="HGP創英角ｺﾞｼｯｸUB" charset="0"/>
                <a:cs typeface="Calibri"/>
              </a:rPr>
              <a:t>C</a:t>
            </a:r>
            <a:r>
              <a:rPr lang="en-US" altLang="ja-JP" sz="2400" b="1" i="0" dirty="0">
                <a:solidFill>
                  <a:srgbClr val="000000"/>
                </a:solidFill>
                <a:latin typeface="Calibri"/>
                <a:ea typeface="HGP創英角ｺﾞｼｯｸUB" charset="0"/>
                <a:cs typeface="Calibri"/>
              </a:rPr>
              <a:t>ontinuous medical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ducation</a:t>
            </a:r>
            <a:endParaRPr lang="ja-JP" altLang="en-US" sz="2400" b="1" i="0" dirty="0">
              <a:solidFill>
                <a:srgbClr val="000000"/>
              </a:solidFill>
              <a:latin typeface="Calibri"/>
              <a:cs typeface="Calibri"/>
            </a:endParaRPr>
          </a:p>
          <a:p>
            <a:pPr algn="ctr" fontAlgn="auto">
              <a:spcBef>
                <a:spcPts val="0"/>
              </a:spcBef>
              <a:spcAft>
                <a:spcPts val="0"/>
              </a:spcAft>
              <a:buFont typeface="Wingdings" charset="0"/>
              <a:buNone/>
              <a:defRPr/>
            </a:pPr>
            <a:endParaRPr lang="en-US" altLang="ja-JP" sz="2400" b="1" i="0" dirty="0">
              <a:solidFill>
                <a:srgbClr val="000000"/>
              </a:solidFill>
              <a:latin typeface="Calibri"/>
              <a:ea typeface="HGP創英角ｺﾞｼｯｸUB" charset="0"/>
              <a:cs typeface="Calibri"/>
            </a:endParaRPr>
          </a:p>
        </p:txBody>
      </p:sp>
      <p:cxnSp>
        <p:nvCxnSpPr>
          <p:cNvPr id="8" name="直線コネクタ 7"/>
          <p:cNvCxnSpPr/>
          <p:nvPr userDrawn="1"/>
        </p:nvCxnSpPr>
        <p:spPr>
          <a:xfrm>
            <a:off x="0" y="4214626"/>
            <a:ext cx="9144000" cy="0"/>
          </a:xfrm>
          <a:prstGeom prst="line">
            <a:avLst/>
          </a:prstGeom>
          <a:ln w="57150" cmpd="sng">
            <a:solidFill>
              <a:schemeClr val="tx2"/>
            </a:solidFill>
            <a:headEnd type="none"/>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pic>
        <p:nvPicPr>
          <p:cNvPr id="2" name="図 1" descr="PEACEロゴ.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399" y="2369924"/>
            <a:ext cx="5791200" cy="1562100"/>
          </a:xfrm>
          <a:prstGeom prst="rect">
            <a:avLst/>
          </a:prstGeom>
        </p:spPr>
      </p:pic>
    </p:spTree>
    <p:extLst>
      <p:ext uri="{BB962C8B-B14F-4D97-AF65-F5344CB8AC3E}">
        <p14:creationId xmlns:p14="http://schemas.microsoft.com/office/powerpoint/2010/main" val="424884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SPMタイトルの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cxnSp>
        <p:nvCxnSpPr>
          <p:cNvPr id="4" name="直線コネクタ 3"/>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604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モジュール運営上の留意点">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正方形/長方形 4"/>
          <p:cNvSpPr/>
          <p:nvPr userDrawn="1"/>
        </p:nvSpPr>
        <p:spPr>
          <a:xfrm>
            <a:off x="457201" y="186780"/>
            <a:ext cx="8229600"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モジュール運営上の留意点</a:t>
            </a:r>
            <a:endParaRPr lang="ja-JP" altLang="en-US" b="1" dirty="0">
              <a:solidFill>
                <a:schemeClr val="bg1"/>
              </a:solidFill>
            </a:endParaRPr>
          </a:p>
        </p:txBody>
      </p:sp>
    </p:spTree>
    <p:extLst>
      <p:ext uri="{BB962C8B-B14F-4D97-AF65-F5344CB8AC3E}">
        <p14:creationId xmlns:p14="http://schemas.microsoft.com/office/powerpoint/2010/main" val="9933737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JPOSアイキャッチ">
    <p:spTree>
      <p:nvGrpSpPr>
        <p:cNvPr id="1" name=""/>
        <p:cNvGrpSpPr/>
        <p:nvPr/>
      </p:nvGrpSpPr>
      <p:grpSpPr>
        <a:xfrm>
          <a:off x="0" y="0"/>
          <a:ext cx="0" cy="0"/>
          <a:chOff x="0" y="0"/>
          <a:chExt cx="0" cy="0"/>
        </a:xfrm>
      </p:grpSpPr>
      <p:sp>
        <p:nvSpPr>
          <p:cNvPr id="2" name="正方形/長方形 1"/>
          <p:cNvSpPr/>
          <p:nvPr userDrawn="1"/>
        </p:nvSpPr>
        <p:spPr>
          <a:xfrm>
            <a:off x="481947" y="4495869"/>
            <a:ext cx="8180105" cy="1200328"/>
          </a:xfrm>
          <a:prstGeom prst="rect">
            <a:avLst/>
          </a:prstGeom>
        </p:spPr>
        <p:txBody>
          <a:bodyPr wrap="square">
            <a:spAutoFit/>
          </a:bodyPr>
          <a:lstStyle/>
          <a:p>
            <a:pPr algn="ctr" fontAlgn="auto">
              <a:spcBef>
                <a:spcPts val="0"/>
              </a:spcBef>
              <a:spcAft>
                <a:spcPts val="0"/>
              </a:spcAft>
              <a:defRPr/>
            </a:pPr>
            <a:r>
              <a:rPr lang="en-US" altLang="ja-JP" sz="2400" b="1" i="0" dirty="0">
                <a:solidFill>
                  <a:schemeClr val="tx2"/>
                </a:solidFill>
                <a:latin typeface="Calibri"/>
                <a:ea typeface="HGP創英角ｺﾞｼｯｸUB" charset="0"/>
                <a:cs typeface="Calibri"/>
              </a:rPr>
              <a:t>P</a:t>
            </a:r>
            <a:r>
              <a:rPr lang="en-US" altLang="ja-JP" sz="2400" b="1" i="0" dirty="0">
                <a:solidFill>
                  <a:srgbClr val="000000"/>
                </a:solidFill>
                <a:latin typeface="Calibri"/>
                <a:ea typeface="HGP創英角ｺﾞｼｯｸUB" charset="0"/>
                <a:cs typeface="Calibri"/>
              </a:rPr>
              <a:t>alliative care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mphasis program on symptom  management and </a:t>
            </a:r>
            <a:r>
              <a:rPr lang="en-US" altLang="ja-JP" sz="2400" b="1" i="0" dirty="0">
                <a:solidFill>
                  <a:srgbClr val="1F497D"/>
                </a:solidFill>
                <a:latin typeface="Calibri"/>
                <a:ea typeface="HGP創英角ｺﾞｼｯｸUB" charset="0"/>
                <a:cs typeface="Calibri"/>
              </a:rPr>
              <a:t>A</a:t>
            </a:r>
            <a:r>
              <a:rPr lang="en-US" altLang="ja-JP" sz="2400" b="1" i="0" dirty="0">
                <a:solidFill>
                  <a:srgbClr val="000000"/>
                </a:solidFill>
                <a:latin typeface="Calibri"/>
                <a:ea typeface="HGP創英角ｺﾞｼｯｸUB" charset="0"/>
                <a:cs typeface="Calibri"/>
              </a:rPr>
              <a:t>ssessment for </a:t>
            </a:r>
            <a:r>
              <a:rPr lang="en-US" altLang="ja-JP" sz="2400" b="1" i="0" dirty="0">
                <a:solidFill>
                  <a:srgbClr val="1F497D"/>
                </a:solidFill>
                <a:latin typeface="Calibri"/>
                <a:ea typeface="HGP創英角ｺﾞｼｯｸUB" charset="0"/>
                <a:cs typeface="Calibri"/>
              </a:rPr>
              <a:t>C</a:t>
            </a:r>
            <a:r>
              <a:rPr lang="en-US" altLang="ja-JP" sz="2400" b="1" i="0" dirty="0">
                <a:solidFill>
                  <a:srgbClr val="000000"/>
                </a:solidFill>
                <a:latin typeface="Calibri"/>
                <a:ea typeface="HGP創英角ｺﾞｼｯｸUB" charset="0"/>
                <a:cs typeface="Calibri"/>
              </a:rPr>
              <a:t>ontinuous medical </a:t>
            </a:r>
            <a:r>
              <a:rPr lang="en-US" altLang="ja-JP" sz="2400" b="1" i="0" dirty="0">
                <a:solidFill>
                  <a:srgbClr val="1F497D"/>
                </a:solidFill>
                <a:latin typeface="Calibri"/>
                <a:ea typeface="HGP創英角ｺﾞｼｯｸUB" charset="0"/>
                <a:cs typeface="Calibri"/>
              </a:rPr>
              <a:t>E</a:t>
            </a:r>
            <a:r>
              <a:rPr lang="en-US" altLang="ja-JP" sz="2400" b="1" i="0" dirty="0">
                <a:solidFill>
                  <a:srgbClr val="000000"/>
                </a:solidFill>
                <a:latin typeface="Calibri"/>
                <a:ea typeface="HGP創英角ｺﾞｼｯｸUB" charset="0"/>
                <a:cs typeface="Calibri"/>
              </a:rPr>
              <a:t>ducation</a:t>
            </a:r>
            <a:endParaRPr lang="ja-JP" altLang="en-US" sz="2400" b="1" i="0" dirty="0">
              <a:solidFill>
                <a:srgbClr val="000000"/>
              </a:solidFill>
              <a:latin typeface="Calibri"/>
              <a:cs typeface="Calibri"/>
            </a:endParaRPr>
          </a:p>
          <a:p>
            <a:pPr algn="ctr" fontAlgn="auto">
              <a:spcBef>
                <a:spcPts val="0"/>
              </a:spcBef>
              <a:spcAft>
                <a:spcPts val="0"/>
              </a:spcAft>
              <a:buFont typeface="Wingdings" charset="0"/>
              <a:buNone/>
              <a:defRPr/>
            </a:pPr>
            <a:endParaRPr lang="en-US" altLang="ja-JP" sz="2400" b="1" i="0" dirty="0">
              <a:solidFill>
                <a:srgbClr val="000000"/>
              </a:solidFill>
              <a:latin typeface="Calibri"/>
              <a:ea typeface="HGP創英角ｺﾞｼｯｸUB" charset="0"/>
              <a:cs typeface="Calibri"/>
            </a:endParaRPr>
          </a:p>
        </p:txBody>
      </p:sp>
      <p:cxnSp>
        <p:nvCxnSpPr>
          <p:cNvPr id="3" name="直線コネクタ 2"/>
          <p:cNvCxnSpPr/>
          <p:nvPr userDrawn="1"/>
        </p:nvCxnSpPr>
        <p:spPr>
          <a:xfrm>
            <a:off x="0" y="4214626"/>
            <a:ext cx="9144000" cy="0"/>
          </a:xfrm>
          <a:prstGeom prst="line">
            <a:avLst/>
          </a:prstGeom>
          <a:ln w="57150" cmpd="sng">
            <a:solidFill>
              <a:schemeClr val="tx2"/>
            </a:solidFill>
            <a:headEnd type="none"/>
            <a:tailEnd type="none"/>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pic>
        <p:nvPicPr>
          <p:cNvPr id="4" name="図 3" descr="PEACEロゴ.pdf"/>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76399" y="2369924"/>
            <a:ext cx="5791200" cy="1562100"/>
          </a:xfrm>
          <a:prstGeom prst="rect">
            <a:avLst/>
          </a:prstGeom>
        </p:spPr>
      </p:pic>
    </p:spTree>
    <p:extLst>
      <p:ext uri="{BB962C8B-B14F-4D97-AF65-F5344CB8AC3E}">
        <p14:creationId xmlns:p14="http://schemas.microsoft.com/office/powerpoint/2010/main" val="2352778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JPOS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2862876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JPOS小見出し">
    <p:spTree>
      <p:nvGrpSpPr>
        <p:cNvPr id="1" name=""/>
        <p:cNvGrpSpPr/>
        <p:nvPr/>
      </p:nvGrpSpPr>
      <p:grpSpPr>
        <a:xfrm>
          <a:off x="0" y="0"/>
          <a:ext cx="0" cy="0"/>
          <a:chOff x="0" y="0"/>
          <a:chExt cx="0" cy="0"/>
        </a:xfrm>
      </p:grpSpPr>
      <p:sp>
        <p:nvSpPr>
          <p:cNvPr id="4" name="正方形/長方形 3"/>
          <p:cNvSpPr/>
          <p:nvPr userDrawn="1"/>
        </p:nvSpPr>
        <p:spPr>
          <a:xfrm>
            <a:off x="0" y="4083050"/>
            <a:ext cx="9144000" cy="225051"/>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5" name="タイトル 1"/>
          <p:cNvSpPr>
            <a:spLocks noGrp="1"/>
          </p:cNvSpPr>
          <p:nvPr>
            <p:ph type="ctrTitle"/>
          </p:nvPr>
        </p:nvSpPr>
        <p:spPr>
          <a:xfrm>
            <a:off x="450164" y="2340241"/>
            <a:ext cx="8440614" cy="1952627"/>
          </a:xfrm>
          <a:noFill/>
        </p:spPr>
        <p:txBody>
          <a:bodyPr/>
          <a:lstStyle>
            <a:lvl1pPr>
              <a:defRPr sz="4800" b="1">
                <a:solidFill>
                  <a:schemeClr val="accent4">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70583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JPOS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1065549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JPOS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814358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JPOS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2488180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JPOS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3626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JPOSコンテンツ（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5" name="直線コネクタ 4"/>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5143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SPMモジュールタイトル">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130424"/>
            <a:ext cx="8440614" cy="1952627"/>
          </a:xfrm>
        </p:spPr>
        <p:txBody>
          <a:bodyPr/>
          <a:lstStyle>
            <a:lvl1pPr>
              <a:defRPr sz="4800" b="1">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6646390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JPOS二段組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8" name="直線コネクタ 7"/>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1318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JPOSタイトルの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p:txBody>
          <a:bodyPr/>
          <a:lstStyle>
            <a:lvl1pPr>
              <a:defRPr b="1">
                <a:solidFill>
                  <a:srgbClr val="FFFFFF"/>
                </a:solidFill>
              </a:defRPr>
            </a:lvl1pPr>
          </a:lstStyle>
          <a:p>
            <a:r>
              <a:rPr lang="ja-JP" altLang="en-US" dirty="0"/>
              <a:t>マスター タイトルの書式設定</a:t>
            </a:r>
          </a:p>
        </p:txBody>
      </p:sp>
      <p:cxnSp>
        <p:nvCxnSpPr>
          <p:cNvPr id="4" name="直線コネクタ 3"/>
          <p:cNvCxnSpPr/>
          <p:nvPr userDrawn="1"/>
        </p:nvCxnSpPr>
        <p:spPr>
          <a:xfrm>
            <a:off x="0" y="1038095"/>
            <a:ext cx="9144000" cy="0"/>
          </a:xfrm>
          <a:prstGeom prst="line">
            <a:avLst/>
          </a:prstGeom>
          <a:ln w="57150"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838834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自由設定タイトル スライド">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sp>
        <p:nvSpPr>
          <p:cNvPr id="2" name="タイトル 1"/>
          <p:cNvSpPr>
            <a:spLocks noGrp="1"/>
          </p:cNvSpPr>
          <p:nvPr>
            <p:ph type="ctrTitle"/>
          </p:nvPr>
        </p:nvSpPr>
        <p:spPr>
          <a:xfrm>
            <a:off x="685800" y="2398992"/>
            <a:ext cx="7772400" cy="1470025"/>
          </a:xfrm>
        </p:spPr>
        <p:txBody>
          <a:bodyPr/>
          <a:lstStyle>
            <a:lvl1pPr>
              <a:defRPr b="1">
                <a:solidFill>
                  <a:srgbClr val="FFFFFF"/>
                </a:solidFill>
              </a:defRPr>
            </a:lvl1pPr>
          </a:lstStyle>
          <a:p>
            <a:r>
              <a:rPr kumimoji="1" lang="ja-JP" altLang="en-US" dirty="0"/>
              <a:t>マスター タイトルの書式設定</a:t>
            </a:r>
          </a:p>
        </p:txBody>
      </p:sp>
    </p:spTree>
    <p:extLst>
      <p:ext uri="{BB962C8B-B14F-4D97-AF65-F5344CB8AC3E}">
        <p14:creationId xmlns:p14="http://schemas.microsoft.com/office/powerpoint/2010/main" val="378429531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自由設定小見出し">
    <p:spTree>
      <p:nvGrpSpPr>
        <p:cNvPr id="1" name=""/>
        <p:cNvGrpSpPr/>
        <p:nvPr/>
      </p:nvGrpSpPr>
      <p:grpSpPr>
        <a:xfrm>
          <a:off x="0" y="0"/>
          <a:ext cx="0" cy="0"/>
          <a:chOff x="0" y="0"/>
          <a:chExt cx="0" cy="0"/>
        </a:xfrm>
      </p:grpSpPr>
      <p:sp>
        <p:nvSpPr>
          <p:cNvPr id="4" name="正方形/長方形 3"/>
          <p:cNvSpPr/>
          <p:nvPr userDrawn="1"/>
        </p:nvSpPr>
        <p:spPr>
          <a:xfrm>
            <a:off x="0" y="4083050"/>
            <a:ext cx="9144000" cy="225051"/>
          </a:xfrm>
          <a:prstGeom prst="rect">
            <a:avLst/>
          </a:prstGeom>
          <a:solidFill>
            <a:schemeClr val="accent3">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5" name="タイトル 1"/>
          <p:cNvSpPr>
            <a:spLocks noGrp="1"/>
          </p:cNvSpPr>
          <p:nvPr>
            <p:ph type="ctrTitle"/>
          </p:nvPr>
        </p:nvSpPr>
        <p:spPr>
          <a:xfrm>
            <a:off x="450164" y="2340241"/>
            <a:ext cx="8440614" cy="1952627"/>
          </a:xfrm>
          <a:noFill/>
        </p:spPr>
        <p:txBody>
          <a:bodyPr/>
          <a:lstStyle>
            <a:lvl1pPr>
              <a:defRPr sz="4800" b="1">
                <a:solidFill>
                  <a:schemeClr val="accent3">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8333598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自由設定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正方形/長方形 6"/>
          <p:cNvSpPr/>
          <p:nvPr userDrawn="1"/>
        </p:nvSpPr>
        <p:spPr>
          <a:xfrm>
            <a:off x="0" y="0"/>
            <a:ext cx="9144000" cy="1143000"/>
          </a:xfrm>
          <a:prstGeom prst="rect">
            <a:avLst/>
          </a:prstGeom>
          <a:solidFill>
            <a:srgbClr val="4F622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8" name="タイトル 1"/>
          <p:cNvSpPr>
            <a:spLocks noGrp="1"/>
          </p:cNvSpPr>
          <p:nvPr>
            <p:ph type="title"/>
          </p:nvPr>
        </p:nvSpPr>
        <p:spPr>
          <a:xfrm>
            <a:off x="457200" y="146038"/>
            <a:ext cx="8229600" cy="868362"/>
          </a:xfrm>
        </p:spPr>
        <p:txBody>
          <a:bodyP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138351461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自由設定二段組み">
    <p:spTree>
      <p:nvGrpSpPr>
        <p:cNvPr id="1" name=""/>
        <p:cNvGrpSpPr/>
        <p:nvPr/>
      </p:nvGrpSpPr>
      <p:grpSpPr>
        <a:xfrm>
          <a:off x="0" y="0"/>
          <a:ext cx="0" cy="0"/>
          <a:chOff x="0" y="0"/>
          <a:chExt cx="0" cy="0"/>
        </a:xfrm>
      </p:grpSpPr>
      <p:sp>
        <p:nvSpPr>
          <p:cNvPr id="7" name="正方形/長方形 6"/>
          <p:cNvSpPr/>
          <p:nvPr userDrawn="1"/>
        </p:nvSpPr>
        <p:spPr>
          <a:xfrm>
            <a:off x="0" y="-4135"/>
            <a:ext cx="9144000" cy="1143000"/>
          </a:xfrm>
          <a:prstGeom prst="rect">
            <a:avLst/>
          </a:prstGeom>
          <a:solidFill>
            <a:srgbClr val="4F622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schemeClr val="bg1"/>
              </a:solidFill>
            </a:endParaRPr>
          </a:p>
        </p:txBody>
      </p:sp>
      <p:sp>
        <p:nvSpPr>
          <p:cNvPr id="2" name="タイトル 1"/>
          <p:cNvSpPr>
            <a:spLocks noGrp="1"/>
          </p:cNvSpPr>
          <p:nvPr>
            <p:ph type="title"/>
          </p:nvPr>
        </p:nvSpPr>
        <p:spPr>
          <a:xfrm>
            <a:off x="457200" y="0"/>
            <a:ext cx="8229600" cy="1143000"/>
          </a:xfrm>
        </p:spPr>
        <p:txBody>
          <a:bodyP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13972014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タイトル">
    <p:spTree>
      <p:nvGrpSpPr>
        <p:cNvPr id="1" name=""/>
        <p:cNvGrpSpPr/>
        <p:nvPr/>
      </p:nvGrpSpPr>
      <p:grpSpPr>
        <a:xfrm>
          <a:off x="0" y="0"/>
          <a:ext cx="0" cy="0"/>
          <a:chOff x="0" y="0"/>
          <a:chExt cx="0" cy="0"/>
        </a:xfrm>
      </p:grpSpPr>
      <p:sp>
        <p:nvSpPr>
          <p:cNvPr id="7" name="正方形/長方形 6"/>
          <p:cNvSpPr/>
          <p:nvPr userDrawn="1"/>
        </p:nvSpPr>
        <p:spPr>
          <a:xfrm>
            <a:off x="0" y="1736100"/>
            <a:ext cx="9144000" cy="2572002"/>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3" name="正方形/長方形 2"/>
          <p:cNvSpPr/>
          <p:nvPr userDrawn="1"/>
        </p:nvSpPr>
        <p:spPr>
          <a:xfrm>
            <a:off x="1124909" y="4475003"/>
            <a:ext cx="6894182" cy="1809726"/>
          </a:xfrm>
          <a:prstGeom prst="rect">
            <a:avLst/>
          </a:prstGeom>
        </p:spPr>
        <p:txBody>
          <a:bodyPr wrap="square">
            <a:spAutoFit/>
          </a:bodyPr>
          <a:lstStyle/>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r>
              <a:rPr kumimoji="1" lang="ja-JP" altLang="en-US" sz="1800" b="0" i="0" u="none" strike="noStrike" kern="1200" cap="none" spc="0" normalizeH="0" baseline="0" noProof="0" dirty="0">
                <a:ln>
                  <a:noFill/>
                </a:ln>
                <a:solidFill>
                  <a:prstClr val="black"/>
                </a:solidFill>
                <a:effectLst/>
                <a:uLnTx/>
                <a:uFillTx/>
                <a:latin typeface="メイリオ"/>
                <a:ea typeface="メイリオ"/>
              </a:rPr>
              <a:t>ここからのスライドは、ファシリテーターの方を対象として、このモジュールを通じて参加者になにを学んでいただくかを説明したものです</a:t>
            </a:r>
            <a:endParaRPr kumimoji="1" lang="en-US" altLang="ja-JP" sz="1800" b="0" i="0" u="none" strike="noStrike" kern="1200" cap="none" spc="0" normalizeH="0" baseline="0" noProof="0" dirty="0">
              <a:ln>
                <a:noFill/>
              </a:ln>
              <a:solidFill>
                <a:prstClr val="black"/>
              </a:solidFill>
              <a:effectLst/>
              <a:uLnTx/>
              <a:uFillTx/>
              <a:latin typeface="メイリオ"/>
              <a:ea typeface="メイリオ"/>
            </a:endParaRPr>
          </a:p>
          <a:p>
            <a:pPr marL="342900" marR="0" lvl="0" indent="-342900" algn="l" defTabSz="457200" rtl="0" eaLnBrk="1" fontAlgn="auto" latinLnBrk="0" hangingPunct="1">
              <a:lnSpc>
                <a:spcPct val="150000"/>
              </a:lnSpc>
              <a:spcBef>
                <a:spcPct val="20000"/>
              </a:spcBef>
              <a:spcAft>
                <a:spcPts val="0"/>
              </a:spcAft>
              <a:buClrTx/>
              <a:buSzTx/>
              <a:buFont typeface="Arial"/>
              <a:buChar char="•"/>
              <a:tabLst/>
              <a:defRPr/>
            </a:pPr>
            <a:r>
              <a:rPr kumimoji="1" lang="ja-JP" altLang="en-US" sz="1800" b="0" i="0" u="none" strike="noStrike" kern="1200" cap="none" spc="0" normalizeH="0" baseline="0" noProof="0" dirty="0">
                <a:ln>
                  <a:noFill/>
                </a:ln>
                <a:solidFill>
                  <a:prstClr val="black"/>
                </a:solidFill>
                <a:effectLst/>
                <a:uLnTx/>
                <a:uFillTx/>
                <a:latin typeface="メイリオ"/>
                <a:ea typeface="メイリオ"/>
              </a:rPr>
              <a:t>参加者に配付するハンドブックに印刷する必要はありません</a:t>
            </a:r>
          </a:p>
        </p:txBody>
      </p:sp>
      <p:sp>
        <p:nvSpPr>
          <p:cNvPr id="5" name="正方形/長方形 4"/>
          <p:cNvSpPr/>
          <p:nvPr userDrawn="1"/>
        </p:nvSpPr>
        <p:spPr>
          <a:xfrm>
            <a:off x="947292" y="2705725"/>
            <a:ext cx="7249416" cy="769441"/>
          </a:xfrm>
          <a:prstGeom prst="rect">
            <a:avLst/>
          </a:prstGeom>
        </p:spPr>
        <p:txBody>
          <a:bodyPr wrap="square">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このモジュールのねらい</a:t>
            </a:r>
            <a:endParaRPr lang="ja-JP" altLang="en-US" b="1" dirty="0">
              <a:solidFill>
                <a:schemeClr val="bg1"/>
              </a:solidFill>
            </a:endParaRPr>
          </a:p>
        </p:txBody>
      </p:sp>
    </p:spTree>
    <p:extLst>
      <p:ext uri="{BB962C8B-B14F-4D97-AF65-F5344CB8AC3E}">
        <p14:creationId xmlns:p14="http://schemas.microsoft.com/office/powerpoint/2010/main" val="41775987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モジュールの学習目標">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正方形/長方形 4"/>
          <p:cNvSpPr/>
          <p:nvPr userDrawn="1"/>
        </p:nvSpPr>
        <p:spPr>
          <a:xfrm>
            <a:off x="1613357" y="186780"/>
            <a:ext cx="5917287"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モジュールの学習目標</a:t>
            </a:r>
            <a:endParaRPr lang="ja-JP" altLang="en-US" b="1" dirty="0">
              <a:solidFill>
                <a:schemeClr val="bg1"/>
              </a:solidFill>
            </a:endParaRPr>
          </a:p>
        </p:txBody>
      </p:sp>
    </p:spTree>
    <p:extLst>
      <p:ext uri="{BB962C8B-B14F-4D97-AF65-F5344CB8AC3E}">
        <p14:creationId xmlns:p14="http://schemas.microsoft.com/office/powerpoint/2010/main" val="4286265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モジュール運営上の留意点">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正方形/長方形 4"/>
          <p:cNvSpPr/>
          <p:nvPr userDrawn="1"/>
        </p:nvSpPr>
        <p:spPr>
          <a:xfrm>
            <a:off x="457201" y="186780"/>
            <a:ext cx="8229600" cy="769441"/>
          </a:xfrm>
          <a:prstGeom prst="rect">
            <a:avLst/>
          </a:prstGeom>
        </p:spPr>
        <p:txBody>
          <a:bodyPr wrap="square" anchor="ctr">
            <a:spAutoFit/>
          </a:bodyPr>
          <a:lstStyle/>
          <a:p>
            <a:pPr algn="ctr"/>
            <a:r>
              <a:rPr kumimoji="1" lang="ja-JP" altLang="en-US" sz="4400" b="1" i="0" u="none" strike="noStrike" kern="1200" cap="none" spc="0" normalizeH="0" baseline="0" noProof="0" dirty="0">
                <a:ln>
                  <a:noFill/>
                </a:ln>
                <a:solidFill>
                  <a:schemeClr val="bg1"/>
                </a:solidFill>
                <a:effectLst/>
                <a:uLnTx/>
                <a:uFillTx/>
                <a:latin typeface="メイリオ"/>
                <a:ea typeface="メイリオ"/>
              </a:rPr>
              <a:t>モジュール運営上の留意点</a:t>
            </a:r>
            <a:endParaRPr lang="ja-JP" altLang="en-US" b="1" dirty="0">
              <a:solidFill>
                <a:schemeClr val="bg1"/>
              </a:solidFill>
            </a:endParaRPr>
          </a:p>
        </p:txBody>
      </p:sp>
    </p:spTree>
    <p:extLst>
      <p:ext uri="{BB962C8B-B14F-4D97-AF65-F5344CB8AC3E}">
        <p14:creationId xmlns:p14="http://schemas.microsoft.com/office/powerpoint/2010/main" val="29470898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全てのモジュールに共通する留意点">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schemeClr val="bg1"/>
              </a:solidFill>
            </a:endParaRP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正方形/長方形 5"/>
          <p:cNvSpPr/>
          <p:nvPr userDrawn="1"/>
        </p:nvSpPr>
        <p:spPr>
          <a:xfrm>
            <a:off x="85521" y="217557"/>
            <a:ext cx="8972960" cy="707886"/>
          </a:xfrm>
          <a:prstGeom prst="rect">
            <a:avLst/>
          </a:prstGeom>
        </p:spPr>
        <p:txBody>
          <a:bodyPr wrap="square" anchor="ctr">
            <a:spAutoFit/>
          </a:bodyPr>
          <a:lstStyle/>
          <a:p>
            <a:pPr algn="ctr" defTabSz="914400" fontAlgn="auto">
              <a:spcBef>
                <a:spcPts val="0"/>
              </a:spcBef>
              <a:spcAft>
                <a:spcPts val="0"/>
              </a:spcAft>
            </a:pPr>
            <a:r>
              <a:rPr kumimoji="1" lang="ja-JP" altLang="en-US" sz="4000" b="1" kern="1200" dirty="0">
                <a:solidFill>
                  <a:prstClr val="white"/>
                </a:solidFill>
                <a:latin typeface="メイリオ"/>
                <a:ea typeface="メイリオ"/>
                <a:cs typeface="ＭＳ Ｐゴシック" charset="0"/>
              </a:rPr>
              <a:t>すべてのモジュールに共通する留意点</a:t>
            </a:r>
            <a:endParaRPr kumimoji="1" lang="ja-JP" altLang="en-US" sz="4000" b="1" kern="1200" dirty="0">
              <a:solidFill>
                <a:prstClr val="white"/>
              </a:solidFill>
              <a:latin typeface="Calibri" panose="020F0502020204030204"/>
              <a:ea typeface="ＭＳ Ｐゴシック"/>
              <a:cs typeface="ＭＳ Ｐゴシック" charset="0"/>
            </a:endParaRPr>
          </a:p>
        </p:txBody>
      </p:sp>
    </p:spTree>
    <p:extLst>
      <p:ext uri="{BB962C8B-B14F-4D97-AF65-F5344CB8AC3E}">
        <p14:creationId xmlns:p14="http://schemas.microsoft.com/office/powerpoint/2010/main" val="2382980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JSPM小見出し">
    <p:spTree>
      <p:nvGrpSpPr>
        <p:cNvPr id="1" name=""/>
        <p:cNvGrpSpPr/>
        <p:nvPr/>
      </p:nvGrpSpPr>
      <p:grpSpPr>
        <a:xfrm>
          <a:off x="0" y="0"/>
          <a:ext cx="0" cy="0"/>
          <a:chOff x="0" y="0"/>
          <a:chExt cx="0" cy="0"/>
        </a:xfrm>
      </p:grpSpPr>
      <p:sp>
        <p:nvSpPr>
          <p:cNvPr id="7" name="正方形/長方形 6"/>
          <p:cNvSpPr/>
          <p:nvPr userDrawn="1"/>
        </p:nvSpPr>
        <p:spPr>
          <a:xfrm>
            <a:off x="0" y="4083050"/>
            <a:ext cx="9144000" cy="225051"/>
          </a:xfrm>
          <a:prstGeom prst="rect">
            <a:avLst/>
          </a:prstGeom>
          <a:solidFill>
            <a:srgbClr val="604A7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ctrTitle"/>
          </p:nvPr>
        </p:nvSpPr>
        <p:spPr>
          <a:xfrm>
            <a:off x="450164" y="2340241"/>
            <a:ext cx="8440614" cy="1952627"/>
          </a:xfrm>
          <a:noFill/>
        </p:spPr>
        <p:txBody>
          <a:bodyPr/>
          <a:lstStyle>
            <a:lvl1pPr>
              <a:defRPr sz="4800" b="1">
                <a:solidFill>
                  <a:schemeClr val="accent4">
                    <a:lumMod val="50000"/>
                  </a:schemeClr>
                </a:solidFill>
              </a:defRPr>
            </a:lvl1pPr>
          </a:lstStyle>
          <a:p>
            <a:r>
              <a:rPr lang="ja-JP" altLang="en-US" dirty="0"/>
              <a:t>マスター タイトルの書式設定</a:t>
            </a:r>
          </a:p>
        </p:txBody>
      </p:sp>
    </p:spTree>
    <p:extLst>
      <p:ext uri="{BB962C8B-B14F-4D97-AF65-F5344CB8AC3E}">
        <p14:creationId xmlns:p14="http://schemas.microsoft.com/office/powerpoint/2010/main" val="1395961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JSPMコンテンツ">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044304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JSPMタイトルの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spTree>
    <p:extLst>
      <p:ext uri="{BB962C8B-B14F-4D97-AF65-F5344CB8AC3E}">
        <p14:creationId xmlns:p14="http://schemas.microsoft.com/office/powerpoint/2010/main" val="30184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SPM二段組み">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3546223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JSPM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754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JSPMコンテンツ(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b"/>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cxnSp>
        <p:nvCxnSpPr>
          <p:cNvPr id="5" name="直線コネクタ 4"/>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698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JSPM二段組み(ADVANCE)">
    <p:spTree>
      <p:nvGrpSpPr>
        <p:cNvPr id="1" name=""/>
        <p:cNvGrpSpPr/>
        <p:nvPr/>
      </p:nvGrpSpPr>
      <p:grpSpPr>
        <a:xfrm>
          <a:off x="0" y="0"/>
          <a:ext cx="0" cy="0"/>
          <a:chOff x="0" y="0"/>
          <a:chExt cx="0" cy="0"/>
        </a:xfrm>
      </p:grpSpPr>
      <p:sp>
        <p:nvSpPr>
          <p:cNvPr id="7" name="正方形/長方形 6"/>
          <p:cNvSpPr/>
          <p:nvPr userDrawn="1"/>
        </p:nvSpPr>
        <p:spPr>
          <a:xfrm>
            <a:off x="0" y="0"/>
            <a:ext cx="9144000" cy="1143000"/>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solidFill>
                <a:prstClr val="white"/>
              </a:solidFill>
            </a:endParaRPr>
          </a:p>
        </p:txBody>
      </p:sp>
      <p:sp>
        <p:nvSpPr>
          <p:cNvPr id="2" name="タイトル 1"/>
          <p:cNvSpPr>
            <a:spLocks noGrp="1"/>
          </p:cNvSpPr>
          <p:nvPr>
            <p:ph type="title"/>
          </p:nvPr>
        </p:nvSpPr>
        <p:spPr/>
        <p:txBody>
          <a:bodyPr anchor="ctr"/>
          <a:lstStyle>
            <a:lvl1pPr>
              <a:defRPr b="1">
                <a:solidFill>
                  <a:srgbClr val="FFFFFF"/>
                </a:solidFill>
              </a:defRPr>
            </a:lvl1pPr>
          </a:lstStyle>
          <a:p>
            <a:r>
              <a:rPr lang="ja-JP" altLang="en-US" dirty="0"/>
              <a:t>マスター タイトルの書式設定</a:t>
            </a:r>
          </a:p>
        </p:txBody>
      </p:sp>
      <p:sp>
        <p:nvSpPr>
          <p:cNvPr id="4" name="コンテンツ プレースホルダー 3"/>
          <p:cNvSpPr>
            <a:spLocks noGrp="1"/>
          </p:cNvSpPr>
          <p:nvPr>
            <p:ph sz="quarter" idx="10"/>
          </p:nvPr>
        </p:nvSpPr>
        <p:spPr>
          <a:xfrm>
            <a:off x="158372"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コンテンツ プレースホルダー 5"/>
          <p:cNvSpPr>
            <a:spLocks noGrp="1"/>
          </p:cNvSpPr>
          <p:nvPr>
            <p:ph sz="quarter" idx="11"/>
          </p:nvPr>
        </p:nvSpPr>
        <p:spPr>
          <a:xfrm>
            <a:off x="4681254" y="1331962"/>
            <a:ext cx="4320000" cy="5040000"/>
          </a:xfrm>
        </p:spPr>
        <p:txBody>
          <a:bodyPr/>
          <a:lstStyle>
            <a:lvl1pPr>
              <a:defRPr sz="2400"/>
            </a:lvl1pPr>
            <a:lvl2pPr>
              <a:defRPr sz="2400"/>
            </a:lvl2pPr>
            <a:lvl3pPr>
              <a:defRPr sz="2400"/>
            </a:lvl3pPr>
            <a:lvl4pPr>
              <a:defRPr sz="2400"/>
            </a:lvl4pPr>
            <a:lvl5pPr>
              <a:defRPr sz="2400"/>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8" name="直線コネクタ 7"/>
          <p:cNvCxnSpPr/>
          <p:nvPr userDrawn="1"/>
        </p:nvCxnSpPr>
        <p:spPr>
          <a:xfrm>
            <a:off x="0" y="1014400"/>
            <a:ext cx="9144000" cy="0"/>
          </a:xfrm>
          <a:prstGeom prst="line">
            <a:avLst/>
          </a:prstGeom>
          <a:ln w="571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45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4.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theme" Target="../theme/theme3.xml"/><Relationship Id="rId4" Type="http://schemas.openxmlformats.org/officeDocument/2006/relationships/slideLayout" Target="../slideLayouts/slideLayout25.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28.xml"/><Relationship Id="rId7" Type="http://schemas.openxmlformats.org/officeDocument/2006/relationships/image" Target="../media/image2.jpe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image" Target="../media/image1.png"/><Relationship Id="rId5" Type="http://schemas.openxmlformats.org/officeDocument/2006/relationships/theme" Target="../theme/theme4.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457200" y="146038"/>
            <a:ext cx="8229600" cy="868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376064"/>
            <a:ext cx="8229600" cy="4907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sz="2600" b="0" i="0" dirty="0">
                <a:solidFill>
                  <a:srgbClr val="000000"/>
                </a:solidFill>
                <a:latin typeface="ヒラギノ角ゴ ProN"/>
                <a:ea typeface="ヒラギノ角ゴ ProN"/>
                <a:cs typeface="ヒラギノ角ゴ ProN"/>
              </a:rPr>
              <a:t>メインスライド</a:t>
            </a:r>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 name="図 6" descr="JSPM(png32).png"/>
          <p:cNvPicPr>
            <a:picLocks noChangeAspect="1"/>
          </p:cNvPicPr>
          <p:nvPr userDrawn="1"/>
        </p:nvPicPr>
        <p:blipFill rotWithShape="1">
          <a:blip r:embed="rId13">
            <a:extLst>
              <a:ext uri="{28A0092B-C50C-407E-A947-70E740481C1C}">
                <a14:useLocalDpi xmlns:a14="http://schemas.microsoft.com/office/drawing/2010/main" val="0"/>
              </a:ext>
            </a:extLst>
          </a:blip>
          <a:srcRect b="22144"/>
          <a:stretch/>
        </p:blipFill>
        <p:spPr bwMode="auto">
          <a:xfrm>
            <a:off x="8517471" y="6681892"/>
            <a:ext cx="448730" cy="1507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図 1" descr="PEACEロゴ.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200" y="6620256"/>
            <a:ext cx="9070848" cy="246888"/>
          </a:xfrm>
          <a:prstGeom prst="rect">
            <a:avLst/>
          </a:prstGeom>
        </p:spPr>
      </p:pic>
    </p:spTree>
    <p:extLst>
      <p:ext uri="{BB962C8B-B14F-4D97-AF65-F5344CB8AC3E}">
        <p14:creationId xmlns:p14="http://schemas.microsoft.com/office/powerpoint/2010/main" val="3476722653"/>
      </p:ext>
    </p:extLst>
  </p:cSld>
  <p:clrMap bg1="lt1" tx1="dk1" bg2="lt2" tx2="dk2" accent1="accent1" accent2="accent2" accent3="accent3" accent4="accent4" accent5="accent5" accent6="accent6" hlink="hlink" folHlink="folHlink"/>
  <p:sldLayoutIdLst>
    <p:sldLayoutId id="2147483747" r:id="rId1"/>
    <p:sldLayoutId id="2147483703" r:id="rId2"/>
    <p:sldLayoutId id="2147483716" r:id="rId3"/>
    <p:sldLayoutId id="2147483704" r:id="rId4"/>
    <p:sldLayoutId id="2147483705" r:id="rId5"/>
    <p:sldLayoutId id="2147483706" r:id="rId6"/>
    <p:sldLayoutId id="2147483707" r:id="rId7"/>
    <p:sldLayoutId id="2147483724" r:id="rId8"/>
    <p:sldLayoutId id="2147483727" r:id="rId9"/>
    <p:sldLayoutId id="2147483726" r:id="rId10"/>
    <p:sldLayoutId id="2147483748" r:id="rId11"/>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ー 1"/>
          <p:cNvSpPr>
            <a:spLocks noGrp="1"/>
          </p:cNvSpPr>
          <p:nvPr>
            <p:ph type="title"/>
          </p:nvPr>
        </p:nvSpPr>
        <p:spPr bwMode="auto">
          <a:xfrm>
            <a:off x="302025" y="146038"/>
            <a:ext cx="8534142" cy="868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302025" y="1600200"/>
            <a:ext cx="8534142" cy="4907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7" name="正方形/長方形 6"/>
          <p:cNvSpPr/>
          <p:nvPr userDrawn="1"/>
        </p:nvSpPr>
        <p:spPr>
          <a:xfrm>
            <a:off x="1204913" y="6623052"/>
            <a:ext cx="7939087" cy="242355"/>
          </a:xfrm>
          <a:prstGeom prst="rect">
            <a:avLst/>
          </a:prstGeom>
          <a:solidFill>
            <a:schemeClr val="accent4">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b="1" dirty="0"/>
          </a:p>
        </p:txBody>
      </p:sp>
      <p:pic>
        <p:nvPicPr>
          <p:cNvPr id="11" name="Picture 9" descr="ロゴデータ透明２"/>
          <p:cNvPicPr>
            <a:picLocks noChangeAspect="1" noChangeArrowheads="1"/>
          </p:cNvPicPr>
          <p:nvPr userDrawn="1"/>
        </p:nvPicPr>
        <p:blipFill>
          <a:blip r:embed="rId12" cstate="print"/>
          <a:srcRect/>
          <a:stretch>
            <a:fillRect/>
          </a:stretch>
        </p:blipFill>
        <p:spPr bwMode="auto">
          <a:xfrm>
            <a:off x="8524611" y="6616353"/>
            <a:ext cx="488950" cy="239712"/>
          </a:xfrm>
          <a:prstGeom prst="rect">
            <a:avLst/>
          </a:prstGeom>
          <a:noFill/>
          <a:ln w="9525">
            <a:noFill/>
            <a:miter lim="800000"/>
            <a:headEnd/>
            <a:tailEnd/>
          </a:ln>
        </p:spPr>
      </p:pic>
      <p:sp>
        <p:nvSpPr>
          <p:cNvPr id="12" name="正方形/長方形 11"/>
          <p:cNvSpPr/>
          <p:nvPr userDrawn="1"/>
        </p:nvSpPr>
        <p:spPr>
          <a:xfrm>
            <a:off x="1321334" y="6617154"/>
            <a:ext cx="7196137" cy="430887"/>
          </a:xfrm>
          <a:prstGeom prst="rect">
            <a:avLst/>
          </a:prstGeom>
        </p:spPr>
        <p:txBody>
          <a:bodyPr>
            <a:spAutoFit/>
          </a:bodyPr>
          <a:lstStyle/>
          <a:p>
            <a:pPr fontAlgn="auto">
              <a:spcBef>
                <a:spcPts val="0"/>
              </a:spcBef>
              <a:spcAft>
                <a:spcPts val="0"/>
              </a:spcAft>
              <a:defRPr/>
            </a:pPr>
            <a:r>
              <a:rPr lang="en-US" altLang="ja-JP" sz="1100" b="1" i="1" dirty="0">
                <a:solidFill>
                  <a:schemeClr val="accent1">
                    <a:lumMod val="75000"/>
                  </a:schemeClr>
                </a:solidFill>
                <a:latin typeface="Calibri"/>
                <a:ea typeface="HGP創英角ｺﾞｼｯｸUB" charset="0"/>
                <a:cs typeface="Calibri"/>
              </a:rPr>
              <a:t>P</a:t>
            </a:r>
            <a:r>
              <a:rPr lang="en-US" altLang="ja-JP" sz="1100" b="1" i="1" dirty="0">
                <a:solidFill>
                  <a:srgbClr val="FFFFFF"/>
                </a:solidFill>
                <a:latin typeface="Calibri"/>
                <a:ea typeface="HGP創英角ｺﾞｼｯｸUB" charset="0"/>
                <a:cs typeface="Calibri"/>
              </a:rPr>
              <a:t>alliative care </a:t>
            </a:r>
            <a:r>
              <a:rPr lang="en-US" altLang="ja-JP" sz="1100" b="1" i="1" dirty="0">
                <a:solidFill>
                  <a:srgbClr val="376092"/>
                </a:solidFill>
                <a:latin typeface="Calibri"/>
                <a:ea typeface="HGP創英角ｺﾞｼｯｸUB" charset="0"/>
                <a:cs typeface="Calibri"/>
              </a:rPr>
              <a:t>E</a:t>
            </a:r>
            <a:r>
              <a:rPr lang="en-US" altLang="ja-JP" sz="1100" b="1" i="1" dirty="0">
                <a:solidFill>
                  <a:srgbClr val="FFFFFF"/>
                </a:solidFill>
                <a:latin typeface="Calibri"/>
                <a:ea typeface="HGP創英角ｺﾞｼｯｸUB" charset="0"/>
                <a:cs typeface="Calibri"/>
              </a:rPr>
              <a:t>mphasis program on symptom  management and </a:t>
            </a:r>
            <a:r>
              <a:rPr lang="en-US" altLang="ja-JP" sz="1100" b="1" i="1" dirty="0">
                <a:solidFill>
                  <a:srgbClr val="376092"/>
                </a:solidFill>
                <a:latin typeface="Calibri"/>
                <a:ea typeface="HGP創英角ｺﾞｼｯｸUB" charset="0"/>
                <a:cs typeface="Calibri"/>
              </a:rPr>
              <a:t>A</a:t>
            </a:r>
            <a:r>
              <a:rPr lang="en-US" altLang="ja-JP" sz="1100" b="1" i="1" dirty="0">
                <a:solidFill>
                  <a:srgbClr val="FFFFFF"/>
                </a:solidFill>
                <a:latin typeface="Calibri"/>
                <a:ea typeface="HGP創英角ｺﾞｼｯｸUB" charset="0"/>
                <a:cs typeface="Calibri"/>
              </a:rPr>
              <a:t>ssessment for </a:t>
            </a:r>
            <a:r>
              <a:rPr lang="en-US" altLang="ja-JP" sz="1100" b="1" i="1" dirty="0">
                <a:solidFill>
                  <a:srgbClr val="376092"/>
                </a:solidFill>
                <a:latin typeface="Calibri"/>
                <a:ea typeface="HGP創英角ｺﾞｼｯｸUB" charset="0"/>
                <a:cs typeface="Calibri"/>
              </a:rPr>
              <a:t>C</a:t>
            </a:r>
            <a:r>
              <a:rPr lang="en-US" altLang="ja-JP" sz="1100" b="1" i="1" dirty="0">
                <a:solidFill>
                  <a:srgbClr val="FFFFFF"/>
                </a:solidFill>
                <a:latin typeface="Calibri"/>
                <a:ea typeface="HGP創英角ｺﾞｼｯｸUB" charset="0"/>
                <a:cs typeface="Calibri"/>
              </a:rPr>
              <a:t>ontinuous medical </a:t>
            </a:r>
            <a:r>
              <a:rPr lang="en-US" altLang="ja-JP" sz="1100" b="1" i="1" dirty="0">
                <a:solidFill>
                  <a:srgbClr val="376092"/>
                </a:solidFill>
                <a:latin typeface="Calibri"/>
                <a:ea typeface="HGP創英角ｺﾞｼｯｸUB" charset="0"/>
                <a:cs typeface="Calibri"/>
              </a:rPr>
              <a:t>E</a:t>
            </a:r>
            <a:r>
              <a:rPr lang="en-US" altLang="ja-JP" sz="1100" b="1" i="1" dirty="0">
                <a:solidFill>
                  <a:srgbClr val="FFFFFF"/>
                </a:solidFill>
                <a:latin typeface="Calibri"/>
                <a:ea typeface="HGP創英角ｺﾞｼｯｸUB" charset="0"/>
                <a:cs typeface="Calibri"/>
              </a:rPr>
              <a:t>ducation</a:t>
            </a:r>
            <a:endParaRPr lang="ja-JP" altLang="en-US" sz="1100" b="1" i="1" dirty="0">
              <a:solidFill>
                <a:srgbClr val="FFFFFF"/>
              </a:solidFill>
              <a:latin typeface="Calibri"/>
              <a:ea typeface="+mn-ea"/>
              <a:cs typeface="Calibri"/>
            </a:endParaRPr>
          </a:p>
          <a:p>
            <a:pPr fontAlgn="auto">
              <a:spcBef>
                <a:spcPts val="0"/>
              </a:spcBef>
              <a:spcAft>
                <a:spcPts val="0"/>
              </a:spcAft>
              <a:buFont typeface="Wingdings" charset="0"/>
              <a:buNone/>
              <a:defRPr/>
            </a:pPr>
            <a:endParaRPr lang="en-US" altLang="ja-JP" sz="1100" b="1" i="1" dirty="0">
              <a:solidFill>
                <a:srgbClr val="FFFFFF"/>
              </a:solidFill>
              <a:latin typeface="Calibri"/>
              <a:ea typeface="HGP創英角ｺﾞｼｯｸUB" charset="0"/>
              <a:cs typeface="Calibri"/>
            </a:endParaRPr>
          </a:p>
        </p:txBody>
      </p:sp>
      <p:pic>
        <p:nvPicPr>
          <p:cNvPr id="13" name="図 12" descr="PEACEロゴ.pdf"/>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35566" y="6623154"/>
            <a:ext cx="977452" cy="263655"/>
          </a:xfrm>
          <a:prstGeom prst="rect">
            <a:avLst/>
          </a:prstGeom>
        </p:spPr>
      </p:pic>
    </p:spTree>
    <p:extLst>
      <p:ext uri="{BB962C8B-B14F-4D97-AF65-F5344CB8AC3E}">
        <p14:creationId xmlns:p14="http://schemas.microsoft.com/office/powerpoint/2010/main" val="2205096449"/>
      </p:ext>
    </p:extLst>
  </p:cSld>
  <p:clrMap bg1="lt1" tx1="dk1" bg2="lt2" tx2="dk2" accent1="accent1" accent2="accent2" accent3="accent3" accent4="accent4" accent5="accent5" accent6="accent6" hlink="hlink" folHlink="folHlink"/>
  <p:sldLayoutIdLst>
    <p:sldLayoutId id="2147483725" r:id="rId1"/>
    <p:sldLayoutId id="2147483683" r:id="rId2"/>
    <p:sldLayoutId id="2147483717" r:id="rId3"/>
    <p:sldLayoutId id="2147483684" r:id="rId4"/>
    <p:sldLayoutId id="2147483696" r:id="rId5"/>
    <p:sldLayoutId id="2147483685" r:id="rId6"/>
    <p:sldLayoutId id="2147483686" r:id="rId7"/>
    <p:sldLayoutId id="2147483694" r:id="rId8"/>
    <p:sldLayoutId id="2147483697" r:id="rId9"/>
    <p:sldLayoutId id="2147483695" r:id="rId10"/>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624153413"/>
      </p:ext>
    </p:extLst>
  </p:cSld>
  <p:clrMap bg1="lt1" tx1="dk1" bg2="lt2" tx2="dk2" accent1="accent1" accent2="accent2" accent3="accent3" accent4="accent4" accent5="accent5" accent6="accent6" hlink="hlink" folHlink="folHlink"/>
  <p:sldLayoutIdLst>
    <p:sldLayoutId id="2147483661" r:id="rId1"/>
    <p:sldLayoutId id="2147483718" r:id="rId2"/>
    <p:sldLayoutId id="2147483662" r:id="rId3"/>
    <p:sldLayoutId id="2147483700" r:id="rId4"/>
  </p:sldLayoutIdLst>
  <p:txStyles>
    <p:titleStyle>
      <a:lvl1pPr algn="ctr" defTabSz="457200" rtl="0" eaLnBrk="1" latinLnBrk="0" hangingPunct="1">
        <a:spcBef>
          <a:spcPct val="0"/>
        </a:spcBef>
        <a:buNone/>
        <a:defRPr kumimoji="1" sz="4400" kern="1200">
          <a:solidFill>
            <a:schemeClr val="tx1"/>
          </a:solidFill>
          <a:latin typeface="メイリオ"/>
          <a:ea typeface="メイリオ"/>
          <a:cs typeface="メイリオ"/>
        </a:defRPr>
      </a:lvl1pPr>
    </p:titleStyle>
    <p:bodyStyle>
      <a:lvl1pPr marL="342900" indent="-342900" algn="l" defTabSz="457200" rtl="0" eaLnBrk="1" latinLnBrk="0" hangingPunct="1">
        <a:lnSpc>
          <a:spcPct val="120000"/>
        </a:lnSpc>
        <a:spcBef>
          <a:spcPct val="20000"/>
        </a:spcBef>
        <a:buFont typeface="Arial"/>
        <a:buChar char="•"/>
        <a:defRPr kumimoji="1" sz="3200" kern="1200">
          <a:solidFill>
            <a:schemeClr val="tx1"/>
          </a:solidFill>
          <a:latin typeface="メイリオ"/>
          <a:ea typeface="メイリオ"/>
          <a:cs typeface="メイリオ"/>
        </a:defRPr>
      </a:lvl1pPr>
      <a:lvl2pPr marL="742950" indent="-285750" algn="l" defTabSz="457200" rtl="0" eaLnBrk="1" latinLnBrk="0" hangingPunct="1">
        <a:lnSpc>
          <a:spcPct val="120000"/>
        </a:lnSpc>
        <a:spcBef>
          <a:spcPct val="20000"/>
        </a:spcBef>
        <a:buFont typeface="Arial"/>
        <a:buChar char="–"/>
        <a:defRPr kumimoji="1" sz="2800" kern="1200">
          <a:solidFill>
            <a:schemeClr val="tx1"/>
          </a:solidFill>
          <a:latin typeface="メイリオ"/>
          <a:ea typeface="メイリオ"/>
          <a:cs typeface="メイリオ"/>
        </a:defRPr>
      </a:lvl2pPr>
      <a:lvl3pPr marL="1143000" indent="-228600" algn="l" defTabSz="457200" rtl="0" eaLnBrk="1" latinLnBrk="0" hangingPunct="1">
        <a:lnSpc>
          <a:spcPct val="120000"/>
        </a:lnSpc>
        <a:spcBef>
          <a:spcPct val="20000"/>
        </a:spcBef>
        <a:buFont typeface="Arial"/>
        <a:buChar char="•"/>
        <a:defRPr kumimoji="1" sz="2000" kern="1200">
          <a:solidFill>
            <a:schemeClr val="tx1"/>
          </a:solidFill>
          <a:latin typeface="メイリオ"/>
          <a:ea typeface="メイリオ"/>
          <a:cs typeface="メイリオ"/>
        </a:defRPr>
      </a:lvl3pPr>
      <a:lvl4pPr marL="1600200" indent="-228600" algn="l" defTabSz="457200" rtl="0" eaLnBrk="1" latinLnBrk="0" hangingPunct="1">
        <a:lnSpc>
          <a:spcPct val="120000"/>
        </a:lnSpc>
        <a:spcBef>
          <a:spcPct val="20000"/>
        </a:spcBef>
        <a:buFont typeface="Arial"/>
        <a:buChar char="–"/>
        <a:defRPr kumimoji="1" sz="2000" kern="1200">
          <a:solidFill>
            <a:schemeClr val="tx1"/>
          </a:solidFill>
          <a:latin typeface="メイリオ"/>
          <a:ea typeface="メイリオ"/>
          <a:cs typeface="メイリオ"/>
        </a:defRPr>
      </a:lvl4pPr>
      <a:lvl5pPr marL="2057400" indent="-228600" algn="l" defTabSz="457200" rtl="0" eaLnBrk="1" latinLnBrk="0" hangingPunct="1">
        <a:lnSpc>
          <a:spcPct val="120000"/>
        </a:lnSpc>
        <a:spcBef>
          <a:spcPct val="20000"/>
        </a:spcBef>
        <a:buFont typeface="Arial"/>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正方形/長方形 2"/>
          <p:cNvSpPr/>
          <p:nvPr userDrawn="1"/>
        </p:nvSpPr>
        <p:spPr>
          <a:xfrm>
            <a:off x="7572283" y="6608556"/>
            <a:ext cx="1571717" cy="252000"/>
          </a:xfrm>
          <a:prstGeom prst="rect">
            <a:avLst/>
          </a:prstGeom>
          <a:solidFill>
            <a:srgbClr val="C2B6D5"/>
          </a:solidFill>
          <a:ln>
            <a:noFill/>
          </a:ln>
        </p:spPr>
        <p:style>
          <a:lnRef idx="2">
            <a:schemeClr val="accent4"/>
          </a:lnRef>
          <a:fillRef idx="1">
            <a:schemeClr val="lt1"/>
          </a:fillRef>
          <a:effectRef idx="0">
            <a:schemeClr val="accent4"/>
          </a:effectRef>
          <a:fontRef idx="minor">
            <a:schemeClr val="dk1"/>
          </a:fontRef>
        </p:style>
        <p:txBody>
          <a:bodyPr rtlCol="0" anchor="ctr"/>
          <a:lstStyle/>
          <a:p>
            <a:pPr algn="ctr"/>
            <a:endParaRPr kumimoji="1" lang="ja-JP" altLang="en-US"/>
          </a:p>
        </p:txBody>
      </p:sp>
      <p:sp>
        <p:nvSpPr>
          <p:cNvPr id="2050" name="タイトル プレースホルダー 1"/>
          <p:cNvSpPr>
            <a:spLocks noGrp="1"/>
          </p:cNvSpPr>
          <p:nvPr>
            <p:ph type="title"/>
          </p:nvPr>
        </p:nvSpPr>
        <p:spPr bwMode="auto">
          <a:xfrm>
            <a:off x="457200" y="146038"/>
            <a:ext cx="8229600" cy="8683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2051" name="テキスト プレースホルダー 2"/>
          <p:cNvSpPr>
            <a:spLocks noGrp="1"/>
          </p:cNvSpPr>
          <p:nvPr>
            <p:ph type="body" idx="1"/>
          </p:nvPr>
        </p:nvSpPr>
        <p:spPr bwMode="auto">
          <a:xfrm>
            <a:off x="457200" y="1376064"/>
            <a:ext cx="8229600" cy="4907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dirty="0"/>
              <a:t>マスター テキストの書式設定</a:t>
            </a:r>
          </a:p>
          <a:p>
            <a:pPr lvl="1"/>
            <a:r>
              <a:rPr lang="ja-JP" altLang="en-US" sz="2600" b="0" i="0" dirty="0">
                <a:solidFill>
                  <a:srgbClr val="000000"/>
                </a:solidFill>
                <a:latin typeface="ヒラギノ角ゴ ProN"/>
                <a:ea typeface="ヒラギノ角ゴ ProN"/>
                <a:cs typeface="ヒラギノ角ゴ ProN"/>
              </a:rPr>
              <a:t>メインスライド</a:t>
            </a:r>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pic>
        <p:nvPicPr>
          <p:cNvPr id="10" name="図 6" descr="JSPM(png32).png"/>
          <p:cNvPicPr>
            <a:picLocks noChangeAspect="1"/>
          </p:cNvPicPr>
          <p:nvPr userDrawn="1"/>
        </p:nvPicPr>
        <p:blipFill rotWithShape="1">
          <a:blip r:embed="rId6">
            <a:extLst>
              <a:ext uri="{28A0092B-C50C-407E-A947-70E740481C1C}">
                <a14:useLocalDpi xmlns:a14="http://schemas.microsoft.com/office/drawing/2010/main" val="0"/>
              </a:ext>
            </a:extLst>
          </a:blip>
          <a:srcRect b="22144"/>
          <a:stretch/>
        </p:blipFill>
        <p:spPr bwMode="auto">
          <a:xfrm>
            <a:off x="8654775" y="6681892"/>
            <a:ext cx="448730" cy="1507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図 6" descr="PEACEロゴ.jpg"/>
          <p:cNvPicPr>
            <a:picLocks noChangeAspect="1"/>
          </p:cNvPicPr>
          <p:nvPr userDrawn="1"/>
        </p:nvPicPr>
        <p:blipFill rotWithShape="1">
          <a:blip r:embed="rId7">
            <a:extLst>
              <a:ext uri="{28A0092B-C50C-407E-A947-70E740481C1C}">
                <a14:useLocalDpi xmlns:a14="http://schemas.microsoft.com/office/drawing/2010/main" val="0"/>
              </a:ext>
            </a:extLst>
          </a:blip>
          <a:srcRect r="7218"/>
          <a:stretch/>
        </p:blipFill>
        <p:spPr>
          <a:xfrm>
            <a:off x="-2744" y="6611112"/>
            <a:ext cx="8416120" cy="246888"/>
          </a:xfrm>
          <a:prstGeom prst="rect">
            <a:avLst/>
          </a:prstGeom>
        </p:spPr>
      </p:pic>
      <p:pic>
        <p:nvPicPr>
          <p:cNvPr id="9" name="Picture 9" descr="ロゴデータ透明２"/>
          <p:cNvPicPr>
            <a:picLocks noChangeAspect="1" noChangeArrowheads="1"/>
          </p:cNvPicPr>
          <p:nvPr userDrawn="1"/>
        </p:nvPicPr>
        <p:blipFill>
          <a:blip r:embed="rId8" cstate="print"/>
          <a:srcRect/>
          <a:stretch>
            <a:fillRect/>
          </a:stretch>
        </p:blipFill>
        <p:spPr bwMode="auto">
          <a:xfrm>
            <a:off x="8125330" y="6616353"/>
            <a:ext cx="488950" cy="239712"/>
          </a:xfrm>
          <a:prstGeom prst="rect">
            <a:avLst/>
          </a:prstGeom>
          <a:noFill/>
          <a:ln w="9525">
            <a:noFill/>
            <a:miter lim="800000"/>
            <a:headEnd/>
            <a:tailEnd/>
          </a:ln>
        </p:spPr>
      </p:pic>
    </p:spTree>
    <p:extLst>
      <p:ext uri="{BB962C8B-B14F-4D97-AF65-F5344CB8AC3E}">
        <p14:creationId xmlns:p14="http://schemas.microsoft.com/office/powerpoint/2010/main" val="875869392"/>
      </p:ext>
    </p:extLst>
  </p:cSld>
  <p:clrMap bg1="lt1" tx1="dk1" bg2="lt2" tx2="dk2" accent1="accent1" accent2="accent2" accent3="accent3" accent4="accent4" accent5="accent5" accent6="accent6" hlink="hlink" folHlink="folHlink"/>
  <p:sldLayoutIdLst>
    <p:sldLayoutId id="2147483731" r:id="rId1"/>
    <p:sldLayoutId id="2147483733" r:id="rId2"/>
    <p:sldLayoutId id="2147483743" r:id="rId3"/>
    <p:sldLayoutId id="2147483734" r:id="rId4"/>
  </p:sldLayoutIdLst>
  <p:txStyles>
    <p:titleStyle>
      <a:lvl1pPr algn="ctr" defTabSz="457200" rtl="0" eaLnBrk="1" fontAlgn="base" hangingPunct="1">
        <a:spcBef>
          <a:spcPct val="0"/>
        </a:spcBef>
        <a:spcAft>
          <a:spcPct val="0"/>
        </a:spcAft>
        <a:defRPr kumimoji="1" sz="4400" kern="1200">
          <a:solidFill>
            <a:schemeClr val="tx1"/>
          </a:solidFill>
          <a:latin typeface="メイリオ"/>
          <a:ea typeface="メイリオ"/>
          <a:cs typeface="メイリオ"/>
        </a:defRPr>
      </a:lvl1pPr>
      <a:lvl2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kumimoji="1"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lnSpc>
          <a:spcPct val="120000"/>
        </a:lnSpc>
        <a:spcBef>
          <a:spcPct val="20000"/>
        </a:spcBef>
        <a:spcAft>
          <a:spcPct val="0"/>
        </a:spcAft>
        <a:buFont typeface="Arial" charset="0"/>
        <a:buChar char="•"/>
        <a:defRPr kumimoji="1" sz="3200" kern="1200">
          <a:solidFill>
            <a:schemeClr val="tx1"/>
          </a:solidFill>
          <a:latin typeface="メイリオ"/>
          <a:ea typeface="メイリオ"/>
          <a:cs typeface="メイリオ"/>
        </a:defRPr>
      </a:lvl1pPr>
      <a:lvl2pPr marL="742950" indent="-285750" algn="l" defTabSz="457200" rtl="0" eaLnBrk="1" fontAlgn="base" hangingPunct="1">
        <a:lnSpc>
          <a:spcPct val="120000"/>
        </a:lnSpc>
        <a:spcBef>
          <a:spcPct val="20000"/>
        </a:spcBef>
        <a:spcAft>
          <a:spcPct val="0"/>
        </a:spcAft>
        <a:buFont typeface="Arial" charset="0"/>
        <a:buChar char="–"/>
        <a:defRPr kumimoji="1" sz="2800" kern="1200">
          <a:solidFill>
            <a:schemeClr val="tx1"/>
          </a:solidFill>
          <a:latin typeface="メイリオ"/>
          <a:ea typeface="メイリオ"/>
          <a:cs typeface="メイリオ"/>
        </a:defRPr>
      </a:lvl2pPr>
      <a:lvl3pPr marL="11430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3pPr>
      <a:lvl4pPr marL="1600200" indent="-228600" algn="l" defTabSz="457200" rtl="0" eaLnBrk="1" fontAlgn="base" hangingPunct="1">
        <a:lnSpc>
          <a:spcPct val="120000"/>
        </a:lnSpc>
        <a:spcBef>
          <a:spcPct val="20000"/>
        </a:spcBef>
        <a:spcAft>
          <a:spcPct val="0"/>
        </a:spcAft>
        <a:buFont typeface="Arial" charset="0"/>
        <a:buChar char="–"/>
        <a:defRPr kumimoji="1" sz="2000" kern="1200">
          <a:solidFill>
            <a:schemeClr val="tx1"/>
          </a:solidFill>
          <a:latin typeface="メイリオ"/>
          <a:ea typeface="メイリオ"/>
          <a:cs typeface="メイリオ"/>
        </a:defRPr>
      </a:lvl4pPr>
      <a:lvl5pPr marL="2057400" indent="-228600" algn="l" defTabSz="457200" rtl="0" eaLnBrk="1" fontAlgn="base" hangingPunct="1">
        <a:lnSpc>
          <a:spcPct val="120000"/>
        </a:lnSpc>
        <a:spcBef>
          <a:spcPct val="20000"/>
        </a:spcBef>
        <a:spcAft>
          <a:spcPct val="0"/>
        </a:spcAft>
        <a:buClr>
          <a:schemeClr val="accent4">
            <a:lumMod val="50000"/>
          </a:schemeClr>
        </a:buClr>
        <a:buSzPct val="125000"/>
        <a:buFont typeface="Arial" charset="0"/>
        <a:buChar char="»"/>
        <a:defRPr kumimoji="1" sz="2000" kern="1200">
          <a:solidFill>
            <a:schemeClr val="tx1"/>
          </a:solidFill>
          <a:latin typeface="メイリオ"/>
          <a:ea typeface="メイリオ"/>
          <a:cs typeface="メイリオ"/>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12690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xmlns="" id="{73D5F7A5-F79D-8440-99E0-9CEABDC62F38}"/>
              </a:ext>
            </a:extLst>
          </p:cNvPr>
          <p:cNvSpPr>
            <a:spLocks noGrp="1"/>
          </p:cNvSpPr>
          <p:nvPr>
            <p:ph type="title"/>
          </p:nvPr>
        </p:nvSpPr>
        <p:spPr/>
        <p:txBody>
          <a:bodyPr/>
          <a:lstStyle/>
          <a:p>
            <a:r>
              <a:rPr kumimoji="1" lang="ja-JP" altLang="en-US" dirty="0"/>
              <a:t>隣の隣の自己紹介</a:t>
            </a:r>
          </a:p>
        </p:txBody>
      </p:sp>
      <p:sp>
        <p:nvSpPr>
          <p:cNvPr id="4" name="コンテンツ プレースホルダー 3">
            <a:extLst>
              <a:ext uri="{FF2B5EF4-FFF2-40B4-BE49-F238E27FC236}">
                <a16:creationId xmlns:a16="http://schemas.microsoft.com/office/drawing/2014/main" xmlns="" id="{A49EECDB-14EE-1A43-BA40-5EE924F342DD}"/>
              </a:ext>
            </a:extLst>
          </p:cNvPr>
          <p:cNvSpPr>
            <a:spLocks noGrp="1"/>
          </p:cNvSpPr>
          <p:nvPr>
            <p:ph idx="1"/>
          </p:nvPr>
        </p:nvSpPr>
        <p:spPr/>
        <p:txBody>
          <a:bodyPr/>
          <a:lstStyle/>
          <a:p>
            <a:r>
              <a:rPr kumimoji="1" lang="ja-JP" altLang="en-US" sz="2800" dirty="0"/>
              <a:t>「私の好きなもの」をお題に自己紹介します</a:t>
            </a:r>
            <a:endParaRPr kumimoji="1" lang="en-US" altLang="ja-JP" sz="2800" dirty="0"/>
          </a:p>
          <a:p>
            <a:r>
              <a:rPr kumimoji="1" lang="ja-JP" altLang="en-US" sz="2800" dirty="0"/>
              <a:t>まず</a:t>
            </a:r>
            <a:r>
              <a:rPr kumimoji="1" lang="en-US" altLang="ja-JP" sz="2800" dirty="0"/>
              <a:t>1</a:t>
            </a:r>
            <a:r>
              <a:rPr kumimoji="1" lang="ja-JP" altLang="en-US" sz="2800" dirty="0"/>
              <a:t>人目が、「○○が好きな</a:t>
            </a:r>
            <a:r>
              <a:rPr kumimoji="1" lang="en-US" altLang="ja-JP" sz="2800" dirty="0"/>
              <a:t>A</a:t>
            </a:r>
            <a:r>
              <a:rPr kumimoji="1" lang="ja-JP" altLang="en-US" sz="2800" dirty="0"/>
              <a:t>です」と自己紹介します。</a:t>
            </a:r>
            <a:endParaRPr kumimoji="1" lang="en-US" altLang="ja-JP" sz="2800" dirty="0"/>
          </a:p>
          <a:p>
            <a:r>
              <a:rPr lang="ja-JP" altLang="en-US" sz="2800" dirty="0"/>
              <a:t>隣の人は、「○○が好きな</a:t>
            </a:r>
            <a:r>
              <a:rPr lang="en-US" altLang="ja-JP" sz="2800" dirty="0"/>
              <a:t>A</a:t>
            </a:r>
            <a:r>
              <a:rPr lang="ja-JP" altLang="en-US" sz="2800" dirty="0"/>
              <a:t>さんの隣の△△が好きな</a:t>
            </a:r>
            <a:r>
              <a:rPr lang="en-US" altLang="ja-JP" sz="2800" dirty="0"/>
              <a:t>B</a:t>
            </a:r>
            <a:r>
              <a:rPr lang="ja-JP" altLang="en-US" sz="2800" dirty="0"/>
              <a:t>です」と自己紹介します</a:t>
            </a:r>
            <a:endParaRPr lang="en-US" altLang="ja-JP" sz="2800" dirty="0"/>
          </a:p>
          <a:p>
            <a:r>
              <a:rPr kumimoji="1" lang="ja-JP" altLang="en-US" sz="2800" dirty="0"/>
              <a:t>順番に</a:t>
            </a:r>
            <a:r>
              <a:rPr kumimoji="1" lang="ja-JP" altLang="en-US" sz="2800" dirty="0" smtClean="0"/>
              <a:t>続けます</a:t>
            </a:r>
            <a:endParaRPr kumimoji="1" lang="en-US" altLang="ja-JP" sz="2800" dirty="0" smtClean="0"/>
          </a:p>
          <a:p>
            <a:r>
              <a:rPr lang="ja-JP" altLang="en-US" sz="2800" dirty="0"/>
              <a:t>最後</a:t>
            </a:r>
            <a:r>
              <a:rPr lang="ja-JP" altLang="en-US" sz="2800" dirty="0" smtClean="0"/>
              <a:t>の</a:t>
            </a:r>
            <a:r>
              <a:rPr lang="ja-JP" altLang="en-US" sz="2800" dirty="0"/>
              <a:t>人</a:t>
            </a:r>
            <a:r>
              <a:rPr lang="ja-JP" altLang="en-US" sz="2800" dirty="0" smtClean="0"/>
              <a:t>は・・・大変です！！</a:t>
            </a:r>
            <a:endParaRPr kumimoji="1" lang="en-US" altLang="ja-JP" sz="2800" dirty="0"/>
          </a:p>
          <a:p>
            <a:r>
              <a:rPr kumimoji="1" lang="ja-JP" altLang="en-US" sz="2800" dirty="0"/>
              <a:t>最後の人まできちんと続けられるでしょうか？</a:t>
            </a:r>
          </a:p>
        </p:txBody>
      </p:sp>
    </p:spTree>
    <p:extLst>
      <p:ext uri="{BB962C8B-B14F-4D97-AF65-F5344CB8AC3E}">
        <p14:creationId xmlns:p14="http://schemas.microsoft.com/office/powerpoint/2010/main" val="2604075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b="1" dirty="0"/>
              <a:t>用意するもの</a:t>
            </a:r>
            <a:endParaRPr kumimoji="1" lang="en-US" altLang="ja-JP" b="1" dirty="0"/>
          </a:p>
          <a:p>
            <a:pPr lvl="1"/>
            <a:r>
              <a:rPr kumimoji="1" lang="ja-JP" altLang="en-US" dirty="0"/>
              <a:t>特に</a:t>
            </a:r>
            <a:r>
              <a:rPr kumimoji="1" lang="ja-JP" altLang="en-US" dirty="0" smtClean="0"/>
              <a:t>なし</a:t>
            </a:r>
            <a:endParaRPr kumimoji="1" lang="en-US" altLang="ja-JP" dirty="0" smtClean="0"/>
          </a:p>
          <a:p>
            <a:pPr lvl="1"/>
            <a:r>
              <a:rPr lang="ja-JP" altLang="en-US" dirty="0" smtClean="0"/>
              <a:t>人数分の紙と太書きできるペンがあると便利</a:t>
            </a:r>
            <a:endParaRPr kumimoji="1" lang="en-US" altLang="ja-JP" dirty="0"/>
          </a:p>
          <a:p>
            <a:r>
              <a:rPr kumimoji="1" lang="ja-JP" altLang="en-US" b="1" dirty="0"/>
              <a:t>最適なグループの人数</a:t>
            </a:r>
            <a:endParaRPr kumimoji="1" lang="en-US" altLang="ja-JP" b="1" dirty="0"/>
          </a:p>
          <a:p>
            <a:pPr lvl="1"/>
            <a:r>
              <a:rPr lang="en-US" altLang="ja-JP" dirty="0"/>
              <a:t>5〜8</a:t>
            </a:r>
            <a:r>
              <a:rPr lang="ja-JP" altLang="en-US" dirty="0"/>
              <a:t>名程度</a:t>
            </a:r>
            <a:endParaRPr lang="en-US" altLang="ja-JP" dirty="0"/>
          </a:p>
          <a:p>
            <a:r>
              <a:rPr kumimoji="1" lang="ja-JP" altLang="en-US" b="1" dirty="0"/>
              <a:t>注意点</a:t>
            </a:r>
            <a:endParaRPr kumimoji="1" lang="en-US" altLang="ja-JP" b="1" dirty="0"/>
          </a:p>
          <a:p>
            <a:pPr lvl="1"/>
            <a:r>
              <a:rPr lang="ja-JP" altLang="en-US" dirty="0"/>
              <a:t>お題は変更</a:t>
            </a:r>
            <a:r>
              <a:rPr lang="ja-JP" altLang="en-US" dirty="0" smtClean="0"/>
              <a:t>して良い</a:t>
            </a:r>
            <a:endParaRPr kumimoji="1" lang="en-US" altLang="ja-JP" dirty="0"/>
          </a:p>
        </p:txBody>
      </p:sp>
    </p:spTree>
    <p:extLst>
      <p:ext uri="{BB962C8B-B14F-4D97-AF65-F5344CB8AC3E}">
        <p14:creationId xmlns:p14="http://schemas.microsoft.com/office/powerpoint/2010/main" val="2210690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solidFill>
                  <a:schemeClr val="bg1"/>
                </a:solidFill>
              </a:rPr>
              <a:t>いかがでしたか？</a:t>
            </a:r>
            <a:endParaRPr kumimoji="1" lang="ja-JP" altLang="en-US" dirty="0">
              <a:solidFill>
                <a:schemeClr val="bg1"/>
              </a:solidFill>
            </a:endParaRPr>
          </a:p>
        </p:txBody>
      </p:sp>
      <p:sp>
        <p:nvSpPr>
          <p:cNvPr id="3" name="コンテンツ プレースホルダー 2"/>
          <p:cNvSpPr>
            <a:spLocks noGrp="1"/>
          </p:cNvSpPr>
          <p:nvPr>
            <p:ph idx="1"/>
          </p:nvPr>
        </p:nvSpPr>
        <p:spPr/>
        <p:txBody>
          <a:bodyPr anchor="ctr" anchorCtr="0"/>
          <a:lstStyle/>
          <a:p>
            <a:r>
              <a:rPr lang="ja-JP" altLang="en-US" dirty="0" smtClean="0"/>
              <a:t>皆さん、如何でしたか？</a:t>
            </a:r>
            <a:endParaRPr lang="en-US" altLang="ja-JP" dirty="0" smtClean="0"/>
          </a:p>
          <a:p>
            <a:r>
              <a:rPr kumimoji="1" lang="ja-JP" altLang="en-US" dirty="0" smtClean="0"/>
              <a:t>今日からの時間、一緒に学んでいきましょう！！</a:t>
            </a:r>
            <a:endParaRPr kumimoji="1" lang="ja-JP" altLang="en-US" dirty="0"/>
          </a:p>
        </p:txBody>
      </p:sp>
    </p:spTree>
    <p:extLst>
      <p:ext uri="{BB962C8B-B14F-4D97-AF65-F5344CB8AC3E}">
        <p14:creationId xmlns:p14="http://schemas.microsoft.com/office/powerpoint/2010/main" val="4099320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b="1" dirty="0"/>
              <a:t>参加型研修会を円滑に進められるように</a:t>
            </a:r>
            <a:endParaRPr lang="en-US" altLang="ja-JP" b="1" dirty="0"/>
          </a:p>
          <a:p>
            <a:pPr lvl="1"/>
            <a:r>
              <a:rPr kumimoji="1" lang="ja-JP" altLang="en-US" dirty="0"/>
              <a:t>多くは初対面であろうと思われる参加者間の緊張をほぐす</a:t>
            </a:r>
            <a:endParaRPr kumimoji="1" lang="en-US" altLang="ja-JP" dirty="0"/>
          </a:p>
          <a:p>
            <a:pPr lvl="1"/>
            <a:r>
              <a:rPr lang="ja-JP" altLang="en-US" dirty="0"/>
              <a:t>グループワークやロールプレイなどの体験学習参加に関する心理的障壁を下げる</a:t>
            </a:r>
            <a:endParaRPr kumimoji="1" lang="ja-JP" altLang="en-US" dirty="0"/>
          </a:p>
        </p:txBody>
      </p:sp>
    </p:spTree>
    <p:extLst>
      <p:ext uri="{BB962C8B-B14F-4D97-AF65-F5344CB8AC3E}">
        <p14:creationId xmlns:p14="http://schemas.microsoft.com/office/powerpoint/2010/main" val="18658542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ja-JP" altLang="en-US" b="1" dirty="0"/>
              <a:t>「</a:t>
            </a:r>
            <a:r>
              <a:rPr lang="ja-JP" altLang="en-US" b="1" dirty="0"/>
              <a:t>隣の隣の自己紹介」 「大人向きな伝言ゲーム」 「紙の輪つなぎ」 「人間知恵の輪」</a:t>
            </a:r>
            <a:r>
              <a:rPr kumimoji="1" lang="ja-JP" altLang="en-US" dirty="0"/>
              <a:t>のどれを選んでも結構です</a:t>
            </a:r>
            <a:endParaRPr kumimoji="1" lang="en-US" altLang="ja-JP" dirty="0"/>
          </a:p>
          <a:p>
            <a:r>
              <a:rPr lang="ja-JP" altLang="en-US" dirty="0"/>
              <a:t>いずれも、小グループでのチーム・ビルディングに役立ちます</a:t>
            </a:r>
          </a:p>
          <a:p>
            <a:r>
              <a:rPr lang="ja-JP" altLang="en-US" dirty="0"/>
              <a:t>ここに挙げた以外の</a:t>
            </a:r>
            <a:r>
              <a:rPr kumimoji="1" lang="ja-JP" altLang="en-US" dirty="0" smtClean="0"/>
              <a:t>アイス・ブレイキング</a:t>
            </a:r>
            <a:r>
              <a:rPr kumimoji="1" lang="ja-JP" altLang="en-US" dirty="0"/>
              <a:t>を行ってもかまいません</a:t>
            </a:r>
            <a:endParaRPr kumimoji="1" lang="en-US" altLang="ja-JP" dirty="0"/>
          </a:p>
        </p:txBody>
      </p:sp>
    </p:spTree>
    <p:extLst>
      <p:ext uri="{BB962C8B-B14F-4D97-AF65-F5344CB8AC3E}">
        <p14:creationId xmlns:p14="http://schemas.microsoft.com/office/powerpoint/2010/main" val="849251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xmlns="" id="{D26ACBC6-9C3B-B94F-A92A-1E7ABBB5868C}"/>
              </a:ext>
            </a:extLst>
          </p:cNvPr>
          <p:cNvSpPr>
            <a:spLocks noGrp="1"/>
          </p:cNvSpPr>
          <p:nvPr>
            <p:ph idx="1"/>
          </p:nvPr>
        </p:nvSpPr>
        <p:spPr/>
        <p:txBody>
          <a:bodyPr/>
          <a:lstStyle/>
          <a:p>
            <a:r>
              <a:rPr kumimoji="1" lang="ja-JP" altLang="en-US" dirty="0"/>
              <a:t>身体接触のあるものに抵抗感の強い参加者もいるので配慮が必要</a:t>
            </a:r>
            <a:endParaRPr kumimoji="1" lang="en-US" altLang="ja-JP" dirty="0"/>
          </a:p>
          <a:p>
            <a:r>
              <a:rPr lang="ja-JP" altLang="en-US" dirty="0"/>
              <a:t>グループメンバーを知ることも</a:t>
            </a:r>
            <a:r>
              <a:rPr lang="ja-JP" altLang="en-US" dirty="0" smtClean="0"/>
              <a:t>アイス・ブレイキング</a:t>
            </a:r>
            <a:r>
              <a:rPr lang="ja-JP" altLang="en-US" dirty="0"/>
              <a:t>の重要な目的の一つ</a:t>
            </a:r>
            <a:endParaRPr lang="en-US" altLang="ja-JP" dirty="0"/>
          </a:p>
          <a:p>
            <a:pPr lvl="1"/>
            <a:r>
              <a:rPr lang="ja-JP" altLang="en-US" dirty="0"/>
              <a:t>ゲーム的な要素の多い</a:t>
            </a:r>
            <a:r>
              <a:rPr lang="ja-JP" altLang="en-US" dirty="0" smtClean="0"/>
              <a:t>アイス・ブレイキング</a:t>
            </a:r>
            <a:r>
              <a:rPr lang="ja-JP" altLang="en-US" dirty="0"/>
              <a:t>では、以後のグループワークに役立つよう専門性や経験がわかるような簡単な自己紹介の時間も作ると良い</a:t>
            </a:r>
            <a:endParaRPr kumimoji="1" lang="ja-JP" altLang="en-US" dirty="0"/>
          </a:p>
        </p:txBody>
      </p:sp>
    </p:spTree>
    <p:extLst>
      <p:ext uri="{BB962C8B-B14F-4D97-AF65-F5344CB8AC3E}">
        <p14:creationId xmlns:p14="http://schemas.microsoft.com/office/powerpoint/2010/main" val="1872827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lvl="0"/>
            <a:r>
              <a:rPr lang="ja-JP" altLang="en-US" sz="2400" dirty="0">
                <a:solidFill>
                  <a:prstClr val="black"/>
                </a:solidFill>
              </a:rPr>
              <a:t>プレゼンテーションにあたっては、スライドノートを</a:t>
            </a:r>
            <a:r>
              <a:rPr lang="en-US" altLang="ja-JP" sz="2400" dirty="0">
                <a:solidFill>
                  <a:prstClr val="black"/>
                </a:solidFill>
              </a:rPr>
              <a:t/>
            </a:r>
            <a:br>
              <a:rPr lang="en-US" altLang="ja-JP" sz="2400" dirty="0">
                <a:solidFill>
                  <a:prstClr val="black"/>
                </a:solidFill>
              </a:rPr>
            </a:br>
            <a:r>
              <a:rPr lang="ja-JP" altLang="en-US" sz="2400" dirty="0">
                <a:solidFill>
                  <a:prstClr val="black"/>
                </a:solidFill>
              </a:rPr>
              <a:t>読み、スライドにある言葉や図の意図、ニュアンスを</a:t>
            </a:r>
            <a:r>
              <a:rPr lang="en-US" altLang="ja-JP" sz="2400" dirty="0">
                <a:solidFill>
                  <a:prstClr val="black"/>
                </a:solidFill>
              </a:rPr>
              <a:t/>
            </a:r>
            <a:br>
              <a:rPr lang="en-US" altLang="ja-JP" sz="2400" dirty="0">
                <a:solidFill>
                  <a:prstClr val="black"/>
                </a:solidFill>
              </a:rPr>
            </a:br>
            <a:r>
              <a:rPr lang="ja-JP" altLang="en-US" sz="2400" dirty="0">
                <a:solidFill>
                  <a:prstClr val="black"/>
                </a:solidFill>
              </a:rPr>
              <a:t>掴んでください</a:t>
            </a:r>
            <a:endParaRPr lang="en-US" altLang="ja-JP" sz="2400" dirty="0">
              <a:solidFill>
                <a:prstClr val="black"/>
              </a:solidFill>
            </a:endParaRPr>
          </a:p>
          <a:p>
            <a:pPr lvl="0"/>
            <a:r>
              <a:rPr lang="ja-JP" altLang="en-US" sz="2400" dirty="0">
                <a:solidFill>
                  <a:prstClr val="black"/>
                </a:solidFill>
              </a:rPr>
              <a:t>事前に周囲の人に向けて模擬講義を行ってみるなど、</a:t>
            </a:r>
            <a:r>
              <a:rPr lang="en-US" altLang="ja-JP" sz="2400" dirty="0">
                <a:solidFill>
                  <a:prstClr val="black"/>
                </a:solidFill>
              </a:rPr>
              <a:t/>
            </a:r>
            <a:br>
              <a:rPr lang="en-US" altLang="ja-JP" sz="2400" dirty="0">
                <a:solidFill>
                  <a:prstClr val="black"/>
                </a:solidFill>
              </a:rPr>
            </a:br>
            <a:r>
              <a:rPr lang="ja-JP" altLang="en-US" sz="2400" dirty="0">
                <a:solidFill>
                  <a:prstClr val="black"/>
                </a:solidFill>
              </a:rPr>
              <a:t>十分に練習をしてからプレゼンテーションに臨むことを</a:t>
            </a:r>
            <a:r>
              <a:rPr lang="en-US" altLang="ja-JP" sz="2400" dirty="0">
                <a:solidFill>
                  <a:prstClr val="black"/>
                </a:solidFill>
              </a:rPr>
              <a:t/>
            </a:r>
            <a:br>
              <a:rPr lang="en-US" altLang="ja-JP" sz="2400" dirty="0">
                <a:solidFill>
                  <a:prstClr val="black"/>
                </a:solidFill>
              </a:rPr>
            </a:br>
            <a:r>
              <a:rPr lang="ja-JP" altLang="en-US" sz="2400" dirty="0">
                <a:solidFill>
                  <a:prstClr val="black"/>
                </a:solidFill>
              </a:rPr>
              <a:t>お勧めします</a:t>
            </a:r>
            <a:endParaRPr lang="en-US" altLang="ja-JP" sz="2400" dirty="0">
              <a:solidFill>
                <a:prstClr val="black"/>
              </a:solidFill>
            </a:endParaRPr>
          </a:p>
          <a:p>
            <a:pPr lvl="0"/>
            <a:r>
              <a:rPr lang="ja-JP" altLang="en-US" sz="2400" dirty="0">
                <a:solidFill>
                  <a:prstClr val="black"/>
                </a:solidFill>
              </a:rPr>
              <a:t>スライドの内容は変えないでください。スライドを削除することは可能です。オリジナルのスライドを追加する場合には、作成者が違うことを明確にするために、</a:t>
            </a:r>
            <a:r>
              <a:rPr lang="en-US" altLang="ja-JP" sz="2400" dirty="0">
                <a:solidFill>
                  <a:prstClr val="black"/>
                </a:solidFill>
              </a:rPr>
              <a:t/>
            </a:r>
            <a:br>
              <a:rPr lang="en-US" altLang="ja-JP" sz="2400" dirty="0">
                <a:solidFill>
                  <a:prstClr val="black"/>
                </a:solidFill>
              </a:rPr>
            </a:br>
            <a:r>
              <a:rPr lang="ja-JP" altLang="en-US" sz="2400" dirty="0">
                <a:solidFill>
                  <a:prstClr val="black"/>
                </a:solidFill>
              </a:rPr>
              <a:t>背景を変えてください。緑色の背景を用意しています</a:t>
            </a:r>
            <a:r>
              <a:rPr lang="en-US" altLang="ja-JP" sz="2400" dirty="0">
                <a:solidFill>
                  <a:prstClr val="black"/>
                </a:solidFill>
              </a:rPr>
              <a:t/>
            </a:r>
            <a:br>
              <a:rPr lang="en-US" altLang="ja-JP" sz="2400" dirty="0">
                <a:solidFill>
                  <a:prstClr val="black"/>
                </a:solidFill>
              </a:rPr>
            </a:br>
            <a:r>
              <a:rPr lang="ja-JP" altLang="en-US" sz="2400" dirty="0">
                <a:solidFill>
                  <a:prstClr val="black"/>
                </a:solidFill>
              </a:rPr>
              <a:t>ので、適宜ご使用ください</a:t>
            </a:r>
            <a:endParaRPr lang="en-US" altLang="ja-JP" sz="2400" dirty="0">
              <a:solidFill>
                <a:prstClr val="black"/>
              </a:solidFill>
            </a:endParaRPr>
          </a:p>
        </p:txBody>
      </p:sp>
    </p:spTree>
    <p:extLst>
      <p:ext uri="{BB962C8B-B14F-4D97-AF65-F5344CB8AC3E}">
        <p14:creationId xmlns:p14="http://schemas.microsoft.com/office/powerpoint/2010/main" val="23725483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063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ja-JP" altLang="en-US" dirty="0" smtClean="0"/>
              <a:t>アイス・ブレイキング</a:t>
            </a:r>
            <a:endParaRPr lang="ja-JP" altLang="en-US" dirty="0"/>
          </a:p>
        </p:txBody>
      </p:sp>
    </p:spTree>
    <p:extLst>
      <p:ext uri="{BB962C8B-B14F-4D97-AF65-F5344CB8AC3E}">
        <p14:creationId xmlns:p14="http://schemas.microsoft.com/office/powerpoint/2010/main" val="254402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ja-JP" altLang="en-US" dirty="0" smtClean="0"/>
              <a:t>アイス・ブレイキング</a:t>
            </a:r>
            <a:endParaRPr lang="ja-JP" altLang="en-US" dirty="0"/>
          </a:p>
        </p:txBody>
      </p:sp>
      <p:sp>
        <p:nvSpPr>
          <p:cNvPr id="6" name="コンテンツ プレースホルダ 4"/>
          <p:cNvSpPr>
            <a:spLocks noGrp="1"/>
          </p:cNvSpPr>
          <p:nvPr>
            <p:ph idx="1"/>
          </p:nvPr>
        </p:nvSpPr>
        <p:spPr>
          <a:prstGeom prst="rect">
            <a:avLst/>
          </a:prstGeom>
        </p:spPr>
        <p:txBody>
          <a:bodyPr/>
          <a:lstStyle/>
          <a:p>
            <a:pPr algn="l">
              <a:buClr>
                <a:schemeClr val="accent4">
                  <a:lumMod val="50000"/>
                </a:schemeClr>
              </a:buClr>
              <a:buFont typeface="Arial" panose="020B0604020202020204" pitchFamily="34" charset="0"/>
              <a:buChar char="•"/>
              <a:defRPr/>
            </a:pPr>
            <a:r>
              <a:rPr lang="ja-JP" altLang="en-US" dirty="0"/>
              <a:t>緊張を和らげコミュニケーションを促進</a:t>
            </a:r>
            <a:endParaRPr lang="en-US" altLang="ja-JP" dirty="0"/>
          </a:p>
          <a:p>
            <a:pPr algn="l">
              <a:buClr>
                <a:schemeClr val="accent4">
                  <a:lumMod val="50000"/>
                </a:schemeClr>
              </a:buClr>
              <a:buFont typeface="Arial" panose="020B0604020202020204" pitchFamily="34" charset="0"/>
              <a:buChar char="•"/>
              <a:defRPr/>
            </a:pPr>
            <a:r>
              <a:rPr lang="ja-JP" altLang="en-US" dirty="0"/>
              <a:t>もともとワークショップの一部</a:t>
            </a:r>
            <a:endParaRPr lang="en-US" altLang="ja-JP" dirty="0"/>
          </a:p>
          <a:p>
            <a:pPr algn="l">
              <a:buClr>
                <a:schemeClr val="accent4">
                  <a:lumMod val="50000"/>
                </a:schemeClr>
              </a:buClr>
              <a:buFont typeface="Arial" panose="020B0604020202020204" pitchFamily="34" charset="0"/>
              <a:buChar char="•"/>
              <a:defRPr/>
            </a:pPr>
            <a:r>
              <a:rPr lang="ja-JP" altLang="en-US" dirty="0"/>
              <a:t>体験学習を始める時に重要</a:t>
            </a:r>
            <a:endParaRPr lang="en-US" altLang="ja-JP" dirty="0"/>
          </a:p>
        </p:txBody>
      </p:sp>
      <p:pic>
        <p:nvPicPr>
          <p:cNvPr id="2" name="図 1"/>
          <p:cNvPicPr>
            <a:picLocks noChangeAspect="1"/>
          </p:cNvPicPr>
          <p:nvPr/>
        </p:nvPicPr>
        <p:blipFill>
          <a:blip r:embed="rId3"/>
          <a:stretch>
            <a:fillRect/>
          </a:stretch>
        </p:blipFill>
        <p:spPr>
          <a:xfrm>
            <a:off x="457200" y="3572929"/>
            <a:ext cx="3049412" cy="2880000"/>
          </a:xfrm>
          <a:prstGeom prst="rect">
            <a:avLst/>
          </a:prstGeom>
        </p:spPr>
      </p:pic>
      <p:pic>
        <p:nvPicPr>
          <p:cNvPr id="3" name="図 2"/>
          <p:cNvPicPr>
            <a:picLocks noChangeAspect="1"/>
          </p:cNvPicPr>
          <p:nvPr/>
        </p:nvPicPr>
        <p:blipFill>
          <a:blip r:embed="rId4"/>
          <a:stretch>
            <a:fillRect/>
          </a:stretch>
        </p:blipFill>
        <p:spPr>
          <a:xfrm>
            <a:off x="5618198" y="3572929"/>
            <a:ext cx="3068602" cy="2880000"/>
          </a:xfrm>
          <a:prstGeom prst="rect">
            <a:avLst/>
          </a:prstGeom>
        </p:spPr>
      </p:pic>
      <p:sp>
        <p:nvSpPr>
          <p:cNvPr id="5" name="右矢印 4"/>
          <p:cNvSpPr/>
          <p:nvPr/>
        </p:nvSpPr>
        <p:spPr>
          <a:xfrm>
            <a:off x="3828639" y="4716725"/>
            <a:ext cx="1861692" cy="526274"/>
          </a:xfrm>
          <a:prstGeom prst="rightArrow">
            <a:avLst/>
          </a:prstGeom>
          <a:gradFill>
            <a:gsLst>
              <a:gs pos="0">
                <a:schemeClr val="accent4"/>
              </a:gs>
              <a:gs pos="100000">
                <a:schemeClr val="accent4">
                  <a:lumMod val="40000"/>
                  <a:lumOff val="60000"/>
                </a:schemeClr>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343477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xmlns="" id="{F64CAE38-79ED-0944-B8D5-F112AF33C6AF}"/>
              </a:ext>
            </a:extLst>
          </p:cNvPr>
          <p:cNvSpPr>
            <a:spLocks noGrp="1"/>
          </p:cNvSpPr>
          <p:nvPr>
            <p:ph type="ctrTitle"/>
          </p:nvPr>
        </p:nvSpPr>
        <p:spPr/>
        <p:txBody>
          <a:bodyPr/>
          <a:lstStyle/>
          <a:p>
            <a:r>
              <a:rPr kumimoji="1" lang="ja-JP" altLang="en-US" dirty="0"/>
              <a:t>隣の隣の自己紹介</a:t>
            </a:r>
          </a:p>
        </p:txBody>
      </p:sp>
    </p:spTree>
    <p:extLst>
      <p:ext uri="{BB962C8B-B14F-4D97-AF65-F5344CB8AC3E}">
        <p14:creationId xmlns:p14="http://schemas.microsoft.com/office/powerpoint/2010/main" val="3433242380"/>
      </p:ext>
    </p:extLst>
  </p:cSld>
  <p:clrMapOvr>
    <a:masterClrMapping/>
  </p:clrMapOvr>
</p:sld>
</file>

<file path=ppt/theme/theme2.xml><?xml version="1.0" encoding="utf-8"?>
<a:theme xmlns:a="http://schemas.openxmlformats.org/drawingml/2006/main" name="JPOSロゴ">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インスピレーション">
      <a:majorFont>
        <a:latin typeface="News Gothic MT"/>
        <a:ea typeface=""/>
        <a:cs typeface=""/>
        <a:font script="Jpan" typeface="メイリオ"/>
        <a:font script="Hans" typeface="宋体"/>
        <a:font script="Hant" typeface="新細明體"/>
      </a:majorFont>
      <a:minorFont>
        <a:latin typeface="News Gothic MT"/>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newPEACE.pot</Template>
  <TotalTime>1145</TotalTime>
  <Words>593</Words>
  <Application>Microsoft Office PowerPoint</Application>
  <PresentationFormat>画面に合わせる (4:3)</PresentationFormat>
  <Paragraphs>49</Paragraphs>
  <Slides>12</Slides>
  <Notes>3</Notes>
  <HiddenSlides>6</HiddenSlides>
  <MMClips>0</MMClips>
  <ScaleCrop>false</ScaleCrop>
  <HeadingPairs>
    <vt:vector size="6" baseType="variant">
      <vt:variant>
        <vt:lpstr>使用されているフォント</vt:lpstr>
      </vt:variant>
      <vt:variant>
        <vt:i4>10</vt:i4>
      </vt:variant>
      <vt:variant>
        <vt:lpstr>テーマ</vt:lpstr>
      </vt:variant>
      <vt:variant>
        <vt:i4>4</vt:i4>
      </vt:variant>
      <vt:variant>
        <vt:lpstr>スライド タイトル</vt:lpstr>
      </vt:variant>
      <vt:variant>
        <vt:i4>12</vt:i4>
      </vt:variant>
    </vt:vector>
  </HeadingPairs>
  <TitlesOfParts>
    <vt:vector size="26" baseType="lpstr">
      <vt:lpstr>HGP創英角ｺﾞｼｯｸUB</vt:lpstr>
      <vt:lpstr>ＭＳ Ｐゴシック</vt:lpstr>
      <vt:lpstr>ＭＳ Ｐ明朝</vt:lpstr>
      <vt:lpstr>News Gothic MT</vt:lpstr>
      <vt:lpstr>ヒラギノ角ゴ ProN</vt:lpstr>
      <vt:lpstr>メイリオ</vt:lpstr>
      <vt:lpstr>Arial</vt:lpstr>
      <vt:lpstr>Calibri</vt:lpstr>
      <vt:lpstr>Times New Roman</vt:lpstr>
      <vt:lpstr>Wingdings</vt:lpstr>
      <vt:lpstr>一般受講者レベルのスライド</vt:lpstr>
      <vt:lpstr>JPOSロゴ</vt:lpstr>
      <vt:lpstr>自由設定</vt:lpstr>
      <vt:lpstr>モジュールのねらい説明</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アイス・ブレイキング</vt:lpstr>
      <vt:lpstr>アイス・ブレイキング</vt:lpstr>
      <vt:lpstr>隣の隣の自己紹介</vt:lpstr>
      <vt:lpstr>隣の隣の自己紹介</vt:lpstr>
      <vt:lpstr>PowerPoint プレゼンテーション</vt:lpstr>
      <vt:lpstr>いかがでしたか？</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亮</dc:creator>
  <cp:lastModifiedBy>進藤　美舟</cp:lastModifiedBy>
  <cp:revision>198</cp:revision>
  <cp:lastPrinted>2018-02-27T10:19:24Z</cp:lastPrinted>
  <dcterms:created xsi:type="dcterms:W3CDTF">2014-02-01T06:17:33Z</dcterms:created>
  <dcterms:modified xsi:type="dcterms:W3CDTF">2020-01-09T23:52:01Z</dcterms:modified>
</cp:coreProperties>
</file>