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 id="2147483682" r:id="rId2"/>
    <p:sldMasterId id="2147483660" r:id="rId3"/>
    <p:sldMasterId id="2147483729" r:id="rId4"/>
    <p:sldMasterId id="2147483752" r:id="rId5"/>
    <p:sldMasterId id="2147483763" r:id="rId6"/>
  </p:sldMasterIdLst>
  <p:notesMasterIdLst>
    <p:notesMasterId r:id="rId58"/>
  </p:notesMasterIdLst>
  <p:handoutMasterIdLst>
    <p:handoutMasterId r:id="rId59"/>
  </p:handoutMasterIdLst>
  <p:sldIdLst>
    <p:sldId id="320" r:id="rId7"/>
    <p:sldId id="321" r:id="rId8"/>
    <p:sldId id="322" r:id="rId9"/>
    <p:sldId id="261" r:id="rId10"/>
    <p:sldId id="262" r:id="rId11"/>
    <p:sldId id="263" r:id="rId12"/>
    <p:sldId id="264" r:id="rId13"/>
    <p:sldId id="265" r:id="rId14"/>
    <p:sldId id="266" r:id="rId15"/>
    <p:sldId id="267" r:id="rId16"/>
    <p:sldId id="268" r:id="rId17"/>
    <p:sldId id="269" r:id="rId18"/>
    <p:sldId id="270" r:id="rId19"/>
    <p:sldId id="271" r:id="rId20"/>
    <p:sldId id="323" r:id="rId21"/>
    <p:sldId id="324" r:id="rId22"/>
    <p:sldId id="274" r:id="rId23"/>
    <p:sldId id="327" r:id="rId24"/>
    <p:sldId id="276" r:id="rId25"/>
    <p:sldId id="277" r:id="rId26"/>
    <p:sldId id="278" r:id="rId27"/>
    <p:sldId id="279" r:id="rId28"/>
    <p:sldId id="280" r:id="rId29"/>
    <p:sldId id="281" r:id="rId30"/>
    <p:sldId id="282" r:id="rId31"/>
    <p:sldId id="283" r:id="rId32"/>
    <p:sldId id="325" r:id="rId33"/>
    <p:sldId id="285" r:id="rId34"/>
    <p:sldId id="286" r:id="rId35"/>
    <p:sldId id="287" r:id="rId36"/>
    <p:sldId id="328" r:id="rId37"/>
    <p:sldId id="312" r:id="rId38"/>
    <p:sldId id="348" r:id="rId39"/>
    <p:sldId id="331" r:id="rId40"/>
    <p:sldId id="333" r:id="rId41"/>
    <p:sldId id="334" r:id="rId42"/>
    <p:sldId id="349" r:id="rId43"/>
    <p:sldId id="350" r:id="rId44"/>
    <p:sldId id="335" r:id="rId45"/>
    <p:sldId id="336" r:id="rId46"/>
    <p:sldId id="337" r:id="rId47"/>
    <p:sldId id="338" r:id="rId48"/>
    <p:sldId id="339" r:id="rId49"/>
    <p:sldId id="340" r:id="rId50"/>
    <p:sldId id="341" r:id="rId51"/>
    <p:sldId id="342" r:id="rId52"/>
    <p:sldId id="343" r:id="rId53"/>
    <p:sldId id="344" r:id="rId54"/>
    <p:sldId id="345" r:id="rId55"/>
    <p:sldId id="346" r:id="rId56"/>
    <p:sldId id="347" r:id="rId57"/>
  </p:sldIdLst>
  <p:sldSz cx="9144000" cy="6858000" type="screen4x3"/>
  <p:notesSz cx="6797675" cy="9926638"/>
  <p:defaultTex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26">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永山淳" initials="永山淳" lastIdx="6" clrIdx="0">
    <p:extLst/>
  </p:cmAuthor>
  <p:cmAuthor id="2" name="Yamamoto Ryo" initials="" lastIdx="2" clrIdx="1"/>
  <p:cmAuthor id="3" name="Ryo Yamamoto" initials="RY" lastIdx="1" clrIdx="2"/>
  <p:cmAuthor id="4" name="山本 亮" initials="" lastIdx="3" clrIdx="3"/>
  <p:cmAuthor id="5" name="坂下明大" initials="坂下明大" lastIdx="2"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B6D5"/>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中間スタイル 3 - アクセント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89" autoAdjust="0"/>
    <p:restoredTop sz="76625" autoAdjust="0"/>
  </p:normalViewPr>
  <p:slideViewPr>
    <p:cSldViewPr snapToGrid="0" snapToObjects="1">
      <p:cViewPr varScale="1">
        <p:scale>
          <a:sx n="70" d="100"/>
          <a:sy n="70" d="100"/>
        </p:scale>
        <p:origin x="1812" y="72"/>
      </p:cViewPr>
      <p:guideLst>
        <p:guide orient="horz" pos="2126"/>
        <p:guide pos="2880"/>
      </p:guideLst>
    </p:cSldViewPr>
  </p:slideViewPr>
  <p:notesTextViewPr>
    <p:cViewPr>
      <p:scale>
        <a:sx n="100" d="100"/>
        <a:sy n="100" d="100"/>
      </p:scale>
      <p:origin x="0" y="0"/>
    </p:cViewPr>
  </p:notesTextViewPr>
  <p:sorterViewPr>
    <p:cViewPr>
      <p:scale>
        <a:sx n="112" d="100"/>
        <a:sy n="112" d="100"/>
      </p:scale>
      <p:origin x="0" y="9216"/>
    </p:cViewPr>
  </p:sorterViewPr>
  <p:notesViewPr>
    <p:cSldViewPr snapToGrid="0" snapToObjects="1">
      <p:cViewPr varScale="1">
        <p:scale>
          <a:sx n="45" d="100"/>
          <a:sy n="45" d="100"/>
        </p:scale>
        <p:origin x="72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4"/>
          <p:cNvSpPr>
            <a:spLocks noGrp="1"/>
          </p:cNvSpPr>
          <p:nvPr>
            <p:ph type="sldNum" sz="quarter" idx="3"/>
          </p:nvPr>
        </p:nvSpPr>
        <p:spPr>
          <a:xfrm>
            <a:off x="6061434" y="9408181"/>
            <a:ext cx="734653" cy="496888"/>
          </a:xfrm>
          <a:prstGeom prst="rect">
            <a:avLst/>
          </a:prstGeom>
        </p:spPr>
        <p:txBody>
          <a:bodyPr vert="horz" lIns="91440" tIns="45720" rIns="91440" bIns="45720" rtlCol="0" anchor="b"/>
          <a:lstStyle>
            <a:lvl1pPr algn="r">
              <a:defRPr sz="1200"/>
            </a:lvl1pPr>
          </a:lstStyle>
          <a:p>
            <a:fld id="{B5636787-089A-43F6-B06D-B9D48B3B28EA}" type="slidenum">
              <a:rPr kumimoji="1" lang="ja-JP" altLang="en-US" smtClean="0">
                <a:latin typeface="メイリオ" panose="020B0604030504040204" pitchFamily="50" charset="-128"/>
                <a:ea typeface="メイリオ" panose="020B0604030504040204" pitchFamily="50" charset="-128"/>
              </a:rPr>
              <a:pPr/>
              <a:t>‹#›</a:t>
            </a:fld>
            <a:endParaRPr kumimoji="1" lang="ja-JP" altLang="en-US">
              <a:latin typeface="メイリオ" panose="020B0604030504040204" pitchFamily="50" charset="-128"/>
              <a:ea typeface="メイリオ" panose="020B0604030504040204" pitchFamily="50" charset="-128"/>
            </a:endParaRPr>
          </a:p>
        </p:txBody>
      </p:sp>
      <p:sp>
        <p:nvSpPr>
          <p:cNvPr id="7" name="ヘッダー プレースホルダー 1"/>
          <p:cNvSpPr>
            <a:spLocks noGrp="1"/>
          </p:cNvSpPr>
          <p:nvPr>
            <p:ph type="hdr" sz="quarter"/>
          </p:nvPr>
        </p:nvSpPr>
        <p:spPr>
          <a:xfrm>
            <a:off x="0" y="0"/>
            <a:ext cx="4686445" cy="512304"/>
          </a:xfrm>
          <a:prstGeom prst="rect">
            <a:avLst/>
          </a:prstGeom>
        </p:spPr>
        <p:txBody>
          <a:bodyPr vert="horz" lIns="94768" tIns="47384" rIns="94768" bIns="47384" rtlCol="0"/>
          <a:lstStyle>
            <a:lvl1pPr algn="l">
              <a:defRPr sz="1200"/>
            </a:lvl1pPr>
          </a:lstStyle>
          <a:p>
            <a:pPr>
              <a:lnSpc>
                <a:spcPct val="120000"/>
              </a:lnSpc>
            </a:pPr>
            <a:r>
              <a:rPr lang="ja-JP" altLang="en-US" sz="1100" dirty="0" smtClean="0">
                <a:latin typeface="メイリオ" panose="020B0604030504040204" pitchFamily="50" charset="-128"/>
                <a:ea typeface="メイリオ" panose="020B0604030504040204" pitchFamily="50" charset="-128"/>
              </a:rPr>
              <a:t>コミュニケーション</a:t>
            </a:r>
            <a:endParaRPr lang="ja-JP" altLang="en-US" sz="1100" dirty="0">
              <a:latin typeface="メイリオ" panose="020B0604030504040204" pitchFamily="50" charset="-128"/>
              <a:ea typeface="メイリオ" panose="020B0604030504040204" pitchFamily="50" charset="-128"/>
            </a:endParaRPr>
          </a:p>
        </p:txBody>
      </p:sp>
      <p:sp>
        <p:nvSpPr>
          <p:cNvPr id="8" name="フッター プレースホルダー 3"/>
          <p:cNvSpPr>
            <a:spLocks noGrp="1"/>
          </p:cNvSpPr>
          <p:nvPr>
            <p:ph type="ftr" sz="quarter" idx="2"/>
          </p:nvPr>
        </p:nvSpPr>
        <p:spPr>
          <a:xfrm>
            <a:off x="-1" y="9408181"/>
            <a:ext cx="5797486" cy="512304"/>
          </a:xfrm>
          <a:prstGeom prst="rect">
            <a:avLst/>
          </a:prstGeom>
        </p:spPr>
        <p:txBody>
          <a:bodyPr vert="horz" lIns="94768" tIns="47384" rIns="94768" bIns="47384" rtlCol="0" anchor="b"/>
          <a:lstStyle>
            <a:lvl1pPr algn="l">
              <a:defRPr sz="1200"/>
            </a:lvl1pPr>
          </a:lstStyle>
          <a:p>
            <a:pPr>
              <a:lnSpc>
                <a:spcPct val="120000"/>
              </a:lnSpc>
            </a:pPr>
            <a:r>
              <a:rPr lang="en-US" altLang="ja-JP" sz="800" dirty="0">
                <a:latin typeface="メイリオ" panose="020B0604030504040204" pitchFamily="50" charset="-128"/>
                <a:ea typeface="メイリオ" panose="020B0604030504040204" pitchFamily="50" charset="-128"/>
                <a:cs typeface="Arial" panose="020B0604020202020204" pitchFamily="34" charset="0"/>
              </a:rPr>
              <a:t>The </a:t>
            </a:r>
            <a:r>
              <a:rPr lang="en-US" altLang="ja-JP" sz="800" b="1" dirty="0">
                <a:latin typeface="メイリオ" panose="020B0604030504040204" pitchFamily="50" charset="-128"/>
                <a:ea typeface="メイリオ" panose="020B0604030504040204" pitchFamily="50" charset="-128"/>
                <a:cs typeface="Arial" panose="020B0604020202020204" pitchFamily="34" charset="0"/>
              </a:rPr>
              <a:t>PEACE</a:t>
            </a:r>
            <a:r>
              <a:rPr lang="en-US" altLang="ja-JP" sz="800" dirty="0">
                <a:latin typeface="メイリオ" panose="020B0604030504040204" pitchFamily="50" charset="-128"/>
                <a:ea typeface="メイリオ" panose="020B0604030504040204" pitchFamily="50" charset="-128"/>
                <a:cs typeface="Arial" panose="020B0604020202020204" pitchFamily="34" charset="0"/>
              </a:rPr>
              <a:t> project</a:t>
            </a:r>
            <a:r>
              <a:rPr lang="ja-JP" altLang="en-US" sz="800" dirty="0">
                <a:latin typeface="メイリオ" panose="020B0604030504040204" pitchFamily="50" charset="-128"/>
                <a:ea typeface="メイリオ" panose="020B0604030504040204" pitchFamily="50" charset="-128"/>
                <a:cs typeface="Arial" panose="020B0604020202020204" pitchFamily="34" charset="0"/>
              </a:rPr>
              <a:t> </a:t>
            </a:r>
            <a:r>
              <a:rPr lang="en-US" altLang="ja-JP" sz="800" dirty="0">
                <a:latin typeface="メイリオ" panose="020B0604030504040204" pitchFamily="50" charset="-128"/>
                <a:ea typeface="メイリオ" panose="020B0604030504040204" pitchFamily="50" charset="-128"/>
                <a:cs typeface="Arial" panose="020B0604020202020204" pitchFamily="34" charset="0"/>
              </a:rPr>
              <a:t>ⓒ JPOS 2009</a:t>
            </a:r>
          </a:p>
          <a:p>
            <a:pPr>
              <a:lnSpc>
                <a:spcPct val="120000"/>
              </a:lnSpc>
            </a:pPr>
            <a:r>
              <a:rPr lang="en-US" altLang="ja-JP" sz="800" b="1" dirty="0">
                <a:latin typeface="メイリオ" panose="020B0604030504040204" pitchFamily="50" charset="-128"/>
                <a:ea typeface="メイリオ" panose="020B0604030504040204" pitchFamily="50" charset="-128"/>
                <a:cs typeface="Arial" panose="020B0604020202020204" pitchFamily="34" charset="0"/>
              </a:rPr>
              <a:t>P</a:t>
            </a:r>
            <a:r>
              <a:rPr lang="en-US" altLang="ja-JP" sz="800" dirty="0">
                <a:latin typeface="メイリオ" panose="020B0604030504040204" pitchFamily="50" charset="-128"/>
                <a:ea typeface="メイリオ" panose="020B0604030504040204" pitchFamily="50" charset="-128"/>
                <a:cs typeface="Arial" panose="020B0604020202020204" pitchFamily="34" charset="0"/>
              </a:rPr>
              <a:t>alliative care </a:t>
            </a:r>
            <a:r>
              <a:rPr lang="en-US" altLang="ja-JP" sz="800" b="1" dirty="0">
                <a:latin typeface="メイリオ" panose="020B0604030504040204" pitchFamily="50" charset="-128"/>
                <a:ea typeface="メイリオ" panose="020B0604030504040204" pitchFamily="50" charset="-128"/>
                <a:cs typeface="Arial" panose="020B0604020202020204" pitchFamily="34" charset="0"/>
              </a:rPr>
              <a:t>E</a:t>
            </a:r>
            <a:r>
              <a:rPr lang="en-US" altLang="ja-JP" sz="800" dirty="0">
                <a:latin typeface="メイリオ" panose="020B0604030504040204" pitchFamily="50" charset="-128"/>
                <a:ea typeface="メイリオ" panose="020B0604030504040204" pitchFamily="50" charset="-128"/>
                <a:cs typeface="Arial" panose="020B0604020202020204" pitchFamily="34" charset="0"/>
              </a:rPr>
              <a:t>mphasis program on symptom management and </a:t>
            </a:r>
            <a:r>
              <a:rPr lang="en-US" altLang="ja-JP" sz="800" b="1" dirty="0">
                <a:latin typeface="メイリオ" panose="020B0604030504040204" pitchFamily="50" charset="-128"/>
                <a:ea typeface="メイリオ" panose="020B0604030504040204" pitchFamily="50" charset="-128"/>
                <a:cs typeface="Arial" panose="020B0604020202020204" pitchFamily="34" charset="0"/>
              </a:rPr>
              <a:t>A</a:t>
            </a:r>
            <a:r>
              <a:rPr lang="en-US" altLang="ja-JP" sz="800" dirty="0">
                <a:latin typeface="メイリオ" panose="020B0604030504040204" pitchFamily="50" charset="-128"/>
                <a:ea typeface="メイリオ" panose="020B0604030504040204" pitchFamily="50" charset="-128"/>
                <a:cs typeface="Arial" panose="020B0604020202020204" pitchFamily="34" charset="0"/>
              </a:rPr>
              <a:t>ssessment for </a:t>
            </a:r>
            <a:r>
              <a:rPr lang="en-US" altLang="ja-JP" sz="800" b="1" dirty="0">
                <a:latin typeface="メイリオ" panose="020B0604030504040204" pitchFamily="50" charset="-128"/>
                <a:ea typeface="メイリオ" panose="020B0604030504040204" pitchFamily="50" charset="-128"/>
                <a:cs typeface="Arial" panose="020B0604020202020204" pitchFamily="34" charset="0"/>
              </a:rPr>
              <a:t>C</a:t>
            </a:r>
            <a:r>
              <a:rPr lang="en-US" altLang="ja-JP" sz="800" dirty="0">
                <a:latin typeface="メイリオ" panose="020B0604030504040204" pitchFamily="50" charset="-128"/>
                <a:ea typeface="メイリオ" panose="020B0604030504040204" pitchFamily="50" charset="-128"/>
                <a:cs typeface="Arial" panose="020B0604020202020204" pitchFamily="34" charset="0"/>
              </a:rPr>
              <a:t>ontinuous medical </a:t>
            </a:r>
            <a:r>
              <a:rPr lang="en-US" altLang="ja-JP" sz="800" b="1" dirty="0">
                <a:latin typeface="メイリオ" panose="020B0604030504040204" pitchFamily="50" charset="-128"/>
                <a:ea typeface="メイリオ" panose="020B0604030504040204" pitchFamily="50" charset="-128"/>
                <a:cs typeface="Arial" panose="020B0604020202020204" pitchFamily="34" charset="0"/>
              </a:rPr>
              <a:t>E</a:t>
            </a:r>
            <a:r>
              <a:rPr lang="en-US" altLang="ja-JP" sz="800" dirty="0">
                <a:latin typeface="メイリオ" panose="020B0604030504040204" pitchFamily="50" charset="-128"/>
                <a:ea typeface="メイリオ" panose="020B0604030504040204" pitchFamily="50" charset="-128"/>
                <a:cs typeface="Arial" panose="020B0604020202020204" pitchFamily="34" charset="0"/>
              </a:rPr>
              <a:t>ducation</a:t>
            </a:r>
          </a:p>
        </p:txBody>
      </p:sp>
    </p:spTree>
    <p:extLst>
      <p:ext uri="{BB962C8B-B14F-4D97-AF65-F5344CB8AC3E}">
        <p14:creationId xmlns:p14="http://schemas.microsoft.com/office/powerpoint/2010/main" val="4292761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1AEEBD3-6BF7-4D24-B15C-6F7628D968F0}" type="datetimeFigureOut">
              <a:rPr kumimoji="1" lang="ja-JP" altLang="en-US" smtClean="0"/>
              <a:pPr/>
              <a:t>2018/10/5</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FB55A20-DC82-4237-8A71-91EBBA3DF855}" type="slidenum">
              <a:rPr kumimoji="1" lang="ja-JP" altLang="en-US" smtClean="0"/>
              <a:pPr/>
              <a:t>‹#›</a:t>
            </a:fld>
            <a:endParaRPr kumimoji="1" lang="ja-JP" altLang="en-US"/>
          </a:p>
        </p:txBody>
      </p:sp>
    </p:spTree>
    <p:extLst>
      <p:ext uri="{BB962C8B-B14F-4D97-AF65-F5344CB8AC3E}">
        <p14:creationId xmlns:p14="http://schemas.microsoft.com/office/powerpoint/2010/main" val="34101826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「気づき」による自己学習のモチベーションを上げることを重視しています。</a:t>
            </a:r>
            <a:endParaRPr kumimoji="1" lang="en-US" altLang="ja-JP" dirty="0"/>
          </a:p>
          <a:p>
            <a:r>
              <a:rPr kumimoji="1" lang="ja-JP" altLang="en-US" dirty="0"/>
              <a:t>あまり教え込もうとしないことが重要です。</a:t>
            </a:r>
          </a:p>
        </p:txBody>
      </p:sp>
      <p:sp>
        <p:nvSpPr>
          <p:cNvPr id="4" name="スライド番号プレースホルダー 3"/>
          <p:cNvSpPr>
            <a:spLocks noGrp="1"/>
          </p:cNvSpPr>
          <p:nvPr>
            <p:ph type="sldNum" sz="quarter" idx="10"/>
          </p:nvPr>
        </p:nvSpPr>
        <p:spPr/>
        <p:txBody>
          <a:bodyPr/>
          <a:lstStyle/>
          <a:p>
            <a:fld id="{1FB55A20-DC82-4237-8A71-91EBBA3DF855}" type="slidenum">
              <a:rPr kumimoji="1" lang="ja-JP" altLang="en-US" smtClean="0"/>
              <a:pPr/>
              <a:t>2</a:t>
            </a:fld>
            <a:endParaRPr kumimoji="1" lang="ja-JP" altLang="en-US"/>
          </a:p>
        </p:txBody>
      </p:sp>
    </p:spTree>
    <p:extLst>
      <p:ext uri="{BB962C8B-B14F-4D97-AF65-F5344CB8AC3E}">
        <p14:creationId xmlns:p14="http://schemas.microsoft.com/office/powerpoint/2010/main" val="1818980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 1"/>
          <p:cNvSpPr>
            <a:spLocks noGrp="1" noRot="1" noChangeAspect="1" noTextEdit="1"/>
          </p:cNvSpPr>
          <p:nvPr>
            <p:ph type="sldImg"/>
          </p:nvPr>
        </p:nvSpPr>
        <p:spPr>
          <a:ln/>
        </p:spPr>
      </p:sp>
      <p:sp>
        <p:nvSpPr>
          <p:cNvPr id="2765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ea typeface="ＭＳ Ｐ明朝" panose="02020600040205080304" pitchFamily="18" charset="-128"/>
              </a:rPr>
              <a:t>コミュニケーションスキルとして具体的に行うことを説明する</a:t>
            </a:r>
          </a:p>
          <a:p>
            <a:pPr eaLnBrk="1" hangingPunct="1"/>
            <a:endParaRPr lang="en-US" altLang="ja-JP" dirty="0">
              <a:ea typeface="ＭＳ Ｐ明朝" panose="02020600040205080304" pitchFamily="18" charset="-128"/>
            </a:endParaRPr>
          </a:p>
          <a:p>
            <a:pPr eaLnBrk="1" hangingPunct="1"/>
            <a:r>
              <a:rPr lang="ja-JP" altLang="en-US" dirty="0">
                <a:ea typeface="ＭＳ Ｐ明朝" panose="02020600040205080304" pitchFamily="18" charset="-128"/>
              </a:rPr>
              <a:t>「例えば、身だしなみを整え、座る位置に配慮することによって、印象が変わりますので、効果的なコミュニケーションを促進するのに役立ちます。」</a:t>
            </a:r>
          </a:p>
          <a:p>
            <a:pPr eaLnBrk="1" hangingPunct="1"/>
            <a:r>
              <a:rPr lang="ja-JP" altLang="en-US" dirty="0">
                <a:ea typeface="ＭＳ Ｐ明朝" panose="02020600040205080304" pitchFamily="18" charset="-128"/>
              </a:rPr>
              <a:t>「座る位置は、面と向かう</a:t>
            </a:r>
            <a:r>
              <a:rPr lang="en-US" altLang="ja-JP" dirty="0">
                <a:ea typeface="ＭＳ Ｐ明朝" panose="02020600040205080304" pitchFamily="18" charset="-128"/>
              </a:rPr>
              <a:t>180</a:t>
            </a:r>
            <a:r>
              <a:rPr lang="ja-JP" altLang="en-US" dirty="0">
                <a:ea typeface="ＭＳ Ｐ明朝" panose="02020600040205080304" pitchFamily="18" charset="-128"/>
              </a:rPr>
              <a:t>度よりも</a:t>
            </a:r>
            <a:r>
              <a:rPr lang="en-US" altLang="ja-JP" dirty="0">
                <a:ea typeface="ＭＳ Ｐ明朝" panose="02020600040205080304" pitchFamily="18" charset="-128"/>
              </a:rPr>
              <a:t>90</a:t>
            </a:r>
            <a:r>
              <a:rPr lang="ja-JP" altLang="en-US" dirty="0">
                <a:ea typeface="ＭＳ Ｐ明朝" panose="02020600040205080304" pitchFamily="18" charset="-128"/>
              </a:rPr>
              <a:t>度から</a:t>
            </a:r>
            <a:r>
              <a:rPr lang="en-US" altLang="ja-JP" dirty="0">
                <a:ea typeface="ＭＳ Ｐ明朝" panose="02020600040205080304" pitchFamily="18" charset="-128"/>
              </a:rPr>
              <a:t>120</a:t>
            </a:r>
            <a:r>
              <a:rPr lang="ja-JP" altLang="en-US" dirty="0">
                <a:ea typeface="ＭＳ Ｐ明朝" panose="02020600040205080304" pitchFamily="18" charset="-128"/>
              </a:rPr>
              <a:t>度くらいの角度のある配置が話す際には良いとされています。」</a:t>
            </a:r>
          </a:p>
          <a:p>
            <a:pPr eaLnBrk="1" hangingPunct="1"/>
            <a:r>
              <a:rPr lang="ja-JP" altLang="en-US" dirty="0">
                <a:ea typeface="ＭＳ Ｐ明朝" panose="02020600040205080304" pitchFamily="18" charset="-128"/>
              </a:rPr>
              <a:t>「また、話を聴いていることを示すために、目や顔を見て、適切に相槌を打つことは有効です。椅子と相手だけのロールプレイだと意識しにくいので、どこに机、モニターがあるかをきちんと設定しておいたほうが良いでしょう」</a:t>
            </a:r>
            <a:endParaRPr lang="en-US" altLang="ja-JP" dirty="0">
              <a:ea typeface="ＭＳ Ｐ明朝" panose="02020600040205080304" pitchFamily="18" charset="-128"/>
            </a:endParaRPr>
          </a:p>
          <a:p>
            <a:pPr eaLnBrk="1" hangingPunct="1"/>
            <a:r>
              <a:rPr lang="ja-JP" altLang="en-US" dirty="0">
                <a:ea typeface="ＭＳ Ｐ明朝" panose="02020600040205080304" pitchFamily="18" charset="-128"/>
              </a:rPr>
              <a:t>「質問する際には、「お腹は未だ痛いですか？」というような、はい・いいえで終わってしまう閉じられた質問ではなく、「お腹の調子はいかがですか？」といったはい・いいえでは答えられないオープンクエスチョンを用いると、患者さんとの会話が豊かになると思います。</a:t>
            </a:r>
            <a:endParaRPr lang="en-US" altLang="ja-JP" dirty="0">
              <a:ea typeface="ＭＳ Ｐ明朝" panose="02020600040205080304" pitchFamily="18" charset="-128"/>
            </a:endParaRPr>
          </a:p>
          <a:p>
            <a:pPr eaLnBrk="1" hangingPunct="1"/>
            <a:r>
              <a:rPr lang="ja-JP" altLang="en-US" dirty="0">
                <a:ea typeface="ＭＳ Ｐ明朝" panose="02020600040205080304" pitchFamily="18" charset="-128"/>
              </a:rPr>
              <a:t>基本的に多くの人は自分の話を聞いてくれる人のことを好きになって、信頼しますから、患者さんのニーズを満たしやすくなります。</a:t>
            </a:r>
          </a:p>
          <a:p>
            <a:pPr eaLnBrk="1" hangingPunct="1"/>
            <a:r>
              <a:rPr lang="ja-JP" altLang="en-US" dirty="0">
                <a:ea typeface="ＭＳ Ｐ明朝" panose="02020600040205080304" pitchFamily="18" charset="-128"/>
              </a:rPr>
              <a:t>これから行うロールプレイの際には、是非この中の一つでも取り入れてみてください。」</a:t>
            </a:r>
          </a:p>
          <a:p>
            <a:endParaRPr lang="ja-JP" altLang="en-US" dirty="0">
              <a:ea typeface="ＭＳ Ｐ明朝" panose="02020600040205080304" pitchFamily="18" charset="-128"/>
            </a:endParaRPr>
          </a:p>
        </p:txBody>
      </p:sp>
      <p:sp>
        <p:nvSpPr>
          <p:cNvPr id="2765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3C6DBC01-AF09-440D-B69D-1B4A844851CE}"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12</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399822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 1"/>
          <p:cNvSpPr>
            <a:spLocks noGrp="1" noRot="1" noChangeAspect="1" noTextEdit="1"/>
          </p:cNvSpPr>
          <p:nvPr>
            <p:ph type="sldImg"/>
          </p:nvPr>
        </p:nvSpPr>
        <p:spPr>
          <a:ln/>
        </p:spPr>
      </p:sp>
      <p:sp>
        <p:nvSpPr>
          <p:cNvPr id="2969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6538" indent="-236538" eaLnBrk="1" hangingPunct="1"/>
            <a:r>
              <a:rPr lang="ja-JP" altLang="en-US" dirty="0">
                <a:ea typeface="ＭＳ Ｐ明朝" panose="02020600040205080304" pitchFamily="18" charset="-128"/>
              </a:rPr>
              <a:t>基本スキルで最も難しく、ロールプレイで取り入れてもらいたいスキルのため強調して説明する</a:t>
            </a:r>
            <a:endParaRPr lang="en-US" altLang="ja-JP" dirty="0">
              <a:ea typeface="ＭＳ Ｐ明朝" panose="02020600040205080304" pitchFamily="18" charset="-128"/>
            </a:endParaRPr>
          </a:p>
          <a:p>
            <a:pPr marL="236538" indent="-236538" eaLnBrk="1" hangingPunct="1"/>
            <a:endParaRPr lang="en-US" altLang="ja-JP" dirty="0">
              <a:ea typeface="ＭＳ Ｐ明朝" panose="02020600040205080304" pitchFamily="18" charset="-128"/>
            </a:endParaRPr>
          </a:p>
          <a:p>
            <a:pPr marL="236538" indent="-236538" eaLnBrk="1" hangingPunct="1"/>
            <a:r>
              <a:rPr lang="ja-JP" altLang="en-US" dirty="0">
                <a:ea typeface="ＭＳ Ｐ明朝" panose="02020600040205080304" pitchFamily="18" charset="-128"/>
              </a:rPr>
              <a:t>「最後に、コミュニケーションの研修会では最も難しいといわれます、共感するスキルです。</a:t>
            </a:r>
            <a:endParaRPr lang="en-US" altLang="ja-JP" dirty="0">
              <a:ea typeface="ＭＳ Ｐ明朝" panose="02020600040205080304" pitchFamily="18" charset="-128"/>
            </a:endParaRPr>
          </a:p>
          <a:p>
            <a:pPr marL="236538" indent="-236538" eaLnBrk="1" hangingPunct="1"/>
            <a:r>
              <a:rPr lang="ja-JP" altLang="en-US" dirty="0">
                <a:ea typeface="ＭＳ Ｐ明朝" panose="02020600040205080304" pitchFamily="18" charset="-128"/>
              </a:rPr>
              <a:t>共感するスキルと書かれていますが、共感していることを相手に伝えるスキルといえばわかりやすいのではないでしょうか。</a:t>
            </a:r>
          </a:p>
          <a:p>
            <a:pPr marL="236538" indent="-236538" eaLnBrk="1" hangingPunct="1"/>
            <a:r>
              <a:rPr lang="ja-JP" altLang="en-US" dirty="0">
                <a:ea typeface="ＭＳ Ｐ明朝" panose="02020600040205080304" pitchFamily="18" charset="-128"/>
              </a:rPr>
              <a:t>共感するスキルには、気持ちを受け止める、気持ちや気がかりを探る、気持ちが理解できるものであることを示すといったスキルがあります。</a:t>
            </a:r>
          </a:p>
          <a:p>
            <a:pPr marL="236538" indent="-236538" eaLnBrk="1" hangingPunct="1"/>
            <a:r>
              <a:rPr lang="ja-JP" altLang="en-US" dirty="0">
                <a:ea typeface="ＭＳ Ｐ明朝" panose="02020600040205080304" pitchFamily="18" charset="-128"/>
              </a:rPr>
              <a:t>患者が気持ちを打ち明けたら、その気持ちを自分の言葉で繰り返して伝えたり、例えば、「死にたい」、「辛い」という患者に対して、「死にたいくらいつらいのですね」と言葉をかけたり、</a:t>
            </a:r>
          </a:p>
          <a:p>
            <a:pPr marL="236538" indent="-236538" eaLnBrk="1" hangingPunct="1"/>
            <a:r>
              <a:rPr lang="ja-JP" altLang="en-US" dirty="0">
                <a:ea typeface="ＭＳ Ｐ明朝" panose="02020600040205080304" pitchFamily="18" charset="-128"/>
              </a:rPr>
              <a:t>患者の気持ちを受け止めるために沈黙の時間を十分とることが、気持ちを受け止めるスキルに該当します。</a:t>
            </a:r>
          </a:p>
          <a:p>
            <a:pPr marL="236538" indent="-236538" eaLnBrk="1" hangingPunct="1"/>
            <a:r>
              <a:rPr lang="ja-JP" altLang="en-US" dirty="0">
                <a:ea typeface="ＭＳ Ｐ明朝" panose="02020600040205080304" pitchFamily="18" charset="-128"/>
              </a:rPr>
              <a:t>また、気持ちをあまり表出しない患者や、心配事の背景がはっきりわからない場合は、気持ちや気がかりを探るスキルが必要です。</a:t>
            </a:r>
            <a:endParaRPr lang="en-US" altLang="ja-JP" dirty="0">
              <a:ea typeface="ＭＳ Ｐ明朝" panose="02020600040205080304" pitchFamily="18" charset="-128"/>
            </a:endParaRPr>
          </a:p>
          <a:p>
            <a:pPr marL="236538" indent="-236538" eaLnBrk="1" hangingPunct="1"/>
            <a:r>
              <a:rPr lang="ja-JP" altLang="en-US" dirty="0">
                <a:ea typeface="ＭＳ Ｐ明朝" panose="02020600040205080304" pitchFamily="18" charset="-128"/>
              </a:rPr>
              <a:t>例えば、「ご心配を教えていただけますか？」「もう少し詳しく教えていただけますか？」といった質問で背景を知ることができるかもしれません。</a:t>
            </a:r>
            <a:endParaRPr lang="en-US" altLang="ja-JP" dirty="0">
              <a:ea typeface="ＭＳ Ｐ明朝" panose="02020600040205080304" pitchFamily="18" charset="-128"/>
            </a:endParaRPr>
          </a:p>
          <a:p>
            <a:pPr marL="236538" indent="-236538" eaLnBrk="1" hangingPunct="1"/>
            <a:r>
              <a:rPr lang="ja-JP" altLang="en-US" dirty="0">
                <a:ea typeface="ＭＳ Ｐ明朝" panose="02020600040205080304" pitchFamily="18" charset="-128"/>
              </a:rPr>
              <a:t>患者が話した感情とその背景が結びついた場合は、患者の気持ちが理解できること、だれにも起きえるものであることを明確に伝えます。</a:t>
            </a:r>
            <a:endParaRPr lang="en-US" altLang="ja-JP" dirty="0">
              <a:ea typeface="ＭＳ Ｐ明朝" panose="02020600040205080304" pitchFamily="18" charset="-128"/>
            </a:endParaRPr>
          </a:p>
          <a:p>
            <a:pPr marL="236538" indent="-236538" eaLnBrk="1" hangingPunct="1"/>
            <a:r>
              <a:rPr lang="ja-JP" altLang="en-US" dirty="0">
                <a:ea typeface="ＭＳ Ｐ明朝" panose="02020600040205080304" pitchFamily="18" charset="-128"/>
              </a:rPr>
              <a:t>例えば、「</a:t>
            </a:r>
            <a:r>
              <a:rPr lang="ja-JP" altLang="en-US" sz="900" dirty="0">
                <a:latin typeface="メイリオ" panose="020B0604030504040204" pitchFamily="50" charset="-128"/>
                <a:ea typeface="ＭＳ Ｐ明朝" panose="02020600040205080304" pitchFamily="18" charset="-128"/>
              </a:rPr>
              <a:t>このような症状の中でお仕事をされてさぞつらかったでしょう」、「皆さんそのように思われますよ」、「多くの患者さんも同じような経験をされています」といった言葉をかけることができます。</a:t>
            </a:r>
            <a:endParaRPr lang="en-US" altLang="ja-JP" sz="900" dirty="0">
              <a:latin typeface="メイリオ" panose="020B0604030504040204" pitchFamily="50" charset="-128"/>
              <a:ea typeface="ＭＳ Ｐ明朝" panose="02020600040205080304" pitchFamily="18" charset="-128"/>
            </a:endParaRPr>
          </a:p>
          <a:p>
            <a:pPr marL="236538" indent="-236538" eaLnBrk="1" hangingPunct="1"/>
            <a:r>
              <a:rPr lang="ja-JP" altLang="en-US" sz="900" dirty="0">
                <a:latin typeface="メイリオ" panose="020B0604030504040204" pitchFamily="50" charset="-128"/>
                <a:ea typeface="ＭＳ Ｐ明朝" panose="02020600040205080304" pitchFamily="18" charset="-128"/>
              </a:rPr>
              <a:t>話を聞いてもらった上で、そのように声をかけてもらえると、患者さんは安心するようです。」</a:t>
            </a:r>
            <a:endParaRPr lang="en-US" altLang="ja-JP" sz="900" dirty="0">
              <a:latin typeface="メイリオ" panose="020B0604030504040204" pitchFamily="50" charset="-128"/>
              <a:ea typeface="ＭＳ Ｐ明朝" panose="02020600040205080304" pitchFamily="18" charset="-128"/>
            </a:endParaRPr>
          </a:p>
          <a:p>
            <a:pPr marL="236538" indent="-236538" eaLnBrk="1" hangingPunct="1"/>
            <a:endParaRPr lang="en-US" altLang="ja-JP" sz="900" dirty="0">
              <a:latin typeface="メイリオ" panose="020B0604030504040204" pitchFamily="50" charset="-128"/>
              <a:ea typeface="ＭＳ Ｐ明朝" panose="02020600040205080304" pitchFamily="18" charset="-128"/>
            </a:endParaRPr>
          </a:p>
          <a:p>
            <a:pPr marL="236538" indent="-236538" eaLnBrk="1" hangingPunct="1"/>
            <a:r>
              <a:rPr lang="ja-JP" altLang="en-US" sz="900" dirty="0">
                <a:latin typeface="メイリオ" panose="020B0604030504040204" pitchFamily="50" charset="-128"/>
                <a:ea typeface="ＭＳ Ｐ明朝" panose="02020600040205080304" pitchFamily="18" charset="-128"/>
              </a:rPr>
              <a:t>「十分に話を聴かずに「つらかったでしょう」「皆さんそう思われます」などというとなおざりな対応をされたと感じられてしまうこともあります。共感の言葉かけの前に十分な傾聴が必要です。」</a:t>
            </a:r>
            <a:endParaRPr lang="en-US" altLang="ja-JP" sz="900" dirty="0">
              <a:latin typeface="メイリオ" panose="020B0604030504040204" pitchFamily="50" charset="-128"/>
              <a:ea typeface="ＭＳ Ｐ明朝" panose="02020600040205080304" pitchFamily="18" charset="-128"/>
            </a:endParaRPr>
          </a:p>
        </p:txBody>
      </p:sp>
      <p:sp>
        <p:nvSpPr>
          <p:cNvPr id="2970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7A42314A-4A46-49C2-9AFB-61D39B813896}"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13</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379171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ea typeface="ＭＳ Ｐ明朝" panose="02020600040205080304" pitchFamily="18" charset="-128"/>
              </a:rPr>
              <a:t>演技をしやすいため専門科は医師役の専門に準じる</a:t>
            </a:r>
            <a:endParaRPr lang="en-US" altLang="ja-JP" dirty="0">
              <a:ea typeface="ＭＳ Ｐ明朝" panose="02020600040205080304" pitchFamily="18" charset="-128"/>
            </a:endParaRPr>
          </a:p>
          <a:p>
            <a:pPr eaLnBrk="1" hangingPunct="1"/>
            <a:r>
              <a:rPr lang="ja-JP" altLang="en-US" dirty="0">
                <a:ea typeface="ＭＳ Ｐ明朝" panose="02020600040205080304" pitchFamily="18" charset="-128"/>
              </a:rPr>
              <a:t>医師役の恥ずかしさを軽減するため、本名でない氏名を設定させ素の自分をださなくて良いようにする</a:t>
            </a:r>
            <a:endParaRPr lang="en-US" altLang="ja-JP" dirty="0">
              <a:ea typeface="ＭＳ Ｐ明朝" panose="02020600040205080304" pitchFamily="18" charset="-128"/>
            </a:endParaRPr>
          </a:p>
          <a:p>
            <a:pPr eaLnBrk="1" hangingPunct="1"/>
            <a:r>
              <a:rPr lang="ja-JP" altLang="en-US" dirty="0">
                <a:ea typeface="ＭＳ Ｐ明朝" panose="02020600040205080304" pitchFamily="18" charset="-128"/>
              </a:rPr>
              <a:t>治癒しないがん診断であることを強調（血液腫瘍など化学療法で治癒するシナリオにしない様に）</a:t>
            </a:r>
            <a:endParaRPr lang="en-US" altLang="ja-JP" dirty="0">
              <a:ea typeface="ＭＳ Ｐ明朝" panose="02020600040205080304"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明朝" panose="02020600040205080304" pitchFamily="18" charset="-128"/>
              </a:rPr>
              <a:t>なるべくリアルなセッティングをイメージしてもらう</a:t>
            </a:r>
            <a:endParaRPr lang="en-US" altLang="ja-JP" dirty="0">
              <a:ea typeface="ＭＳ Ｐ明朝" panose="02020600040205080304"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明朝" panose="02020600040205080304" pitchFamily="18" charset="-128"/>
              </a:rPr>
              <a:t>「小道具などありませんが、画像を写す</a:t>
            </a:r>
            <a:r>
              <a:rPr lang="en-US" altLang="ja-JP" dirty="0">
                <a:ea typeface="ＭＳ Ｐ明朝" panose="02020600040205080304" pitchFamily="18" charset="-128"/>
              </a:rPr>
              <a:t>PC</a:t>
            </a:r>
            <a:r>
              <a:rPr lang="ja-JP" altLang="en-US" dirty="0">
                <a:ea typeface="ＭＳ Ｐ明朝" panose="02020600040205080304" pitchFamily="18" charset="-128"/>
              </a:rPr>
              <a:t>のモニターなど、あるつもりで面接を進めましょう」</a:t>
            </a:r>
            <a:endParaRPr lang="en-US" altLang="ja-JP" dirty="0">
              <a:ea typeface="ＭＳ Ｐ明朝" panose="02020600040205080304"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明朝" panose="02020600040205080304" pitchFamily="18" charset="-128"/>
              </a:rPr>
              <a:t>試すスキルをチェックさせる</a:t>
            </a:r>
            <a:endParaRPr lang="en-US" altLang="ja-JP" dirty="0">
              <a:ea typeface="ＭＳ Ｐ明朝" panose="02020600040205080304" pitchFamily="18" charset="-128"/>
            </a:endParaRPr>
          </a:p>
          <a:p>
            <a:pPr eaLnBrk="1" hangingPunct="1"/>
            <a:r>
              <a:rPr lang="en-US" altLang="ja-JP" dirty="0">
                <a:ea typeface="ＭＳ Ｐ明朝" panose="02020600040205080304" pitchFamily="18" charset="-128"/>
              </a:rPr>
              <a:t/>
            </a:r>
            <a:br>
              <a:rPr lang="en-US" altLang="ja-JP" dirty="0">
                <a:ea typeface="ＭＳ Ｐ明朝" panose="02020600040205080304" pitchFamily="18" charset="-128"/>
              </a:rPr>
            </a:br>
            <a:r>
              <a:rPr lang="ja-JP" altLang="en-US" dirty="0">
                <a:ea typeface="ＭＳ Ｐ明朝" panose="02020600040205080304" pitchFamily="18" charset="-128"/>
              </a:rPr>
              <a:t>シナリオ作りに時間を取られすぎないため、医師以外の参加者のため詳細な医学情報にこだわりすぎないことを強調</a:t>
            </a:r>
            <a:endParaRPr lang="en-US" altLang="ja-JP" dirty="0">
              <a:ea typeface="ＭＳ Ｐ明朝" panose="02020600040205080304" pitchFamily="18" charset="-128"/>
            </a:endParaRPr>
          </a:p>
          <a:p>
            <a:pPr eaLnBrk="1" hangingPunct="1"/>
            <a:r>
              <a:rPr lang="ja-JP" altLang="en-US" dirty="0">
                <a:ea typeface="ＭＳ Ｐ明朝" panose="02020600040205080304" pitchFamily="18" charset="-128"/>
              </a:rPr>
              <a:t>「ロールプレイ中に設定していない情報についての話題が出た場合には、適宜、勧めてください。</a:t>
            </a:r>
          </a:p>
          <a:p>
            <a:pPr eaLnBrk="1" hangingPunct="1"/>
            <a:r>
              <a:rPr lang="ja-JP" altLang="en-US" dirty="0">
                <a:ea typeface="ＭＳ Ｐ明朝" panose="02020600040205080304" pitchFamily="18" charset="-128"/>
              </a:rPr>
              <a:t>ここで大切なことは、コミュニケーションを学習することですので、医学的な情報にこだわりすぎず、手早く決めてください。」</a:t>
            </a:r>
          </a:p>
          <a:p>
            <a:pPr eaLnBrk="1" hangingPunct="1"/>
            <a:endParaRPr lang="en-US" altLang="ja-JP" dirty="0">
              <a:ea typeface="ＭＳ Ｐ明朝" panose="02020600040205080304" pitchFamily="18" charset="-128"/>
            </a:endParaRPr>
          </a:p>
          <a:p>
            <a:pPr eaLnBrk="1" hangingPunct="1"/>
            <a:r>
              <a:rPr lang="ja-JP" altLang="en-US" dirty="0">
                <a:ea typeface="ＭＳ Ｐ明朝" panose="02020600040205080304" pitchFamily="18" charset="-128"/>
              </a:rPr>
              <a:t>前回面接でどこまで説明したかなど患者役と情報を共有する</a:t>
            </a:r>
          </a:p>
          <a:p>
            <a:endParaRPr lang="ja-JP" altLang="en-US" dirty="0">
              <a:ea typeface="ＭＳ Ｐ明朝" panose="02020600040205080304" pitchFamily="18" charset="-128"/>
            </a:endParaRP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14</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702595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ＭＳ Ｐ明朝" panose="02020600040205080304" pitchFamily="18" charset="-128"/>
            </a:endParaRP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15</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69549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ＭＳ Ｐ明朝" panose="02020600040205080304" pitchFamily="18" charset="-128"/>
            </a:endParaRP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16</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995518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 1"/>
          <p:cNvSpPr>
            <a:spLocks noGrp="1" noRot="1" noChangeAspect="1" noTextEdit="1"/>
          </p:cNvSpPr>
          <p:nvPr>
            <p:ph type="sldImg"/>
          </p:nvPr>
        </p:nvSpPr>
        <p:spPr>
          <a:ln/>
        </p:spPr>
      </p:sp>
      <p:sp>
        <p:nvSpPr>
          <p:cNvPr id="3789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患者役のポイントは「患者になりきるための役作り」と「難しすぎるロールプレイにさせない」こと</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r>
              <a:rPr lang="ja-JP" altLang="en-US" dirty="0">
                <a:ea typeface="ＭＳ Ｐ明朝" panose="02020600040205080304" pitchFamily="18" charset="-128"/>
              </a:rPr>
              <a:t>「患者さんが何を心配するか、どのように体験するかを想像するためにも、病気の経過だけでなくいろいろな個人的な背景を決めていただきます。</a:t>
            </a:r>
            <a:endParaRPr lang="en-US" altLang="ja-JP" dirty="0">
              <a:ea typeface="ＭＳ Ｐ明朝" panose="02020600040205080304" pitchFamily="18" charset="-128"/>
            </a:endParaRPr>
          </a:p>
          <a:p>
            <a:r>
              <a:rPr lang="ja-JP" altLang="en-US" dirty="0">
                <a:ea typeface="ＭＳ Ｐ明朝" panose="02020600040205080304" pitchFamily="18" charset="-128"/>
              </a:rPr>
              <a:t>医師役が決めたシナリオ内容と矛盾がないかすりあわせをしてください。」</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r>
              <a:rPr lang="ja-JP" altLang="en-US" dirty="0">
                <a:ea typeface="ＭＳ Ｐ明朝" panose="02020600040205080304" pitchFamily="18" charset="-128"/>
              </a:rPr>
              <a:t>「先ほども申しましたように、可能な限り役になりきったほうがよいロールプレイになります。</a:t>
            </a:r>
            <a:endParaRPr lang="en-US" altLang="ja-JP" dirty="0">
              <a:ea typeface="ＭＳ Ｐ明朝" panose="02020600040205080304" pitchFamily="18" charset="-128"/>
            </a:endParaRPr>
          </a:p>
          <a:p>
            <a:r>
              <a:rPr lang="ja-JP" altLang="en-US" dirty="0">
                <a:ea typeface="ＭＳ Ｐ明朝" panose="02020600040205080304" pitchFamily="18" charset="-128"/>
              </a:rPr>
              <a:t>このような状況で患者は待合室で何を考えているだろう、来るまでに家族と何を話しただろう、など想像しながら役作りをしてください。」</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r>
              <a:rPr lang="ja-JP" altLang="en-US" dirty="0">
                <a:ea typeface="ＭＳ Ｐ明朝" panose="02020600040205080304" pitchFamily="18" charset="-128"/>
              </a:rPr>
              <a:t>「難しい状況の対応を考えることが目的ではありませんので、患者役はなるべく平均的な患者を演じてください。」</a:t>
            </a:r>
            <a:endParaRPr lang="en-US" altLang="ja-JP" dirty="0">
              <a:ea typeface="ＭＳ Ｐ明朝" panose="02020600040205080304" pitchFamily="18" charset="-128"/>
            </a:endParaRPr>
          </a:p>
          <a:p>
            <a:r>
              <a:rPr lang="en-US" altLang="ja-JP" dirty="0">
                <a:ea typeface="ＭＳ Ｐ明朝" panose="02020600040205080304" pitchFamily="18" charset="-128"/>
              </a:rPr>
              <a:t>100</a:t>
            </a:r>
            <a:r>
              <a:rPr lang="ja-JP" altLang="en-US" dirty="0">
                <a:ea typeface="ＭＳ Ｐ明朝" panose="02020600040205080304" pitchFamily="18" charset="-128"/>
              </a:rPr>
              <a:t>歳とか、高度進行期の認知症とか、</a:t>
            </a:r>
            <a:r>
              <a:rPr lang="en-US" altLang="ja-JP" dirty="0">
                <a:ea typeface="ＭＳ Ｐ明朝" panose="02020600040205080304" pitchFamily="18" charset="-128"/>
              </a:rPr>
              <a:t>3</a:t>
            </a:r>
            <a:r>
              <a:rPr lang="ja-JP" altLang="en-US" dirty="0">
                <a:ea typeface="ＭＳ Ｐ明朝" panose="02020600040205080304" pitchFamily="18" charset="-128"/>
              </a:rPr>
              <a:t>歳とかではロールプレイに支障が出ます。</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r>
              <a:rPr lang="ja-JP" altLang="en-US" dirty="0">
                <a:ea typeface="ＭＳ Ｐ明朝" panose="02020600040205080304" pitchFamily="18" charset="-128"/>
              </a:rPr>
              <a:t>「患者役は特に、ロールプレイが終わったら役から下りることも大切です。役が終わったら一回伸びをするようにしてみましょうか」</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r>
              <a:rPr lang="ja-JP" altLang="en-US" dirty="0">
                <a:ea typeface="ＭＳ Ｐ明朝" panose="02020600040205080304" pitchFamily="18" charset="-128"/>
              </a:rPr>
              <a:t>ロールプレイの後に医師のディスカッションしたいと思うテーマに沿ってディスカッションをしてください。</a:t>
            </a:r>
          </a:p>
        </p:txBody>
      </p:sp>
      <p:sp>
        <p:nvSpPr>
          <p:cNvPr id="3789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D05FE653-1C2B-4FD2-AEFA-128BB97A4A67}"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17</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520611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　否定的な体験談の紹介であるため、参加者の関心がそれないように配慮する</a:t>
            </a:r>
            <a:endParaRPr kumimoji="1" lang="en-US" altLang="ja-JP" dirty="0"/>
          </a:p>
          <a:p>
            <a:endParaRPr kumimoji="1" lang="en-US" altLang="ja-JP" dirty="0"/>
          </a:p>
          <a:p>
            <a:r>
              <a:rPr kumimoji="1" lang="ja-JP" altLang="en-US" dirty="0"/>
              <a:t>それではここで「今後の生活に関する質問」について、一例を紹介します。先にお伝えしておきますが、ご紹介するお話は患者のニーズを十分に拾えなかった例です。</a:t>
            </a:r>
            <a:endParaRPr kumimoji="1" lang="en-US" altLang="ja-JP" dirty="0"/>
          </a:p>
          <a:p>
            <a:r>
              <a:rPr kumimoji="1" lang="ja-JP" altLang="en-US" dirty="0"/>
              <a:t>～視聴～</a:t>
            </a:r>
            <a:endParaRPr kumimoji="1" lang="en-US" altLang="ja-JP" dirty="0"/>
          </a:p>
          <a:p>
            <a:r>
              <a:rPr kumimoji="1" lang="ja-JP" altLang="en-US" dirty="0"/>
              <a:t>いかがでしょうか？皆さんにとっては「ここまではないなあ」という感じかもしれませんが、お話しくださった患者さんからするとよくあるお話しだということでした。紹介された例はやや極端かもしれませんが、私たちが思っている以上に患者さんは病気そのもの以外の話を聞きにくいと感じているだろうということは重要な教訓です。これからのロールプレイではぜひ病気だけではなく生活も視野に入れた話し合いができるよう医師役はつとめてみてください。</a:t>
            </a:r>
            <a:endParaRPr kumimoji="1" lang="en-US" altLang="ja-JP" dirty="0"/>
          </a:p>
        </p:txBody>
      </p:sp>
      <p:sp>
        <p:nvSpPr>
          <p:cNvPr id="4" name="スライド番号プレースホルダー 3"/>
          <p:cNvSpPr>
            <a:spLocks noGrp="1"/>
          </p:cNvSpPr>
          <p:nvPr>
            <p:ph type="sldNum" sz="quarter" idx="10"/>
          </p:nvPr>
        </p:nvSpPr>
        <p:spPr/>
        <p:txBody>
          <a:bodyPr/>
          <a:lstStyle/>
          <a:p>
            <a:fld id="{1FB55A20-DC82-4237-8A71-91EBBA3DF855}" type="slidenum">
              <a:rPr lang="ja-JP" altLang="en-US" smtClean="0">
                <a:solidFill>
                  <a:prstClr val="black"/>
                </a:solidFill>
              </a:rPr>
              <a:pPr/>
              <a:t>18</a:t>
            </a:fld>
            <a:endParaRPr lang="ja-JP" altLang="en-US" dirty="0">
              <a:solidFill>
                <a:prstClr val="black"/>
              </a:solidFill>
            </a:endParaRPr>
          </a:p>
        </p:txBody>
      </p:sp>
    </p:spTree>
    <p:extLst>
      <p:ext uri="{BB962C8B-B14F-4D97-AF65-F5344CB8AC3E}">
        <p14:creationId xmlns:p14="http://schemas.microsoft.com/office/powerpoint/2010/main" val="2344861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 1"/>
          <p:cNvSpPr>
            <a:spLocks noGrp="1" noRot="1" noChangeAspect="1" noTextEdit="1"/>
          </p:cNvSpPr>
          <p:nvPr>
            <p:ph type="sldImg"/>
          </p:nvPr>
        </p:nvSpPr>
        <p:spPr>
          <a:ln/>
        </p:spPr>
      </p:sp>
      <p:sp>
        <p:nvSpPr>
          <p:cNvPr id="3993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ea typeface="ＭＳ Ｐ明朝" panose="02020600040205080304" pitchFamily="18" charset="-128"/>
              </a:rPr>
              <a:t>役に入り込みすぎるのを避けるため、患者名も本名を使わないこと指示</a:t>
            </a:r>
            <a:endParaRPr lang="en-US" altLang="ja-JP" dirty="0">
              <a:ea typeface="ＭＳ Ｐ明朝" panose="02020600040205080304" pitchFamily="18" charset="-128"/>
            </a:endParaRPr>
          </a:p>
          <a:p>
            <a:pPr eaLnBrk="1" hangingPunct="1"/>
            <a:endParaRPr lang="en-US" altLang="ja-JP" dirty="0">
              <a:ea typeface="ＭＳ Ｐ明朝" panose="02020600040205080304" pitchFamily="18" charset="-128"/>
            </a:endParaRPr>
          </a:p>
          <a:p>
            <a:pPr eaLnBrk="1" hangingPunct="1"/>
            <a:r>
              <a:rPr lang="ja-JP" altLang="en-US" dirty="0">
                <a:ea typeface="ＭＳ Ｐ明朝" panose="02020600040205080304" pitchFamily="18" charset="-128"/>
              </a:rPr>
              <a:t>今後の生活についての質問をすることを考えておいてもらう</a:t>
            </a:r>
          </a:p>
          <a:p>
            <a:endParaRPr lang="en-US" altLang="ja-JP" dirty="0">
              <a:ea typeface="ＭＳ Ｐ明朝" panose="02020600040205080304"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明朝" panose="02020600040205080304" pitchFamily="18" charset="-128"/>
              </a:rPr>
              <a:t>ロールプレイに集中するため、自分の性別でないロールプレイは避ける（そのため乳腺、婦人科医は女性参加者とグループを組むこと）</a:t>
            </a:r>
            <a:endParaRPr lang="en-US" altLang="ja-JP" dirty="0">
              <a:ea typeface="ＭＳ Ｐ明朝" panose="02020600040205080304"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ea typeface="ＭＳ Ｐ明朝" panose="02020600040205080304"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明朝" panose="02020600040205080304" pitchFamily="18" charset="-128"/>
              </a:rPr>
              <a:t>小児科医のロールプレイで患者役ではなく家族役を行う程度のアレンジはＯＫ</a:t>
            </a:r>
            <a:endParaRPr lang="en-US" altLang="ja-JP" dirty="0">
              <a:ea typeface="ＭＳ Ｐ明朝" panose="02020600040205080304" pitchFamily="18" charset="-128"/>
            </a:endParaRPr>
          </a:p>
        </p:txBody>
      </p:sp>
      <p:sp>
        <p:nvSpPr>
          <p:cNvPr id="3994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4657D69C-66F3-4BE2-B61C-62DD60DF0B69}"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19</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91897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 1"/>
          <p:cNvSpPr>
            <a:spLocks noGrp="1" noRot="1" noChangeAspect="1" noTextEdit="1"/>
          </p:cNvSpPr>
          <p:nvPr>
            <p:ph type="sldImg"/>
          </p:nvPr>
        </p:nvSpPr>
        <p:spPr>
          <a:ln/>
        </p:spPr>
      </p:sp>
      <p:sp>
        <p:nvSpPr>
          <p:cNvPr id="3993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ea typeface="ＭＳ Ｐ明朝" panose="02020600040205080304" pitchFamily="18" charset="-128"/>
            </a:endParaRPr>
          </a:p>
        </p:txBody>
      </p:sp>
      <p:sp>
        <p:nvSpPr>
          <p:cNvPr id="3994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4657D69C-66F3-4BE2-B61C-62DD60DF0B69}"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20</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91897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 1"/>
          <p:cNvSpPr>
            <a:spLocks noGrp="1" noRot="1" noChangeAspect="1" noTextEdit="1"/>
          </p:cNvSpPr>
          <p:nvPr>
            <p:ph type="sldImg"/>
          </p:nvPr>
        </p:nvSpPr>
        <p:spPr>
          <a:ln/>
        </p:spPr>
      </p:sp>
      <p:sp>
        <p:nvSpPr>
          <p:cNvPr id="4403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ロールプレイが長すぎるとスキルの議論の焦点が絞り込めないため、最長</a:t>
            </a:r>
            <a:r>
              <a:rPr lang="en-US" altLang="ja-JP" dirty="0">
                <a:ea typeface="ＭＳ Ｐ明朝" panose="02020600040205080304" pitchFamily="18" charset="-128"/>
              </a:rPr>
              <a:t>7</a:t>
            </a:r>
            <a:r>
              <a:rPr lang="ja-JP" altLang="en-US" dirty="0">
                <a:ea typeface="ＭＳ Ｐ明朝" panose="02020600040205080304" pitchFamily="18" charset="-128"/>
              </a:rPr>
              <a:t>分で中断することを説明</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r>
              <a:rPr lang="en-US" altLang="ja-JP" dirty="0">
                <a:ea typeface="ＭＳ Ｐ明朝" panose="02020600040205080304" pitchFamily="18" charset="-128"/>
              </a:rPr>
              <a:t>※</a:t>
            </a:r>
            <a:r>
              <a:rPr lang="ja-JP" altLang="en-US" dirty="0">
                <a:ea typeface="ＭＳ Ｐ明朝" panose="02020600040205080304" pitchFamily="18" charset="-128"/>
              </a:rPr>
              <a:t>時間管理を観察者でなくファシリテーターが行うこともできる。グループごとにファシリーテータがつく、ファシリテーターが全体の進行（シナリオ作り、役作り、ロールプレイの開始、中止など）をすべて指示するなど。どのように行うかは事前にファシリテーターが決めておくこと。</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r>
              <a:rPr lang="ja-JP" altLang="en-US" dirty="0">
                <a:ea typeface="ＭＳ Ｐ明朝" panose="02020600040205080304" pitchFamily="18" charset="-128"/>
              </a:rPr>
              <a:t>「</a:t>
            </a:r>
            <a:r>
              <a:rPr lang="en-US" altLang="ja-JP" dirty="0">
                <a:ea typeface="ＭＳ Ｐ明朝" panose="02020600040205080304" pitchFamily="18" charset="-128"/>
              </a:rPr>
              <a:t>7</a:t>
            </a:r>
            <a:r>
              <a:rPr lang="ja-JP" altLang="en-US" dirty="0">
                <a:ea typeface="ＭＳ Ｐ明朝" panose="02020600040205080304" pitchFamily="18" charset="-128"/>
              </a:rPr>
              <a:t>分で面接が終わらないことがありますが、このセッションの目的は基本コミュニケーションスキルを試すこと、患者役を擬似体験することなので、</a:t>
            </a:r>
            <a:r>
              <a:rPr lang="en-US" altLang="ja-JP" dirty="0">
                <a:ea typeface="ＭＳ Ｐ明朝" panose="02020600040205080304" pitchFamily="18" charset="-128"/>
              </a:rPr>
              <a:t>7</a:t>
            </a:r>
            <a:r>
              <a:rPr lang="ja-JP" altLang="en-US" dirty="0">
                <a:ea typeface="ＭＳ Ｐ明朝" panose="02020600040205080304" pitchFamily="18" charset="-128"/>
              </a:rPr>
              <a:t>分が経過したら直ちに終了とします。」</a:t>
            </a:r>
            <a:endParaRPr lang="en-US" altLang="ja-JP" dirty="0">
              <a:ea typeface="ＭＳ Ｐ明朝" panose="02020600040205080304" pitchFamily="18" charset="-128"/>
            </a:endParaRPr>
          </a:p>
          <a:p>
            <a:r>
              <a:rPr lang="ja-JP" altLang="en-US" dirty="0">
                <a:ea typeface="ＭＳ Ｐ明朝" panose="02020600040205080304" pitchFamily="18" charset="-128"/>
              </a:rPr>
              <a:t>「医師役、患者役がロールプレイをしている間は、医師役のコミュニケーションスキルを注意して観察してください。」</a:t>
            </a:r>
            <a:endParaRPr lang="en-US" altLang="ja-JP" dirty="0">
              <a:ea typeface="ＭＳ Ｐ明朝" panose="02020600040205080304" pitchFamily="18" charset="-128"/>
            </a:endParaRPr>
          </a:p>
        </p:txBody>
      </p:sp>
      <p:sp>
        <p:nvSpPr>
          <p:cNvPr id="4403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FD4520B9-9549-4880-AA2A-A4DD2D423BAF}"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21</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90788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下記のコツを参照してロールプレイの準備や、ロールプレイ中の介入を考えてください。</a:t>
            </a:r>
            <a:r>
              <a:rPr kumimoji="1" lang="en-US" altLang="ja-JP" dirty="0"/>
              <a:t>SHARE</a:t>
            </a:r>
            <a:r>
              <a:rPr kumimoji="1" lang="ja-JP" altLang="en-US" dirty="0"/>
              <a:t>ではなく基本スキルを試してもらいます。物足りなく感じるかもしれませんが、</a:t>
            </a:r>
            <a:r>
              <a:rPr kumimoji="1" lang="en-US" altLang="ja-JP" dirty="0"/>
              <a:t>SHARE</a:t>
            </a:r>
            <a:r>
              <a:rPr kumimoji="1" lang="ja-JP" altLang="en-US" dirty="0"/>
              <a:t>の心理ケア技術の中でも最も重要で難しい（かつロールプレイで客観的に見てもらわないと自分では意識しにくい）沈黙や共感のスキルが含まれています。参加者には実はこの基本スキルが一番難しいんだ、ということを伝えてもよいでしょう。</a:t>
            </a:r>
            <a:endParaRPr kumimoji="1" lang="en-US" altLang="ja-JP" dirty="0"/>
          </a:p>
          <a:p>
            <a:endParaRPr kumimoji="1" lang="en-US" altLang="ja-JP" dirty="0"/>
          </a:p>
          <a:p>
            <a:r>
              <a:rPr kumimoji="1" lang="ja-JP" altLang="en-US" dirty="0"/>
              <a:t>ロールプレイを効果的に行うコツ</a:t>
            </a:r>
            <a:endParaRPr kumimoji="1" lang="en-US" altLang="ja-JP" dirty="0"/>
          </a:p>
          <a:p>
            <a:r>
              <a:rPr kumimoji="1" lang="ja-JP" altLang="en-US" dirty="0"/>
              <a:t>医師役</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・スキルに意識を向けられるよう、試すスキルを事前に決めてもらう、自分の試したいと思うスキルを試す</a:t>
            </a:r>
            <a:endParaRPr kumimoji="1" lang="en-US" altLang="ja-JP" dirty="0"/>
          </a:p>
          <a:p>
            <a:r>
              <a:rPr kumimoji="1" lang="ja-JP" altLang="en-US" dirty="0"/>
              <a:t>・スキルに意識を向けられなくなるためあまり普段と違った状況にしない（自分の診療科、入院で話す人なら入院設定になど）</a:t>
            </a:r>
            <a:endParaRPr kumimoji="1" lang="en-US" altLang="ja-JP" dirty="0"/>
          </a:p>
          <a:p>
            <a:r>
              <a:rPr kumimoji="1" lang="ja-JP" altLang="en-US" dirty="0"/>
              <a:t>・スキルに集中するため、試すスキルや注意点を多くしすぎない</a:t>
            </a:r>
            <a:endParaRPr kumimoji="1" lang="en-US" altLang="ja-JP" dirty="0"/>
          </a:p>
          <a:p>
            <a:r>
              <a:rPr kumimoji="1" lang="ja-JP" altLang="en-US" dirty="0"/>
              <a:t>・治療経過などスキル以外に関してはこだわらなくてよいことを伝える</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・グループ内の議論の主題は医師役が決める</a:t>
            </a:r>
            <a:endParaRPr kumimoji="1" lang="en-US" altLang="ja-JP" dirty="0"/>
          </a:p>
          <a:p>
            <a:r>
              <a:rPr kumimoji="1" lang="ja-JP" altLang="en-US" dirty="0"/>
              <a:t>患者役</a:t>
            </a:r>
            <a:endParaRPr kumimoji="1" lang="en-US" altLang="ja-JP" dirty="0"/>
          </a:p>
          <a:p>
            <a:r>
              <a:rPr kumimoji="1" lang="ja-JP" altLang="en-US" dirty="0"/>
              <a:t>・生活背景も設定し、ロールプレイの前に何を心配しているか、どんな気持ちなのかなどをイメージする時間を作る</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・なりきれるよう診察室っぽい小道具を使ってもよい</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・真面目に演技する、笑ってしまったときなどは一度中断し仕切りなおす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ロールプレイを安全に行うコツ（ロールプレイに伴う代表的な危険は、上手にできずに批判される医師役の傷つき、なり切りすぎてしまうことによる患者役の心理反応です。またできもしないスキルやタスクを学んだ気になり実際の患者を傷つけてしまうことも危険の一つといえます）</a:t>
            </a:r>
            <a:endParaRPr kumimoji="1" lang="en-US" altLang="ja-JP" dirty="0"/>
          </a:p>
          <a:p>
            <a:r>
              <a:rPr kumimoji="1" lang="ja-JP" altLang="en-US" dirty="0"/>
              <a:t>・観察者に見せ、議論する材料は、素の自分ではなく、役割（基本スキルを試す医師役）であることを意識しやすくする</a:t>
            </a:r>
            <a:endParaRPr kumimoji="1" lang="en-US" altLang="ja-JP" dirty="0"/>
          </a:p>
          <a:p>
            <a:r>
              <a:rPr kumimoji="1" lang="ja-JP" altLang="en-US" dirty="0"/>
              <a:t>（ロールが終わったら白衣や名札を外す、深呼吸や伸びなど消去動作をする、演技用の椅子と議論用の椅子を別に作るなど）</a:t>
            </a:r>
            <a:endParaRPr kumimoji="1" lang="en-US" altLang="ja-JP" dirty="0"/>
          </a:p>
          <a:p>
            <a:r>
              <a:rPr kumimoji="1" lang="ja-JP" altLang="en-US" dirty="0"/>
              <a:t>・役割のハードルを上げすぎない</a:t>
            </a:r>
            <a:endParaRPr kumimoji="1" lang="en-US" altLang="ja-JP" dirty="0"/>
          </a:p>
          <a:p>
            <a:r>
              <a:rPr kumimoji="1" lang="ja-JP" altLang="en-US" dirty="0"/>
              <a:t>（難しい患者の演技をさせない、試すスキルや話さなければいけないことを増やしすぎない；レジデントやメディカルスタッフなど告知経験がない参加者なら、何をどう伝えるかではなく理解度の確認や心配を聞くことを意識してもらう）</a:t>
            </a:r>
            <a:endParaRPr kumimoji="1" lang="en-US" altLang="ja-JP" dirty="0"/>
          </a:p>
          <a:p>
            <a:r>
              <a:rPr kumimoji="1" lang="ja-JP" altLang="en-US" dirty="0"/>
              <a:t>（同じ参加者が複数回ロールプレイできるような研修会なら徐々にハードルを上げるのは構わない）</a:t>
            </a:r>
            <a:endParaRPr kumimoji="1" lang="en-US" altLang="ja-JP" dirty="0"/>
          </a:p>
          <a:p>
            <a:r>
              <a:rPr kumimoji="1" lang="ja-JP" altLang="en-US" dirty="0"/>
              <a:t>・フィードバックの仕方を強調する、医師役が傷つきかねないディスカッションの様子が観察されたら早めに介入する</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1FB55A20-DC82-4237-8A71-91EBBA3DF855}" type="slidenum">
              <a:rPr kumimoji="1" lang="ja-JP" altLang="en-US" smtClean="0"/>
              <a:pPr/>
              <a:t>3</a:t>
            </a:fld>
            <a:endParaRPr kumimoji="1" lang="ja-JP" altLang="en-US" dirty="0"/>
          </a:p>
        </p:txBody>
      </p:sp>
    </p:spTree>
    <p:extLst>
      <p:ext uri="{BB962C8B-B14F-4D97-AF65-F5344CB8AC3E}">
        <p14:creationId xmlns:p14="http://schemas.microsoft.com/office/powerpoint/2010/main" val="2674276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p:cNvSpPr>
            <a:spLocks noGrp="1" noRot="1" noChangeAspect="1" noTextEdit="1"/>
          </p:cNvSpPr>
          <p:nvPr>
            <p:ph type="sldImg"/>
          </p:nvPr>
        </p:nvSpPr>
        <p:spPr>
          <a:ln/>
        </p:spPr>
      </p:sp>
      <p:sp>
        <p:nvSpPr>
          <p:cNvPr id="4608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ea typeface="ＭＳ Ｐ明朝" panose="02020600040205080304" pitchFamily="18" charset="-128"/>
              </a:rPr>
              <a:t>フィードバックが多すぎる、否定的すぎる場合、ロールプレイは医師役にとってつらい体験になってしまう</a:t>
            </a:r>
            <a:endParaRPr lang="en-US" altLang="ja-JP" dirty="0">
              <a:ea typeface="ＭＳ Ｐ明朝" panose="02020600040205080304" pitchFamily="18" charset="-128"/>
            </a:endParaRPr>
          </a:p>
          <a:p>
            <a:pPr eaLnBrk="1" hangingPunct="1"/>
            <a:endParaRPr lang="en-US" altLang="ja-JP" dirty="0">
              <a:ea typeface="ＭＳ Ｐ明朝" panose="02020600040205080304" pitchFamily="18" charset="-128"/>
            </a:endParaRPr>
          </a:p>
          <a:p>
            <a:pPr eaLnBrk="1" hangingPunct="1"/>
            <a:r>
              <a:rPr lang="ja-JP" altLang="en-US" dirty="0">
                <a:ea typeface="ＭＳ Ｐ明朝" panose="02020600040205080304" pitchFamily="18" charset="-128"/>
              </a:rPr>
              <a:t>数を絞る、建設的な発言をすることを強調する</a:t>
            </a:r>
            <a:endParaRPr lang="en-US" altLang="ja-JP" dirty="0">
              <a:ea typeface="ＭＳ Ｐ明朝" panose="02020600040205080304" pitchFamily="18" charset="-128"/>
            </a:endParaRPr>
          </a:p>
        </p:txBody>
      </p:sp>
      <p:sp>
        <p:nvSpPr>
          <p:cNvPr id="4608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DAC6457E-602E-4C12-B1DF-B60CD88A7241}"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22</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357197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p:cNvSpPr>
            <a:spLocks noGrp="1" noRot="1" noChangeAspect="1" noTextEdit="1"/>
          </p:cNvSpPr>
          <p:nvPr>
            <p:ph type="sldImg"/>
          </p:nvPr>
        </p:nvSpPr>
        <p:spPr>
          <a:ln/>
        </p:spPr>
      </p:sp>
      <p:sp>
        <p:nvSpPr>
          <p:cNvPr id="4813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ロールプレイ全体の注意</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r>
              <a:rPr lang="en-US" altLang="ja-JP" dirty="0">
                <a:ea typeface="ＭＳ Ｐ明朝" panose="02020600040205080304" pitchFamily="18" charset="-128"/>
              </a:rPr>
              <a:t>7</a:t>
            </a:r>
            <a:r>
              <a:rPr lang="ja-JP" altLang="en-US" dirty="0">
                <a:ea typeface="ＭＳ Ｐ明朝" panose="02020600040205080304" pitchFamily="18" charset="-128"/>
              </a:rPr>
              <a:t>分の時間内に面接が終わらなくて良いこと、難しい患者を演じないことを繰り返し説明。繰り返し説明しても間違えて理解する参加者は多い。</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r>
              <a:rPr lang="ja-JP" altLang="en-US" dirty="0">
                <a:ea typeface="ＭＳ Ｐ明朝" panose="02020600040205080304" pitchFamily="18" charset="-128"/>
              </a:rPr>
              <a:t>役作りのコツを説明</a:t>
            </a:r>
            <a:endParaRPr lang="en-US" altLang="ja-JP" dirty="0">
              <a:ea typeface="ＭＳ Ｐ明朝" panose="02020600040205080304" pitchFamily="18" charset="-128"/>
            </a:endParaRPr>
          </a:p>
          <a:p>
            <a:r>
              <a:rPr lang="ja-JP" altLang="en-US" dirty="0">
                <a:ea typeface="ＭＳ Ｐ明朝" panose="02020600040205080304" pitchFamily="18" charset="-128"/>
              </a:rPr>
              <a:t>「</a:t>
            </a:r>
            <a:r>
              <a:rPr lang="en-US" altLang="ja-JP" dirty="0">
                <a:ea typeface="ＭＳ Ｐ明朝" panose="02020600040205080304" pitchFamily="18" charset="-128"/>
              </a:rPr>
              <a:t>1</a:t>
            </a:r>
            <a:r>
              <a:rPr lang="ja-JP" altLang="en-US" dirty="0">
                <a:ea typeface="ＭＳ Ｐ明朝" panose="02020600040205080304" pitchFamily="18" charset="-128"/>
              </a:rPr>
              <a:t>分間だまってこのシチュエーションで患者が考えるだろうこと、家族とすでに話したこと、待合室での気持ちなどをイメージしておくことがよいだろうと思います。」</a:t>
            </a:r>
            <a:endParaRPr lang="en-US" altLang="ja-JP" dirty="0">
              <a:ea typeface="ＭＳ Ｐ明朝" panose="02020600040205080304" pitchFamily="18" charset="-128"/>
            </a:endParaRPr>
          </a:p>
          <a:p>
            <a:r>
              <a:rPr lang="ja-JP" altLang="en-US" dirty="0">
                <a:ea typeface="ＭＳ Ｐ明朝" panose="02020600040205080304" pitchFamily="18" charset="-128"/>
              </a:rPr>
              <a:t>「医師役は診察室の出入り口、机、いす、キーボード、モニターがどこにあるかを設定してください。」</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r>
              <a:rPr lang="ja-JP" altLang="en-US" dirty="0">
                <a:ea typeface="ＭＳ Ｐ明朝" panose="02020600040205080304" pitchFamily="18" charset="-128"/>
              </a:rPr>
              <a:t>演技の心理的負担、切り替えについて説明</a:t>
            </a:r>
            <a:endParaRPr lang="en-US" altLang="ja-JP" dirty="0">
              <a:ea typeface="ＭＳ Ｐ明朝" panose="02020600040205080304" pitchFamily="18" charset="-128"/>
            </a:endParaRPr>
          </a:p>
          <a:p>
            <a:r>
              <a:rPr lang="ja-JP" altLang="en-US" dirty="0">
                <a:ea typeface="ＭＳ Ｐ明朝" panose="02020600040205080304" pitchFamily="18" charset="-128"/>
              </a:rPr>
              <a:t>「演技とフィードバックの時間で気持ちをしっかり切り替えることが大切です。深呼吸やのびをするなどで役から降りましょう。」</a:t>
            </a:r>
            <a:endParaRPr lang="en-US" altLang="ja-JP" dirty="0">
              <a:ea typeface="ＭＳ Ｐ明朝" panose="02020600040205080304" pitchFamily="18" charset="-128"/>
            </a:endParaRPr>
          </a:p>
          <a:p>
            <a:r>
              <a:rPr lang="ja-JP" altLang="en-US" dirty="0">
                <a:ea typeface="ＭＳ Ｐ明朝" panose="02020600040205080304" pitchFamily="18" charset="-128"/>
              </a:rPr>
              <a:t>「がんやコミュニケーションに関する個人的な経験によっては、このようなロールプレイがつらくなる方もいらっしゃいますので、そのような場合はファシリテーターにお伝えください。」</a:t>
            </a:r>
            <a:endParaRPr lang="en-US" altLang="ja-JP" dirty="0">
              <a:ea typeface="ＭＳ Ｐ明朝" panose="02020600040205080304" pitchFamily="18" charset="-128"/>
            </a:endParaRPr>
          </a:p>
        </p:txBody>
      </p:sp>
      <p:sp>
        <p:nvSpPr>
          <p:cNvPr id="4813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ACFFE000-4E9F-42D0-AEB5-D6E82BCAD50B}"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23</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846306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 1"/>
          <p:cNvSpPr>
            <a:spLocks noGrp="1" noRot="1" noChangeAspect="1" noTextEdit="1"/>
          </p:cNvSpPr>
          <p:nvPr>
            <p:ph type="sldImg"/>
          </p:nvPr>
        </p:nvSpPr>
        <p:spPr>
          <a:ln/>
        </p:spPr>
      </p:sp>
      <p:sp>
        <p:nvSpPr>
          <p:cNvPr id="3" name="ノート プレースホルダ 2"/>
          <p:cNvSpPr>
            <a:spLocks noGrp="1"/>
          </p:cNvSpPr>
          <p:nvPr>
            <p:ph type="body" idx="1"/>
          </p:nvPr>
        </p:nvSpPr>
        <p:spPr/>
        <p:txBody>
          <a:bodyPr>
            <a:normAutofit/>
          </a:bodyPr>
          <a:lstStyle/>
          <a:p>
            <a:pPr marL="236624" indent="-236624" eaLnBrk="1" hangingPunct="1">
              <a:defRPr/>
            </a:pPr>
            <a:r>
              <a:rPr lang="ja-JP" altLang="en-US" dirty="0">
                <a:ea typeface="ＭＳ Ｐ明朝" pitchFamily="18" charset="-128"/>
              </a:rPr>
              <a:t>では、ロールプレイの準備を始めます。</a:t>
            </a:r>
          </a:p>
          <a:p>
            <a:pPr marL="236624" indent="-236624" eaLnBrk="1" hangingPunct="1">
              <a:defRPr/>
            </a:pPr>
            <a:endParaRPr lang="ja-JP" altLang="en-US" dirty="0">
              <a:ea typeface="ＭＳ Ｐ明朝" pitchFamily="18" charset="-128"/>
            </a:endParaRPr>
          </a:p>
          <a:p>
            <a:pPr marL="236624" indent="-236624" eaLnBrk="1" hangingPunct="1">
              <a:defRPr/>
            </a:pPr>
            <a:r>
              <a:rPr lang="ja-JP" altLang="en-US" dirty="0">
                <a:ea typeface="ＭＳ Ｐ明朝" pitchFamily="18" charset="-128"/>
              </a:rPr>
              <a:t>（ファシリテーター及び部屋の確保が十分な場合は、 ２～３の部屋に分かれて「エンドユーザー向け緩和ケア研修会」のグループワークを進めることも可能）</a:t>
            </a:r>
          </a:p>
          <a:p>
            <a:pPr marL="236624" indent="-236624" eaLnBrk="1" hangingPunct="1">
              <a:defRPr/>
            </a:pPr>
            <a:endParaRPr lang="ja-JP" altLang="en-US" dirty="0">
              <a:ea typeface="ＭＳ Ｐ明朝" pitchFamily="18" charset="-128"/>
            </a:endParaRPr>
          </a:p>
          <a:p>
            <a:pPr>
              <a:defRPr/>
            </a:pPr>
            <a:endParaRPr lang="ja-JP" altLang="en-US" dirty="0"/>
          </a:p>
        </p:txBody>
      </p:sp>
      <p:sp>
        <p:nvSpPr>
          <p:cNvPr id="5427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F7EE9423-1EFD-49F5-9B80-7B805C29BAC4}"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24</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168598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p:cNvSpPr>
            <a:spLocks noGrp="1" noRot="1" noChangeAspect="1" noTextEdit="1"/>
          </p:cNvSpPr>
          <p:nvPr>
            <p:ph type="sldImg"/>
          </p:nvPr>
        </p:nvSpPr>
        <p:spPr>
          <a:ln/>
        </p:spPr>
      </p:sp>
      <p:sp>
        <p:nvSpPr>
          <p:cNvPr id="5632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ea typeface="ＭＳ Ｐ明朝" panose="02020600040205080304" pitchFamily="18" charset="-128"/>
              </a:rPr>
              <a:t>このスライドを示しながらグループに移動</a:t>
            </a:r>
            <a:endParaRPr lang="en-US" altLang="ja-JP" dirty="0">
              <a:ea typeface="ＭＳ Ｐ明朝" panose="02020600040205080304" pitchFamily="18" charset="-128"/>
            </a:endParaRPr>
          </a:p>
          <a:p>
            <a:pPr eaLnBrk="1" hangingPunct="1"/>
            <a:endParaRPr lang="en-US" altLang="ja-JP" dirty="0">
              <a:ea typeface="ＭＳ Ｐ明朝" panose="02020600040205080304" pitchFamily="18" charset="-128"/>
            </a:endParaRPr>
          </a:p>
          <a:p>
            <a:pPr eaLnBrk="1" hangingPunct="1"/>
            <a:r>
              <a:rPr lang="ja-JP" altLang="en-US" dirty="0">
                <a:ea typeface="ＭＳ Ｐ明朝" panose="02020600040205080304" pitchFamily="18" charset="-128"/>
              </a:rPr>
              <a:t>事前のグループ分けが望ましいが、隣り合う</a:t>
            </a:r>
            <a:r>
              <a:rPr lang="en-US" altLang="ja-JP" dirty="0">
                <a:ea typeface="ＭＳ Ｐ明朝" panose="02020600040205080304" pitchFamily="18" charset="-128"/>
              </a:rPr>
              <a:t>3</a:t>
            </a:r>
            <a:r>
              <a:rPr lang="ja-JP" altLang="en-US" dirty="0">
                <a:ea typeface="ＭＳ Ｐ明朝" panose="02020600040205080304" pitchFamily="18" charset="-128"/>
              </a:rPr>
              <a:t>人でグループを組むこともできる</a:t>
            </a:r>
            <a:endParaRPr lang="en-US" altLang="ja-JP" dirty="0">
              <a:ea typeface="ＭＳ Ｐ明朝" panose="02020600040205080304" pitchFamily="18" charset="-128"/>
            </a:endParaRPr>
          </a:p>
          <a:p>
            <a:pPr eaLnBrk="1" hangingPunct="1"/>
            <a:r>
              <a:rPr lang="ja-JP" altLang="en-US" dirty="0">
                <a:ea typeface="ＭＳ Ｐ明朝" panose="02020600040205080304" pitchFamily="18" charset="-128"/>
              </a:rPr>
              <a:t>その際は、顔見知りばかりのグループをなるべく避ける、性別が重要な診療科への配慮などが必要</a:t>
            </a:r>
            <a:endParaRPr lang="en-US" altLang="ja-JP" dirty="0">
              <a:ea typeface="ＭＳ Ｐ明朝" panose="02020600040205080304" pitchFamily="18" charset="-128"/>
            </a:endParaRPr>
          </a:p>
        </p:txBody>
      </p:sp>
      <p:sp>
        <p:nvSpPr>
          <p:cNvPr id="5632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329051D1-651D-41E9-BDF9-04D00B97F09E}"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25</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948412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a:ln/>
        </p:spPr>
      </p:sp>
      <p:sp>
        <p:nvSpPr>
          <p:cNvPr id="5837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ロールプレイグループでのアイスブレイキングと動機付けを行う。</a:t>
            </a:r>
            <a:endParaRPr lang="en-US" altLang="ja-JP" dirty="0">
              <a:ea typeface="ＭＳ Ｐ明朝" panose="02020600040205080304" pitchFamily="18" charset="-128"/>
            </a:endParaRPr>
          </a:p>
          <a:p>
            <a:r>
              <a:rPr lang="ja-JP" altLang="en-US" dirty="0">
                <a:ea typeface="ＭＳ Ｐ明朝" panose="02020600040205080304" pitchFamily="18" charset="-128"/>
              </a:rPr>
              <a:t>本日のお題は「今はまっていること」などリラックスできる話題。この後のロールプレイは真剣に取り組んでもらいたいため、あまり崩しすぎない程度のアイスブレイキングを推奨。</a:t>
            </a:r>
            <a:endParaRPr lang="en-US" altLang="ja-JP" dirty="0">
              <a:ea typeface="ＭＳ Ｐ明朝" panose="02020600040205080304" pitchFamily="18" charset="-128"/>
            </a:endParaRPr>
          </a:p>
          <a:p>
            <a:r>
              <a:rPr lang="ja-JP" altLang="en-US" dirty="0">
                <a:ea typeface="ＭＳ Ｐ明朝" panose="02020600040205080304" pitchFamily="18" charset="-128"/>
              </a:rPr>
              <a:t>ロールプレイでの議題に集中するため、コミュニケーションの困難や</a:t>
            </a:r>
            <a:r>
              <a:rPr lang="en-US" altLang="ja-JP" dirty="0">
                <a:ea typeface="ＭＳ Ｐ明朝" panose="02020600040205080304" pitchFamily="18" charset="-128"/>
              </a:rPr>
              <a:t>SHARE</a:t>
            </a:r>
            <a:r>
              <a:rPr lang="ja-JP" altLang="en-US" dirty="0">
                <a:ea typeface="ＭＳ Ｐ明朝" panose="02020600040205080304" pitchFamily="18" charset="-128"/>
              </a:rPr>
              <a:t>の感想を話し合ってもらう。</a:t>
            </a:r>
          </a:p>
        </p:txBody>
      </p:sp>
      <p:sp>
        <p:nvSpPr>
          <p:cNvPr id="5837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53114706-8C4C-419D-B068-24B5107319E9}"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26</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662994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 1"/>
          <p:cNvSpPr>
            <a:spLocks noGrp="1" noRot="1" noChangeAspect="1" noTextEdit="1"/>
          </p:cNvSpPr>
          <p:nvPr>
            <p:ph type="sldImg"/>
          </p:nvPr>
        </p:nvSpPr>
        <p:spPr>
          <a:ln/>
        </p:spPr>
      </p:sp>
      <p:sp>
        <p:nvSpPr>
          <p:cNvPr id="3" name="ノート プレースホルダ 2"/>
          <p:cNvSpPr>
            <a:spLocks noGrp="1"/>
          </p:cNvSpPr>
          <p:nvPr>
            <p:ph type="body" idx="1"/>
          </p:nvPr>
        </p:nvSpPr>
        <p:spPr/>
        <p:txBody>
          <a:bodyPr>
            <a:normAutofit/>
          </a:bodyPr>
          <a:lstStyle/>
          <a:p>
            <a:pPr marL="236624" indent="-236624" eaLnBrk="1" hangingPunct="1">
              <a:defRPr/>
            </a:pPr>
            <a:r>
              <a:rPr lang="ja-JP" altLang="en-US" dirty="0">
                <a:ea typeface="ＭＳ Ｐ明朝" pitchFamily="18" charset="-128"/>
              </a:rPr>
              <a:t>ロールプレイ開始前にもう一度全体の進行、ポイントを説明する</a:t>
            </a:r>
            <a:endParaRPr lang="en-US" altLang="ja-JP" dirty="0">
              <a:ea typeface="ＭＳ Ｐ明朝" pitchFamily="18" charset="-128"/>
            </a:endParaRPr>
          </a:p>
          <a:p>
            <a:pPr marL="236624" indent="-236624" eaLnBrk="1" hangingPunct="1">
              <a:defRPr/>
            </a:pPr>
            <a:endParaRPr lang="en-US" altLang="ja-JP" dirty="0">
              <a:ea typeface="ＭＳ Ｐ明朝" pitchFamily="18" charset="-128"/>
            </a:endParaRPr>
          </a:p>
          <a:p>
            <a:pPr marL="236624" indent="-236624" eaLnBrk="1" hangingPunct="1">
              <a:defRPr/>
            </a:pPr>
            <a:r>
              <a:rPr lang="ja-JP" altLang="en-US" dirty="0">
                <a:ea typeface="ＭＳ Ｐ明朝" pitchFamily="18" charset="-128"/>
              </a:rPr>
              <a:t>「患者役の方の役作りが大切ですので十分な時間を取りましょう。」</a:t>
            </a:r>
            <a:endParaRPr lang="en-US" altLang="ja-JP" dirty="0">
              <a:ea typeface="ＭＳ Ｐ明朝" pitchFamily="18" charset="-128"/>
            </a:endParaRPr>
          </a:p>
          <a:p>
            <a:pPr marL="236624" indent="-236624" eaLnBrk="1" hangingPunct="1">
              <a:defRPr/>
            </a:pPr>
            <a:r>
              <a:rPr lang="ja-JP" altLang="en-US" dirty="0">
                <a:ea typeface="ＭＳ Ｐ明朝" pitchFamily="18" charset="-128"/>
              </a:rPr>
              <a:t>「オピオイドを開始する時」のようにストーリーが決まっているわけではありません。</a:t>
            </a:r>
            <a:endParaRPr lang="en-US" altLang="ja-JP" dirty="0">
              <a:ea typeface="ＭＳ Ｐ明朝" pitchFamily="18" charset="-128"/>
            </a:endParaRPr>
          </a:p>
          <a:p>
            <a:pPr marL="236624" indent="-236624" eaLnBrk="1" hangingPunct="1">
              <a:defRPr/>
            </a:pPr>
            <a:r>
              <a:rPr lang="ja-JP" altLang="en-US" dirty="0">
                <a:ea typeface="ＭＳ Ｐ明朝" pitchFamily="18" charset="-128"/>
              </a:rPr>
              <a:t>それぞれみなさんが患者役を担当するときに想像力を働かせて、患者さんの置かれた仕事、生活、金銭、家族などの背景を考えましょう。」</a:t>
            </a:r>
            <a:endParaRPr lang="en-US" altLang="ja-JP" dirty="0">
              <a:ea typeface="ＭＳ Ｐ明朝" pitchFamily="18" charset="-128"/>
            </a:endParaRPr>
          </a:p>
          <a:p>
            <a:pPr marL="236624" indent="-236624" eaLnBrk="1" hangingPunct="1">
              <a:defRPr/>
            </a:pPr>
            <a:r>
              <a:rPr lang="ja-JP" altLang="en-US" dirty="0">
                <a:ea typeface="ＭＳ Ｐ明朝" pitchFamily="18" charset="-128"/>
              </a:rPr>
              <a:t>「共有すべき内容は医師役と共有しておいて下さい。」</a:t>
            </a:r>
            <a:endParaRPr lang="en-US" altLang="ja-JP" dirty="0">
              <a:ea typeface="ＭＳ Ｐ明朝" pitchFamily="18" charset="-128"/>
            </a:endParaRPr>
          </a:p>
          <a:p>
            <a:pPr marL="236624" indent="-236624" eaLnBrk="1" hangingPunct="1">
              <a:defRPr/>
            </a:pPr>
            <a:endParaRPr lang="en-US" altLang="ja-JP" dirty="0">
              <a:ea typeface="ＭＳ Ｐ明朝" pitchFamily="18" charset="-128"/>
            </a:endParaRPr>
          </a:p>
          <a:p>
            <a:pPr marL="236624" indent="-236624" eaLnBrk="1" hangingPunct="1">
              <a:defRPr/>
            </a:pPr>
            <a:r>
              <a:rPr lang="ja-JP" altLang="en-US" dirty="0">
                <a:ea typeface="ＭＳ Ｐ明朝" pitchFamily="18" charset="-128"/>
              </a:rPr>
              <a:t>「医師役の方は次のスライドで説明するコミュニケーションスキルについて、どれを試すかを考えて、ハンドアウトにチェックを入れておきましょう。」</a:t>
            </a:r>
            <a:endParaRPr lang="en-US" altLang="ja-JP" dirty="0">
              <a:ea typeface="ＭＳ Ｐ明朝" pitchFamily="18" charset="-128"/>
            </a:endParaRPr>
          </a:p>
          <a:p>
            <a:pPr marL="236624" indent="-236624" eaLnBrk="1" hangingPunct="1">
              <a:defRPr/>
            </a:pPr>
            <a:r>
              <a:rPr lang="ja-JP" altLang="en-US" dirty="0">
                <a:ea typeface="ＭＳ Ｐ明朝" pitchFamily="18" charset="-128"/>
              </a:rPr>
              <a:t>「</a:t>
            </a:r>
            <a:r>
              <a:rPr lang="en-US" altLang="ja-JP" dirty="0">
                <a:ea typeface="ＭＳ Ｐ明朝" pitchFamily="18" charset="-128"/>
              </a:rPr>
              <a:t>1</a:t>
            </a:r>
            <a:r>
              <a:rPr lang="ja-JP" altLang="en-US" dirty="0">
                <a:ea typeface="ＭＳ Ｐ明朝" pitchFamily="18" charset="-128"/>
              </a:rPr>
              <a:t>回のロールプレイは役作りからフィードバック終了までで</a:t>
            </a:r>
            <a:r>
              <a:rPr lang="en-US" altLang="ja-JP" dirty="0">
                <a:ea typeface="ＭＳ Ｐ明朝" pitchFamily="18" charset="-128"/>
              </a:rPr>
              <a:t>20</a:t>
            </a:r>
            <a:r>
              <a:rPr lang="ja-JP" altLang="en-US" dirty="0">
                <a:ea typeface="ＭＳ Ｐ明朝" pitchFamily="18" charset="-128"/>
              </a:rPr>
              <a:t>分としますが、</a:t>
            </a:r>
            <a:r>
              <a:rPr lang="en-US" altLang="ja-JP" dirty="0">
                <a:ea typeface="ＭＳ Ｐ明朝" pitchFamily="18" charset="-128"/>
              </a:rPr>
              <a:t>20</a:t>
            </a:r>
            <a:r>
              <a:rPr lang="ja-JP" altLang="en-US" dirty="0">
                <a:ea typeface="ＭＳ Ｐ明朝" pitchFamily="18" charset="-128"/>
              </a:rPr>
              <a:t>分の中の時間の管理はそのロールプレイの回の観察者に行っていただきます。」</a:t>
            </a:r>
            <a:endParaRPr lang="en-US" altLang="ja-JP" dirty="0">
              <a:ea typeface="ＭＳ Ｐ明朝" pitchFamily="18" charset="-128"/>
            </a:endParaRPr>
          </a:p>
          <a:p>
            <a:pPr marL="236624" marR="0" indent="-236624" algn="l" defTabSz="914400" rtl="0" eaLnBrk="1" fontAlgn="auto" latinLnBrk="0" hangingPunct="1">
              <a:lnSpc>
                <a:spcPct val="100000"/>
              </a:lnSpc>
              <a:spcBef>
                <a:spcPts val="0"/>
              </a:spcBef>
              <a:spcAft>
                <a:spcPts val="0"/>
              </a:spcAft>
              <a:buClrTx/>
              <a:buSzTx/>
              <a:buFontTx/>
              <a:buNone/>
              <a:tabLst/>
              <a:defRPr/>
            </a:pPr>
            <a:r>
              <a:rPr lang="ja-JP" altLang="en-US" dirty="0">
                <a:ea typeface="ＭＳ Ｐ明朝" pitchFamily="18" charset="-128"/>
              </a:rPr>
              <a:t>「普通はがん告知が</a:t>
            </a:r>
            <a:r>
              <a:rPr lang="en-US" altLang="ja-JP" dirty="0">
                <a:ea typeface="ＭＳ Ｐ明朝" pitchFamily="18" charset="-128"/>
              </a:rPr>
              <a:t>7</a:t>
            </a:r>
            <a:r>
              <a:rPr lang="ja-JP" altLang="en-US" dirty="0">
                <a:ea typeface="ＭＳ Ｐ明朝" pitchFamily="18" charset="-128"/>
              </a:rPr>
              <a:t>分で終わることなんてないですよね。がん告知を最後まで終わらせることが目的ではないので、終わらなくても結構です。」</a:t>
            </a:r>
            <a:endParaRPr lang="en-US" altLang="ja-JP" dirty="0">
              <a:ea typeface="ＭＳ Ｐ明朝" pitchFamily="18" charset="-128"/>
            </a:endParaRPr>
          </a:p>
        </p:txBody>
      </p:sp>
      <p:sp>
        <p:nvSpPr>
          <p:cNvPr id="23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BFE21AE6-9981-4919-9AFA-FFE39FFBD5B9}"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27</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63409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ご自身が医師役を担当するときだけ、この役割シートに記入して使いましょう。</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28</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501509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p:cNvSpPr>
            <a:spLocks noGrp="1" noRot="1" noChangeAspect="1" noTextEdit="1"/>
          </p:cNvSpPr>
          <p:nvPr>
            <p:ph type="sldImg"/>
          </p:nvPr>
        </p:nvSpPr>
        <p:spPr>
          <a:ln/>
        </p:spPr>
      </p:sp>
      <p:sp>
        <p:nvSpPr>
          <p:cNvPr id="64515"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明朝" panose="02020600040205080304" pitchFamily="18" charset="-128"/>
              </a:rPr>
              <a:t>ご自身が患者役を担当するときだけ、この役割シートに記入して使いましょう。</a:t>
            </a:r>
          </a:p>
          <a:p>
            <a:endParaRPr lang="ja-JP" altLang="en-US" dirty="0">
              <a:ea typeface="ＭＳ Ｐ明朝" panose="02020600040205080304" pitchFamily="18" charset="-128"/>
            </a:endParaRPr>
          </a:p>
        </p:txBody>
      </p:sp>
      <p:sp>
        <p:nvSpPr>
          <p:cNvPr id="6451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2AC57AAB-EC0A-4DB0-97A5-60621DE27B82}"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29</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165947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 1"/>
          <p:cNvSpPr>
            <a:spLocks noGrp="1" noRot="1" noChangeAspect="1" noTextEdit="1"/>
          </p:cNvSpPr>
          <p:nvPr>
            <p:ph type="sldImg"/>
          </p:nvPr>
        </p:nvSpPr>
        <p:spPr>
          <a:ln/>
        </p:spPr>
      </p:sp>
      <p:sp>
        <p:nvSpPr>
          <p:cNvPr id="5017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「それぞれのグループで重要な話し合いをされたと思います。もしかするとグループ内で結論が出なかった疑問もあるかもしれません。是非全体で共有していきましょう」</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r>
              <a:rPr lang="ja-JP" altLang="en-US" dirty="0">
                <a:ea typeface="ＭＳ Ｐ明朝" panose="02020600040205080304" pitchFamily="18" charset="-128"/>
              </a:rPr>
              <a:t>時間が許す限り、全グループからひとつづつ発言を求める</a:t>
            </a:r>
            <a:endParaRPr lang="en-US" altLang="ja-JP" dirty="0">
              <a:ea typeface="ＭＳ Ｐ明朝" panose="02020600040205080304" pitchFamily="18" charset="-128"/>
            </a:endParaRPr>
          </a:p>
          <a:p>
            <a:r>
              <a:rPr lang="ja-JP" altLang="en-US" dirty="0">
                <a:ea typeface="ＭＳ Ｐ明朝" panose="02020600040205080304" pitchFamily="18" charset="-128"/>
              </a:rPr>
              <a:t>「感想（気づき）」「役に立った（難しい）スキル」「コミュニケーションに関する疑問など」が話題となることが多い</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r>
              <a:rPr lang="ja-JP" altLang="en-US" dirty="0">
                <a:ea typeface="ＭＳ Ｐ明朝" panose="02020600040205080304" pitchFamily="18" charset="-128"/>
              </a:rPr>
              <a:t>疑問への回答や、あまり推奨できない意見の修正をファシリテーターが行おうとしなくてもよい。</a:t>
            </a:r>
            <a:endParaRPr lang="en-US" altLang="ja-JP" dirty="0">
              <a:ea typeface="ＭＳ Ｐ明朝" panose="02020600040205080304" pitchFamily="18" charset="-128"/>
            </a:endParaRPr>
          </a:p>
          <a:p>
            <a:r>
              <a:rPr lang="ja-JP" altLang="en-US" dirty="0">
                <a:ea typeface="ＭＳ Ｐ明朝" panose="02020600040205080304" pitchFamily="18" charset="-128"/>
              </a:rPr>
              <a:t>「今、○○といったご意見がありました。これは難しい問題で皆さんそれぞれのお考えがあるのではないでしょうか？</a:t>
            </a:r>
            <a:endParaRPr lang="en-US" altLang="ja-JP" dirty="0">
              <a:ea typeface="ＭＳ Ｐ明朝" panose="02020600040205080304" pitchFamily="18" charset="-128"/>
            </a:endParaRPr>
          </a:p>
          <a:p>
            <a:r>
              <a:rPr lang="ja-JP" altLang="en-US" dirty="0">
                <a:ea typeface="ＭＳ Ｐ明朝" panose="02020600040205080304" pitchFamily="18" charset="-128"/>
              </a:rPr>
              <a:t>こちらのグループでは、○○について話し合われましたか？どのようなご意見があったでしょうか？」</a:t>
            </a:r>
            <a:endParaRPr lang="en-US" altLang="ja-JP" dirty="0">
              <a:ea typeface="ＭＳ Ｐ明朝" panose="02020600040205080304" pitchFamily="18" charset="-128"/>
            </a:endParaRPr>
          </a:p>
          <a:p>
            <a:r>
              <a:rPr lang="ja-JP" altLang="en-US" dirty="0">
                <a:ea typeface="ＭＳ Ｐ明朝" panose="02020600040205080304" pitchFamily="18" charset="-128"/>
              </a:rPr>
              <a:t>「状況でいろいろな判断がありそうですね。これに関してはこの後の講義で参考になる部分があるかも知れませんので講義の後に必要があればもう一度話し合いましょう」</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r>
              <a:rPr lang="ja-JP" altLang="en-US" dirty="0">
                <a:ea typeface="ＭＳ Ｐ明朝" panose="02020600040205080304" pitchFamily="18" charset="-128"/>
              </a:rPr>
              <a:t>心理カウンセリング技術についてはファシリが答えるのもよい</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r>
              <a:rPr lang="ja-JP" altLang="en-US" dirty="0">
                <a:ea typeface="ＭＳ Ｐ明朝" panose="02020600040205080304" pitchFamily="18" charset="-128"/>
              </a:rPr>
              <a:t>難しい参加者、良いコメントを期待できる参加者を事前に見極めておく、各グループのロールプレイ中の様子を観察しておく、興味深い議論をしているグループをチェックしておくなどが役に立つ</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r>
              <a:rPr lang="ja-JP" altLang="en-US" dirty="0">
                <a:ea typeface="ＭＳ Ｐ明朝" panose="02020600040205080304" pitchFamily="18" charset="-128"/>
              </a:rPr>
              <a:t>ホワイトボードに意見を記録する担当者を数名身体のファシリにお願いしておくと良い。</a:t>
            </a:r>
            <a:endParaRPr lang="en-US" altLang="ja-JP" dirty="0">
              <a:ea typeface="ＭＳ Ｐ明朝" panose="02020600040205080304" pitchFamily="18" charset="-128"/>
            </a:endParaRPr>
          </a:p>
          <a:p>
            <a:r>
              <a:rPr lang="ja-JP" altLang="en-US" dirty="0">
                <a:ea typeface="ＭＳ Ｐ明朝" panose="02020600040205080304" pitchFamily="18" charset="-128"/>
              </a:rPr>
              <a:t>ホワイトボードに記録する担当者はネガティブな意見をポジティブに言い換えて記録するのも技。</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endParaRPr lang="ja-JP" altLang="en-US" dirty="0">
              <a:ea typeface="ＭＳ Ｐ明朝" panose="02020600040205080304" pitchFamily="18" charset="-128"/>
            </a:endParaRPr>
          </a:p>
        </p:txBody>
      </p:sp>
      <p:sp>
        <p:nvSpPr>
          <p:cNvPr id="5018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C3B9253D-B33C-4A3E-A043-A81AADF0F3FB}"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30</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46448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a:t>メインのスライドには医師役シナリオのみ掲載しています。参加者の職種によって選択し職種ごとの悪い知らせシナリオでロールプレイを行えます。指導者研修会資料巻末の追加シナリオをご参照ください。</a:t>
            </a:r>
            <a:endParaRPr kumimoji="1" lang="en-US" altLang="ja-JP" dirty="0"/>
          </a:p>
          <a:p>
            <a:r>
              <a:rPr kumimoji="1" lang="ja-JP" altLang="en-US" dirty="0"/>
              <a:t>一方、職種に配慮せず全ての参加者に医師役を体験してもらう方法もあります（メリット；医師の役割や最も重要な悪い知らせのロールプレイを体験できる、振り返りを全体で共有しやすい　デメリット；医師以外はやや役に入りにくい）。患者とのコミュニケーションをあまり行わない職場、職種もあるため、参加者ごとに医師役か自分の職種役かを選択してもらうこともできます。</a:t>
            </a:r>
            <a:endParaRPr kumimoji="1" lang="en-US" altLang="ja-JP" dirty="0"/>
          </a:p>
          <a:p>
            <a:r>
              <a:rPr kumimoji="1" lang="ja-JP" altLang="en-US" dirty="0"/>
              <a:t>主催責任者がいずれか方法を選択してください。</a:t>
            </a:r>
          </a:p>
        </p:txBody>
      </p:sp>
      <p:sp>
        <p:nvSpPr>
          <p:cNvPr id="4" name="スライド番号プレースホルダ 3"/>
          <p:cNvSpPr>
            <a:spLocks noGrp="1"/>
          </p:cNvSpPr>
          <p:nvPr>
            <p:ph type="sldNum" sz="quarter" idx="10"/>
          </p:nvPr>
        </p:nvSpPr>
        <p:spPr/>
        <p:txBody>
          <a:bodyPr/>
          <a:lstStyle/>
          <a:p>
            <a:fld id="{1FB55A20-DC82-4237-8A71-91EBBA3DF855}" type="slidenum">
              <a:rPr kumimoji="1" lang="ja-JP" altLang="en-US" smtClean="0"/>
              <a:pPr/>
              <a:t>32</a:t>
            </a:fld>
            <a:endParaRPr kumimoji="1" lang="ja-JP" altLang="en-US"/>
          </a:p>
        </p:txBody>
      </p:sp>
    </p:spTree>
    <p:extLst>
      <p:ext uri="{BB962C8B-B14F-4D97-AF65-F5344CB8AC3E}">
        <p14:creationId xmlns:p14="http://schemas.microsoft.com/office/powerpoint/2010/main" val="4145286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FB55A20-DC82-4237-8A71-91EBBA3DF855}" type="slidenum">
              <a:rPr kumimoji="1" lang="ja-JP" altLang="en-US" smtClean="0"/>
              <a:pPr/>
              <a:t>5</a:t>
            </a:fld>
            <a:endParaRPr kumimoji="1" lang="ja-JP" altLang="en-US"/>
          </a:p>
        </p:txBody>
      </p:sp>
    </p:spTree>
    <p:extLst>
      <p:ext uri="{BB962C8B-B14F-4D97-AF65-F5344CB8AC3E}">
        <p14:creationId xmlns:p14="http://schemas.microsoft.com/office/powerpoint/2010/main" val="254019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初期研修医、メディカルスタッフなど一般的ながん診療の経過がわからない参加者が必要とした場合に使用してもよい。</a:t>
            </a:r>
            <a:endParaRPr lang="en-US" altLang="ja-JP" dirty="0">
              <a:ea typeface="ＭＳ Ｐ明朝" panose="02020600040205080304" pitchFamily="18" charset="-128"/>
            </a:endParaRPr>
          </a:p>
          <a:p>
            <a:r>
              <a:rPr lang="ja-JP" altLang="en-US" dirty="0">
                <a:ea typeface="ＭＳ Ｐ明朝" panose="02020600040205080304" pitchFamily="18" charset="-128"/>
              </a:rPr>
              <a:t>ただ本ロールプレイでは「何を伝えるか」より「どのように伝えるか」を重視しているため、伝える内容に集中しすぎないほうがよく、詳細な作りこみは推奨しない。</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37452" indent="-283635">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34542" indent="-226908">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588359" indent="-226908">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42175" indent="-226908">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495992" indent="-22690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49809" indent="-22690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03625" indent="-22690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57442" indent="-226908"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33</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896589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予後についての話題に対応する</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34</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836435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患者の不安を受け止め希望をつなぐシナリオ</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35</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284330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常食から流動食への変更を伝える</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36</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6355882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t>気持ちのつらさを受け止め、病状や将来について話し合う</a:t>
            </a:r>
            <a:endParaRPr lang="ja-JP" altLang="en-US" dirty="0">
              <a:ea typeface="ＭＳ Ｐ明朝" panose="02020600040205080304" pitchFamily="18" charset="-128"/>
            </a:endParaRP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37</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175276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t>患者の心配を受け止め、口腔ケアや副作用について説明する</a:t>
            </a:r>
            <a:endParaRPr lang="ja-JP" altLang="en-US" dirty="0">
              <a:ea typeface="ＭＳ Ｐ明朝" panose="02020600040205080304" pitchFamily="18" charset="-128"/>
            </a:endParaRP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38</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5005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抗がん剤の副作用を説明する</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39</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6023111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難治がんの化学療法を説明する</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40</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052904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セカンドラインの化学療法を説明する</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41</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5800854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化学療法前の採血で患者の不安を受け止める</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42</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435206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a:ln/>
        </p:spPr>
      </p:sp>
      <p:sp>
        <p:nvSpPr>
          <p:cNvPr id="1536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ea typeface="ＭＳ Ｐ明朝" panose="02020600040205080304" pitchFamily="18" charset="-128"/>
            </a:endParaRPr>
          </a:p>
        </p:txBody>
      </p:sp>
      <p:sp>
        <p:nvSpPr>
          <p:cNvPr id="1536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54201903-5FA1-4373-9A2D-72A1DDF2D6EF}"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6</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874423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超音波室の検査時に患者の不安を受け止め、病状認識を確認する</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43</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57776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不安を受け止め、放射線治療の副作用を説明する</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44</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1128996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常食から流動食への変更を伝える</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45</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3395487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予後についての話題に対応する</a:t>
            </a:r>
            <a:endParaRPr lang="en-US" altLang="ja-JP" dirty="0">
              <a:ea typeface="ＭＳ Ｐ明朝" panose="02020600040205080304" pitchFamily="18" charset="-128"/>
            </a:endParaRPr>
          </a:p>
          <a:p>
            <a:r>
              <a:rPr lang="ja-JP" altLang="en-US" dirty="0">
                <a:ea typeface="ＭＳ Ｐ明朝" panose="02020600040205080304" pitchFamily="18" charset="-128"/>
              </a:rPr>
              <a:t>臨床心理士、リエゾン精神看護専門看護師、ソーシャルワーカー、相談支援センター相談員など</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46</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0635238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転院の説明を行う</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47</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8825493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患者の不安を受け止め、リハビリテーションの見通しを伝える</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48</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825954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病状認識や生活上の気がかりを確認しながら、今後の身体能力の見通しを説明する</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49</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918178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病状認識や生活上の気がかりを確認しながら、今後の身体能力の見通しを説明する</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50</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530424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a:ln/>
        </p:spPr>
      </p:sp>
      <p:sp>
        <p:nvSpPr>
          <p:cNvPr id="3174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在宅療養について患者の理解度を確認し、ケアプランを具体的に話す</a:t>
            </a:r>
          </a:p>
        </p:txBody>
      </p:sp>
      <p:sp>
        <p:nvSpPr>
          <p:cNvPr id="3174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EDC110C2-8B55-48F0-B025-D536436E591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51</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631071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 1"/>
          <p:cNvSpPr>
            <a:spLocks noGrp="1" noRot="1" noChangeAspect="1" noTextEdit="1"/>
          </p:cNvSpPr>
          <p:nvPr>
            <p:ph type="sldImg"/>
          </p:nvPr>
        </p:nvSpPr>
        <p:spPr>
          <a:ln/>
        </p:spPr>
      </p:sp>
      <p:sp>
        <p:nvSpPr>
          <p:cNvPr id="1741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ea typeface="ＭＳ Ｐ明朝" panose="02020600040205080304" pitchFamily="18" charset="-128"/>
              </a:rPr>
              <a:t>患者が立案にかかわったがん対策基本法で医師がコミュニケーションに配慮することを求めている、本モジュールの背景を説明する</a:t>
            </a:r>
            <a:endParaRPr lang="en-US" altLang="ja-JP" dirty="0">
              <a:ea typeface="ＭＳ Ｐ明朝" panose="02020600040205080304" pitchFamily="18" charset="-128"/>
            </a:endParaRPr>
          </a:p>
          <a:p>
            <a:pPr eaLnBrk="1" hangingPunct="1"/>
            <a:endParaRPr lang="en-US" altLang="ja-JP" dirty="0">
              <a:ea typeface="ＭＳ Ｐ明朝" panose="02020600040205080304" pitchFamily="18" charset="-128"/>
            </a:endParaRPr>
          </a:p>
          <a:p>
            <a:pPr eaLnBrk="1" hangingPunct="1"/>
            <a:r>
              <a:rPr lang="ja-JP" altLang="en-US" dirty="0">
                <a:ea typeface="ＭＳ Ｐ明朝" panose="02020600040205080304" pitchFamily="18" charset="-128"/>
              </a:rPr>
              <a:t>「</a:t>
            </a:r>
            <a:r>
              <a:rPr lang="en-US" altLang="ja-JP" dirty="0">
                <a:ea typeface="ＭＳ Ｐ明朝" panose="02020600040205080304" pitchFamily="18" charset="-128"/>
              </a:rPr>
              <a:t>120</a:t>
            </a:r>
            <a:r>
              <a:rPr lang="ja-JP" altLang="en-US" dirty="0">
                <a:ea typeface="ＭＳ Ｐ明朝" panose="02020600040205080304" pitchFamily="18" charset="-128"/>
              </a:rPr>
              <a:t>分のロールプレイと講義</a:t>
            </a:r>
            <a:r>
              <a:rPr lang="en-US" altLang="ja-JP" dirty="0">
                <a:ea typeface="ＭＳ Ｐ明朝" panose="02020600040205080304" pitchFamily="18" charset="-128"/>
              </a:rPr>
              <a:t>1</a:t>
            </a:r>
            <a:r>
              <a:rPr lang="ja-JP" altLang="en-US" dirty="0">
                <a:ea typeface="ＭＳ Ｐ明朝" panose="02020600040205080304" pitchFamily="18" charset="-128"/>
              </a:rPr>
              <a:t>時間弱って長いと思いませんか？</a:t>
            </a:r>
            <a:endParaRPr lang="en-US" altLang="ja-JP" dirty="0">
              <a:ea typeface="ＭＳ Ｐ明朝" panose="02020600040205080304" pitchFamily="18" charset="-128"/>
            </a:endParaRPr>
          </a:p>
          <a:p>
            <a:pPr eaLnBrk="1" hangingPunct="1"/>
            <a:r>
              <a:rPr lang="ja-JP" altLang="en-US" dirty="0">
                <a:ea typeface="ＭＳ Ｐ明朝" panose="02020600040205080304" pitchFamily="18" charset="-128"/>
              </a:rPr>
              <a:t>この緩和ケア研修会ではコミュニケーションの時間がかなり大きく取られています。</a:t>
            </a:r>
            <a:endParaRPr lang="en-US" altLang="ja-JP" dirty="0">
              <a:ea typeface="ＭＳ Ｐ明朝" panose="02020600040205080304" pitchFamily="18" charset="-128"/>
            </a:endParaRPr>
          </a:p>
          <a:p>
            <a:pPr eaLnBrk="1" hangingPunct="1"/>
            <a:r>
              <a:rPr lang="ja-JP" altLang="en-US" dirty="0">
                <a:ea typeface="ＭＳ Ｐ明朝" panose="02020600040205080304" pitchFamily="18" charset="-128"/>
              </a:rPr>
              <a:t>それは、がん対策基本法やがん対策推進基本計画に「本人の意向を十分に尊重して」とか、「患者とその家族の心情に対して十分に配慮した伝え方」が盛り込まれたからなんですね。</a:t>
            </a:r>
            <a:endParaRPr lang="en-US" altLang="ja-JP" dirty="0">
              <a:ea typeface="ＭＳ Ｐ明朝" panose="02020600040205080304" pitchFamily="18" charset="-128"/>
            </a:endParaRPr>
          </a:p>
          <a:p>
            <a:pPr eaLnBrk="1" hangingPunct="1"/>
            <a:r>
              <a:rPr lang="ja-JP" altLang="en-US" dirty="0">
                <a:ea typeface="ＭＳ Ｐ明朝" panose="02020600040205080304" pitchFamily="18" charset="-128"/>
              </a:rPr>
              <a:t>これは我々医師に対する国民の声と思っていただいたら良いと思います。」</a:t>
            </a:r>
            <a:endParaRPr lang="en-US" altLang="ja-JP" dirty="0">
              <a:ea typeface="ＭＳ Ｐ明朝" panose="02020600040205080304" pitchFamily="18" charset="-128"/>
            </a:endParaRPr>
          </a:p>
        </p:txBody>
      </p:sp>
      <p:sp>
        <p:nvSpPr>
          <p:cNvPr id="1741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8047F166-2F9C-44E5-B576-028E561BBE9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7</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564359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 1"/>
          <p:cNvSpPr>
            <a:spLocks noGrp="1" noRot="1" noChangeAspect="1" noTextEdit="1"/>
          </p:cNvSpPr>
          <p:nvPr>
            <p:ph type="sldImg"/>
          </p:nvPr>
        </p:nvSpPr>
        <p:spPr>
          <a:ln/>
        </p:spPr>
      </p:sp>
      <p:sp>
        <p:nvSpPr>
          <p:cNvPr id="1945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2000" baseline="0" dirty="0">
                <a:ea typeface="ＭＳ Ｐ明朝" panose="02020600040205080304" pitchFamily="18" charset="-128"/>
              </a:rPr>
              <a:t>学習目標が「気づき」にあることを強調</a:t>
            </a:r>
            <a:endParaRPr lang="en-US" altLang="ja-JP" sz="2000" baseline="0" dirty="0">
              <a:ea typeface="ＭＳ Ｐ明朝" panose="02020600040205080304" pitchFamily="18" charset="-128"/>
            </a:endParaRPr>
          </a:p>
          <a:p>
            <a:pPr eaLnBrk="1" hangingPunct="1"/>
            <a:endParaRPr lang="en-US" altLang="ja-JP" sz="2000" baseline="0" dirty="0">
              <a:ea typeface="ＭＳ Ｐ明朝" panose="02020600040205080304" pitchFamily="18" charset="-128"/>
            </a:endParaRPr>
          </a:p>
          <a:p>
            <a:pPr eaLnBrk="1" hangingPunct="1"/>
            <a:r>
              <a:rPr lang="ja-JP" altLang="en-US" sz="2000" baseline="0" dirty="0">
                <a:ea typeface="ＭＳ Ｐ明朝" panose="02020600040205080304" pitchFamily="18" charset="-128"/>
              </a:rPr>
              <a:t>「学習目標は、ロールプレイを経験を通してがん医療における患者・医師間のコミュニケーションの重要性を認識していただくことです。</a:t>
            </a:r>
            <a:endParaRPr lang="en-US" altLang="ja-JP" sz="2000" baseline="0" dirty="0">
              <a:ea typeface="ＭＳ Ｐ明朝" panose="02020600040205080304" pitchFamily="18" charset="-128"/>
            </a:endParaRPr>
          </a:p>
          <a:p>
            <a:pPr eaLnBrk="1" hangingPunct="1"/>
            <a:r>
              <a:rPr lang="ja-JP" altLang="en-US" sz="2000" baseline="0" dirty="0">
                <a:ea typeface="ＭＳ Ｐ明朝" panose="02020600040205080304" pitchFamily="18" charset="-128"/>
              </a:rPr>
              <a:t>それから、</a:t>
            </a:r>
            <a:r>
              <a:rPr lang="ja-JP" altLang="en-US" sz="2000" baseline="0" dirty="0">
                <a:solidFill>
                  <a:srgbClr val="FF0000"/>
                </a:solidFill>
                <a:ea typeface="ＭＳ Ｐ明朝" panose="02020600040205080304" pitchFamily="18" charset="-128"/>
              </a:rPr>
              <a:t>患者役を体験していただいて、患者の置かれている状況や気持ちを理解することも大切です。</a:t>
            </a:r>
            <a:endParaRPr lang="en-US" altLang="ja-JP" sz="2000" baseline="0" dirty="0">
              <a:solidFill>
                <a:srgbClr val="FF0000"/>
              </a:solidFill>
              <a:ea typeface="ＭＳ Ｐ明朝" panose="02020600040205080304" pitchFamily="18" charset="-128"/>
            </a:endParaRPr>
          </a:p>
          <a:p>
            <a:pPr eaLnBrk="1" hangingPunct="1"/>
            <a:r>
              <a:rPr lang="ja-JP" altLang="en-US" sz="2000" baseline="0" dirty="0">
                <a:solidFill>
                  <a:srgbClr val="FF0000"/>
                </a:solidFill>
                <a:ea typeface="ＭＳ Ｐ明朝" panose="02020600040205080304" pitchFamily="18" charset="-128"/>
              </a:rPr>
              <a:t>さらに、</a:t>
            </a:r>
            <a:r>
              <a:rPr lang="ja-JP" altLang="en-US" sz="2000" baseline="0" dirty="0">
                <a:ea typeface="ＭＳ Ｐ明朝" panose="02020600040205080304" pitchFamily="18" charset="-128"/>
              </a:rPr>
              <a:t>講義を通してがん医療において悪い知らせを伝える際のコミュニケーションスキルについての知識を得ることです。」</a:t>
            </a:r>
          </a:p>
        </p:txBody>
      </p:sp>
      <p:sp>
        <p:nvSpPr>
          <p:cNvPr id="1946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9212607E-7BB6-4B12-851C-41DC8768100A}"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8</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4289410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 1"/>
          <p:cNvSpPr>
            <a:spLocks noGrp="1" noRot="1" noChangeAspect="1" noTextEdit="1"/>
          </p:cNvSpPr>
          <p:nvPr>
            <p:ph type="sldImg"/>
          </p:nvPr>
        </p:nvSpPr>
        <p:spPr>
          <a:ln/>
        </p:spPr>
      </p:sp>
      <p:sp>
        <p:nvSpPr>
          <p:cNvPr id="2150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ロールプレイの概要として、「難治がん診断を伝える」こと、</a:t>
            </a:r>
            <a:r>
              <a:rPr lang="en-US" altLang="ja-JP" dirty="0">
                <a:ea typeface="ＭＳ Ｐ明朝" panose="02020600040205080304" pitchFamily="18" charset="-128"/>
              </a:rPr>
              <a:t>3</a:t>
            </a:r>
            <a:r>
              <a:rPr lang="ja-JP" altLang="en-US" dirty="0">
                <a:ea typeface="ＭＳ Ｐ明朝" panose="02020600040205080304" pitchFamily="18" charset="-128"/>
              </a:rPr>
              <a:t>名で交代で行うことを伝える</a:t>
            </a:r>
          </a:p>
        </p:txBody>
      </p:sp>
      <p:sp>
        <p:nvSpPr>
          <p:cNvPr id="2150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AF017C42-7EA6-4310-AFC5-35842CDBC2DC}"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9</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489413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 1"/>
          <p:cNvSpPr>
            <a:spLocks noGrp="1" noRot="1" noChangeAspect="1" noTextEdit="1"/>
          </p:cNvSpPr>
          <p:nvPr>
            <p:ph type="sldImg"/>
          </p:nvPr>
        </p:nvSpPr>
        <p:spPr>
          <a:ln/>
        </p:spPr>
      </p:sp>
      <p:sp>
        <p:nvSpPr>
          <p:cNvPr id="3" name="ノート プレースホルダ 2"/>
          <p:cNvSpPr>
            <a:spLocks noGrp="1"/>
          </p:cNvSpPr>
          <p:nvPr>
            <p:ph type="body" idx="1"/>
          </p:nvPr>
        </p:nvSpPr>
        <p:spPr/>
        <p:txBody>
          <a:bodyPr>
            <a:normAutofit/>
          </a:bodyPr>
          <a:lstStyle/>
          <a:p>
            <a:pPr marL="236624" indent="-236624" eaLnBrk="1" hangingPunct="1">
              <a:defRPr/>
            </a:pPr>
            <a:r>
              <a:rPr lang="ja-JP" altLang="en-US" dirty="0">
                <a:ea typeface="ＭＳ Ｐ明朝" pitchFamily="18" charset="-128"/>
              </a:rPr>
              <a:t>ロールプレイの進行を説明する。</a:t>
            </a:r>
            <a:endParaRPr lang="en-US" altLang="ja-JP" dirty="0">
              <a:ea typeface="ＭＳ Ｐ明朝" pitchFamily="18" charset="-128"/>
            </a:endParaRPr>
          </a:p>
          <a:p>
            <a:pPr marL="236624" indent="-236624" eaLnBrk="1" hangingPunct="1">
              <a:defRPr/>
            </a:pPr>
            <a:r>
              <a:rPr lang="ja-JP" altLang="en-US" dirty="0">
                <a:ea typeface="ＭＳ Ｐ明朝" pitchFamily="18" charset="-128"/>
              </a:rPr>
              <a:t>詳細は続くスライドで説明するため、概要のみでよい。</a:t>
            </a:r>
            <a:endParaRPr lang="en-US" altLang="ja-JP" dirty="0">
              <a:ea typeface="ＭＳ Ｐ明朝" pitchFamily="18" charset="-128"/>
            </a:endParaRPr>
          </a:p>
          <a:p>
            <a:pPr marL="236624" indent="-236624" eaLnBrk="1" hangingPunct="1">
              <a:defRPr/>
            </a:pPr>
            <a:endParaRPr lang="en-US" altLang="ja-JP" dirty="0">
              <a:ea typeface="ＭＳ Ｐ明朝" pitchFamily="18" charset="-128"/>
            </a:endParaRPr>
          </a:p>
        </p:txBody>
      </p:sp>
      <p:sp>
        <p:nvSpPr>
          <p:cNvPr id="2355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BFE21AE6-9981-4919-9AFA-FFE39FFBD5B9}"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10</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061120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a:ln/>
        </p:spPr>
      </p:sp>
      <p:sp>
        <p:nvSpPr>
          <p:cNvPr id="2560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ea typeface="ＭＳ Ｐ明朝" panose="02020600040205080304" pitchFamily="18" charset="-128"/>
              </a:rPr>
              <a:t>最も負担の大きい医師役への配慮を説明する</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r>
              <a:rPr lang="ja-JP" altLang="en-US" dirty="0">
                <a:ea typeface="ＭＳ Ｐ明朝" panose="02020600040205080304" pitchFamily="18" charset="-128"/>
              </a:rPr>
              <a:t>「まず、医師役が一番難しい役ですので、演じやすいようにシナリオを決めてください。</a:t>
            </a:r>
            <a:endParaRPr lang="en-US" altLang="ja-JP" dirty="0">
              <a:ea typeface="ＭＳ Ｐ明朝" panose="02020600040205080304" pitchFamily="18" charset="-128"/>
            </a:endParaRPr>
          </a:p>
          <a:p>
            <a:r>
              <a:rPr lang="ja-JP" altLang="en-US" dirty="0">
                <a:ea typeface="ＭＳ Ｐ明朝" panose="02020600040205080304" pitchFamily="18" charset="-128"/>
              </a:rPr>
              <a:t>この後いくつかサンプルシナリオを示しますが、難治がんを伝える設定さえ変えなければご自由にアレンジしていただいて結構です。</a:t>
            </a:r>
            <a:endParaRPr lang="en-US" altLang="ja-JP" dirty="0">
              <a:ea typeface="ＭＳ Ｐ明朝" panose="02020600040205080304" pitchFamily="18" charset="-128"/>
            </a:endParaRPr>
          </a:p>
          <a:p>
            <a:r>
              <a:rPr lang="ja-JP" altLang="en-US" dirty="0">
                <a:ea typeface="ＭＳ Ｐ明朝" panose="02020600040205080304" pitchFamily="18" charset="-128"/>
              </a:rPr>
              <a:t>決めたシナリオ内容を患者役とすりあわせてください。</a:t>
            </a:r>
            <a:endParaRPr lang="en-US" altLang="ja-JP" dirty="0">
              <a:ea typeface="ＭＳ Ｐ明朝" panose="02020600040205080304" pitchFamily="18" charset="-128"/>
            </a:endParaRPr>
          </a:p>
          <a:p>
            <a:r>
              <a:rPr lang="ja-JP" altLang="en-US" dirty="0">
                <a:ea typeface="ＭＳ Ｐ明朝" panose="02020600040205080304" pitchFamily="18" charset="-128"/>
              </a:rPr>
              <a:t>また今回のロールプレイでは、普段通りの診察に加えて、これからお伝えする基本的コミュニケーション技術のどれかを意識して取り入れてみてください。</a:t>
            </a:r>
            <a:endParaRPr lang="en-US" altLang="ja-JP" dirty="0">
              <a:ea typeface="ＭＳ Ｐ明朝" panose="02020600040205080304" pitchFamily="18" charset="-128"/>
            </a:endParaRPr>
          </a:p>
          <a:p>
            <a:r>
              <a:rPr lang="ja-JP" altLang="en-US" dirty="0">
                <a:ea typeface="ＭＳ Ｐ明朝" panose="02020600040205080304" pitchFamily="18" charset="-128"/>
              </a:rPr>
              <a:t>コミュニケーション技術が役に立つかどうか判断するためには、可能な限り実際の状況に即した演技をしてください。</a:t>
            </a:r>
            <a:endParaRPr lang="en-US" altLang="ja-JP" dirty="0">
              <a:ea typeface="ＭＳ Ｐ明朝" panose="02020600040205080304" pitchFamily="18" charset="-128"/>
            </a:endParaRPr>
          </a:p>
          <a:p>
            <a:r>
              <a:rPr lang="ja-JP" altLang="en-US" dirty="0">
                <a:ea typeface="ＭＳ Ｐ明朝" panose="02020600040205080304" pitchFamily="18" charset="-128"/>
              </a:rPr>
              <a:t>大変緊張されると思います。ロールプレイ後は深呼吸とかストレッチで役から降りて、ディスカッションに移りましょう。</a:t>
            </a:r>
            <a:endParaRPr lang="en-US" altLang="ja-JP" dirty="0">
              <a:ea typeface="ＭＳ Ｐ明朝" panose="02020600040205080304" pitchFamily="18" charset="-128"/>
            </a:endParaRPr>
          </a:p>
          <a:p>
            <a:r>
              <a:rPr lang="ja-JP" altLang="en-US" dirty="0">
                <a:ea typeface="ＭＳ Ｐ明朝" panose="02020600040205080304" pitchFamily="18" charset="-128"/>
              </a:rPr>
              <a:t>ロールプレイ後のディスカッションは医師役が話し合いたいと感じたことを中心になさってください。」</a:t>
            </a: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r>
              <a:rPr lang="ja-JP" altLang="en-US" dirty="0">
                <a:ea typeface="ＭＳ Ｐ明朝" panose="02020600040205080304" pitchFamily="18" charset="-128"/>
              </a:rPr>
              <a:t>普段がん告知しない参加者に向け、コミュニケーションスキルの訓練であることを強調する</a:t>
            </a:r>
            <a:endParaRPr lang="en-US" altLang="ja-JP" dirty="0">
              <a:ea typeface="ＭＳ Ｐ明朝" panose="02020600040205080304" pitchFamily="18" charset="-128"/>
            </a:endParaRPr>
          </a:p>
          <a:p>
            <a:r>
              <a:rPr lang="ja-JP" altLang="en-US" dirty="0">
                <a:ea typeface="ＭＳ Ｐ明朝" panose="02020600040205080304" pitchFamily="18" charset="-128"/>
              </a:rPr>
              <a:t>「グループによっては若手の参加者が、普段はベテランの方とか、オーベンに告知するような状況があるのではないかと思います。</a:t>
            </a:r>
            <a:endParaRPr lang="en-US" altLang="ja-JP" dirty="0">
              <a:ea typeface="ＭＳ Ｐ明朝" panose="02020600040205080304" pitchFamily="18" charset="-128"/>
            </a:endParaRPr>
          </a:p>
          <a:p>
            <a:r>
              <a:rPr lang="ja-JP" altLang="en-US" dirty="0">
                <a:ea typeface="ＭＳ Ｐ明朝" panose="02020600040205080304" pitchFamily="18" charset="-128"/>
              </a:rPr>
              <a:t>今回のロールプレイは医療情報を立て板に水のごとくスムーズに正しく説明することが目的ではありません。</a:t>
            </a:r>
            <a:endParaRPr lang="en-US" altLang="ja-JP" dirty="0">
              <a:ea typeface="ＭＳ Ｐ明朝" panose="02020600040205080304" pitchFamily="18" charset="-128"/>
            </a:endParaRPr>
          </a:p>
          <a:p>
            <a:r>
              <a:rPr lang="ja-JP" altLang="en-US" dirty="0">
                <a:ea typeface="ＭＳ Ｐ明朝" panose="02020600040205080304" pitchFamily="18" charset="-128"/>
              </a:rPr>
              <a:t>難治がんの告知という流れがあらぬ方向に向かわなければ、医療情報は多少間違っていても支障はありませんよ</a:t>
            </a:r>
            <a:r>
              <a:rPr lang="en-US" altLang="ja-JP" dirty="0">
                <a:ea typeface="ＭＳ Ｐ明朝" panose="02020600040205080304" pitchFamily="18" charset="-128"/>
              </a:rPr>
              <a:t>〜</a:t>
            </a:r>
            <a:r>
              <a:rPr lang="ja-JP" altLang="en-US" dirty="0" err="1">
                <a:ea typeface="ＭＳ Ｐ明朝" panose="02020600040205080304" pitchFamily="18" charset="-128"/>
              </a:rPr>
              <a:t>。</a:t>
            </a:r>
            <a:r>
              <a:rPr lang="ja-JP" altLang="en-US" dirty="0">
                <a:ea typeface="ＭＳ Ｐ明朝" panose="02020600040205080304" pitchFamily="18" charset="-128"/>
              </a:rPr>
              <a:t>」</a:t>
            </a:r>
            <a:endParaRPr lang="en-US" altLang="ja-JP" dirty="0">
              <a:ea typeface="ＭＳ Ｐ明朝" panose="02020600040205080304" pitchFamily="18" charset="-128"/>
            </a:endParaRPr>
          </a:p>
        </p:txBody>
      </p:sp>
      <p:sp>
        <p:nvSpPr>
          <p:cNvPr id="2560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a:spcBef>
                <a:spcPct val="0"/>
              </a:spcBef>
            </a:pPr>
            <a:fld id="{B3AC86C3-C85A-402C-B36D-F3C2B72373F1}" type="slidenum">
              <a:rPr lang="en-US" altLang="ja-JP" smtClean="0">
                <a:solidFill>
                  <a:prstClr val="black"/>
                </a:solidFill>
                <a:ea typeface="メイリオ" panose="020B0604030504040204" pitchFamily="50" charset="-128"/>
                <a:cs typeface="Arial" panose="020B0604020202020204" pitchFamily="34" charset="0"/>
              </a:rPr>
              <a:pPr>
                <a:spcBef>
                  <a:spcPct val="0"/>
                </a:spcBef>
              </a:pPr>
              <a:t>11</a:t>
            </a:fld>
            <a:endParaRPr lang="en-US" altLang="ja-JP" dirty="0">
              <a:solidFill>
                <a:prstClr val="black"/>
              </a:solidFill>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550439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縦書きタイトルと縦書きテキスト">
    <p:spTree>
      <p:nvGrpSpPr>
        <p:cNvPr id="1" name=""/>
        <p:cNvGrpSpPr/>
        <p:nvPr/>
      </p:nvGrpSpPr>
      <p:grpSpPr>
        <a:xfrm>
          <a:off x="0" y="0"/>
          <a:ext cx="0" cy="0"/>
          <a:chOff x="0" y="0"/>
          <a:chExt cx="0" cy="0"/>
        </a:xfrm>
      </p:grpSpPr>
      <p:sp>
        <p:nvSpPr>
          <p:cNvPr id="7" name="正方形/長方形 6"/>
          <p:cNvSpPr/>
          <p:nvPr userDrawn="1"/>
        </p:nvSpPr>
        <p:spPr>
          <a:xfrm>
            <a:off x="481947" y="4495869"/>
            <a:ext cx="8180105" cy="1200328"/>
          </a:xfrm>
          <a:prstGeom prst="rect">
            <a:avLst/>
          </a:prstGeom>
        </p:spPr>
        <p:txBody>
          <a:bodyPr wrap="square">
            <a:spAutoFit/>
          </a:bodyPr>
          <a:lstStyle/>
          <a:p>
            <a:pPr algn="ctr" fontAlgn="auto">
              <a:spcBef>
                <a:spcPts val="0"/>
              </a:spcBef>
              <a:spcAft>
                <a:spcPts val="0"/>
              </a:spcAft>
              <a:defRPr/>
            </a:pPr>
            <a:r>
              <a:rPr lang="en-US" altLang="ja-JP" sz="2400" b="1" i="0" dirty="0">
                <a:solidFill>
                  <a:schemeClr val="tx2"/>
                </a:solidFill>
                <a:latin typeface="Calibri"/>
                <a:ea typeface="HGP創英角ｺﾞｼｯｸUB" charset="0"/>
                <a:cs typeface="Calibri"/>
              </a:rPr>
              <a:t>P</a:t>
            </a:r>
            <a:r>
              <a:rPr lang="en-US" altLang="ja-JP" sz="2400" b="1" i="0" dirty="0">
                <a:solidFill>
                  <a:srgbClr val="000000"/>
                </a:solidFill>
                <a:latin typeface="Calibri"/>
                <a:ea typeface="HGP創英角ｺﾞｼｯｸUB" charset="0"/>
                <a:cs typeface="Calibri"/>
              </a:rPr>
              <a:t>alliative care </a:t>
            </a:r>
            <a:r>
              <a:rPr lang="en-US" altLang="ja-JP" sz="2400" b="1" i="0" dirty="0">
                <a:solidFill>
                  <a:srgbClr val="1F497D"/>
                </a:solidFill>
                <a:latin typeface="Calibri"/>
                <a:ea typeface="HGP創英角ｺﾞｼｯｸUB" charset="0"/>
                <a:cs typeface="Calibri"/>
              </a:rPr>
              <a:t>E</a:t>
            </a:r>
            <a:r>
              <a:rPr lang="en-US" altLang="ja-JP" sz="2400" b="1" i="0" dirty="0">
                <a:solidFill>
                  <a:srgbClr val="000000"/>
                </a:solidFill>
                <a:latin typeface="Calibri"/>
                <a:ea typeface="HGP創英角ｺﾞｼｯｸUB" charset="0"/>
                <a:cs typeface="Calibri"/>
              </a:rPr>
              <a:t>mphasis program on symptom  management and </a:t>
            </a:r>
            <a:r>
              <a:rPr lang="en-US" altLang="ja-JP" sz="2400" b="1" i="0" dirty="0">
                <a:solidFill>
                  <a:srgbClr val="1F497D"/>
                </a:solidFill>
                <a:latin typeface="Calibri"/>
                <a:ea typeface="HGP創英角ｺﾞｼｯｸUB" charset="0"/>
                <a:cs typeface="Calibri"/>
              </a:rPr>
              <a:t>A</a:t>
            </a:r>
            <a:r>
              <a:rPr lang="en-US" altLang="ja-JP" sz="2400" b="1" i="0" dirty="0">
                <a:solidFill>
                  <a:srgbClr val="000000"/>
                </a:solidFill>
                <a:latin typeface="Calibri"/>
                <a:ea typeface="HGP創英角ｺﾞｼｯｸUB" charset="0"/>
                <a:cs typeface="Calibri"/>
              </a:rPr>
              <a:t>ssessment for </a:t>
            </a:r>
            <a:r>
              <a:rPr lang="en-US" altLang="ja-JP" sz="2400" b="1" i="0" dirty="0">
                <a:solidFill>
                  <a:srgbClr val="1F497D"/>
                </a:solidFill>
                <a:latin typeface="Calibri"/>
                <a:ea typeface="HGP創英角ｺﾞｼｯｸUB" charset="0"/>
                <a:cs typeface="Calibri"/>
              </a:rPr>
              <a:t>C</a:t>
            </a:r>
            <a:r>
              <a:rPr lang="en-US" altLang="ja-JP" sz="2400" b="1" i="0" dirty="0">
                <a:solidFill>
                  <a:srgbClr val="000000"/>
                </a:solidFill>
                <a:latin typeface="Calibri"/>
                <a:ea typeface="HGP創英角ｺﾞｼｯｸUB" charset="0"/>
                <a:cs typeface="Calibri"/>
              </a:rPr>
              <a:t>ontinuous medical </a:t>
            </a:r>
            <a:r>
              <a:rPr lang="en-US" altLang="ja-JP" sz="2400" b="1" i="0" dirty="0">
                <a:solidFill>
                  <a:srgbClr val="1F497D"/>
                </a:solidFill>
                <a:latin typeface="Calibri"/>
                <a:ea typeface="HGP創英角ｺﾞｼｯｸUB" charset="0"/>
                <a:cs typeface="Calibri"/>
              </a:rPr>
              <a:t>E</a:t>
            </a:r>
            <a:r>
              <a:rPr lang="en-US" altLang="ja-JP" sz="2400" b="1" i="0" dirty="0">
                <a:solidFill>
                  <a:srgbClr val="000000"/>
                </a:solidFill>
                <a:latin typeface="Calibri"/>
                <a:ea typeface="HGP創英角ｺﾞｼｯｸUB" charset="0"/>
                <a:cs typeface="Calibri"/>
              </a:rPr>
              <a:t>ducation</a:t>
            </a:r>
            <a:endParaRPr lang="ja-JP" altLang="en-US" sz="2400" b="1" i="0" dirty="0">
              <a:solidFill>
                <a:srgbClr val="000000"/>
              </a:solidFill>
              <a:latin typeface="Calibri"/>
              <a:cs typeface="Calibri"/>
            </a:endParaRPr>
          </a:p>
          <a:p>
            <a:pPr algn="ctr" fontAlgn="auto">
              <a:spcBef>
                <a:spcPts val="0"/>
              </a:spcBef>
              <a:spcAft>
                <a:spcPts val="0"/>
              </a:spcAft>
              <a:buFont typeface="Wingdings" charset="0"/>
              <a:buNone/>
              <a:defRPr/>
            </a:pPr>
            <a:endParaRPr lang="en-US" altLang="ja-JP" sz="2400" b="1" i="0" dirty="0">
              <a:solidFill>
                <a:srgbClr val="000000"/>
              </a:solidFill>
              <a:latin typeface="Calibri"/>
              <a:ea typeface="HGP創英角ｺﾞｼｯｸUB" charset="0"/>
              <a:cs typeface="Calibri"/>
            </a:endParaRPr>
          </a:p>
        </p:txBody>
      </p:sp>
      <p:cxnSp>
        <p:nvCxnSpPr>
          <p:cNvPr id="8" name="直線コネクタ 7"/>
          <p:cNvCxnSpPr/>
          <p:nvPr userDrawn="1"/>
        </p:nvCxnSpPr>
        <p:spPr>
          <a:xfrm>
            <a:off x="0" y="4214626"/>
            <a:ext cx="9144000" cy="0"/>
          </a:xfrm>
          <a:prstGeom prst="line">
            <a:avLst/>
          </a:prstGeom>
          <a:ln w="57150" cmpd="sng">
            <a:solidFill>
              <a:schemeClr val="tx2"/>
            </a:solidFill>
            <a:headEnd type="none"/>
            <a:tailEnd type="non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2" name="図 1" descr="PEACEロゴ.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399" y="2369924"/>
            <a:ext cx="5791200" cy="1562100"/>
          </a:xfrm>
          <a:prstGeom prst="rect">
            <a:avLst/>
          </a:prstGeom>
        </p:spPr>
      </p:pic>
    </p:spTree>
    <p:extLst>
      <p:ext uri="{BB962C8B-B14F-4D97-AF65-F5344CB8AC3E}">
        <p14:creationId xmlns:p14="http://schemas.microsoft.com/office/powerpoint/2010/main" val="627234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JSPM二段組み(ADVANCE)">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nchor="ctr"/>
          <a:lstStyle>
            <a:lvl1pPr>
              <a:defRPr b="1">
                <a:solidFill>
                  <a:srgbClr val="FFFFFF"/>
                </a:solidFill>
              </a:defRPr>
            </a:lvl1pPr>
          </a:lstStyle>
          <a:p>
            <a:r>
              <a:rPr lang="ja-JP" altLang="en-US"/>
              <a:t>マスター タイトルの書式設定</a:t>
            </a:r>
            <a:endParaRPr lang="ja-JP" altLang="en-US" dirty="0"/>
          </a:p>
        </p:txBody>
      </p:sp>
      <p:sp>
        <p:nvSpPr>
          <p:cNvPr id="4" name="コンテンツ プレースホルダー 3"/>
          <p:cNvSpPr>
            <a:spLocks noGrp="1"/>
          </p:cNvSpPr>
          <p:nvPr>
            <p:ph sz="quarter" idx="10"/>
          </p:nvPr>
        </p:nvSpPr>
        <p:spPr>
          <a:xfrm>
            <a:off x="158372"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6" name="コンテンツ プレースホルダー 5"/>
          <p:cNvSpPr>
            <a:spLocks noGrp="1"/>
          </p:cNvSpPr>
          <p:nvPr>
            <p:ph sz="quarter" idx="11"/>
          </p:nvPr>
        </p:nvSpPr>
        <p:spPr>
          <a:xfrm>
            <a:off x="4681254"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cxnSp>
        <p:nvCxnSpPr>
          <p:cNvPr id="8" name="直線コネクタ 7"/>
          <p:cNvCxnSpPr/>
          <p:nvPr userDrawn="1"/>
        </p:nvCxnSpPr>
        <p:spPr>
          <a:xfrm>
            <a:off x="0" y="1014400"/>
            <a:ext cx="914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50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SPMタイトルのみ(ADVANCE)">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nchor="ctr"/>
          <a:lstStyle>
            <a:lvl1pPr>
              <a:defRPr b="1">
                <a:solidFill>
                  <a:srgbClr val="FFFFFF"/>
                </a:solidFill>
              </a:defRPr>
            </a:lvl1pPr>
          </a:lstStyle>
          <a:p>
            <a:r>
              <a:rPr lang="ja-JP" altLang="en-US"/>
              <a:t>マスター タイトルの書式設定</a:t>
            </a:r>
            <a:endParaRPr lang="ja-JP" altLang="en-US" dirty="0"/>
          </a:p>
        </p:txBody>
      </p:sp>
      <p:cxnSp>
        <p:nvCxnSpPr>
          <p:cNvPr id="4" name="直線コネクタ 3"/>
          <p:cNvCxnSpPr/>
          <p:nvPr userDrawn="1"/>
        </p:nvCxnSpPr>
        <p:spPr>
          <a:xfrm>
            <a:off x="0" y="1014400"/>
            <a:ext cx="914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046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JSPMアイキャッチ">
    <p:spTree>
      <p:nvGrpSpPr>
        <p:cNvPr id="1" name=""/>
        <p:cNvGrpSpPr/>
        <p:nvPr/>
      </p:nvGrpSpPr>
      <p:grpSpPr>
        <a:xfrm>
          <a:off x="0" y="0"/>
          <a:ext cx="0" cy="0"/>
          <a:chOff x="0" y="0"/>
          <a:chExt cx="0" cy="0"/>
        </a:xfrm>
      </p:grpSpPr>
      <p:sp>
        <p:nvSpPr>
          <p:cNvPr id="7" name="正方形/長方形 6"/>
          <p:cNvSpPr/>
          <p:nvPr userDrawn="1"/>
        </p:nvSpPr>
        <p:spPr>
          <a:xfrm>
            <a:off x="481947" y="4495869"/>
            <a:ext cx="8180105" cy="1200328"/>
          </a:xfrm>
          <a:prstGeom prst="rect">
            <a:avLst/>
          </a:prstGeom>
        </p:spPr>
        <p:txBody>
          <a:bodyPr wrap="square">
            <a:spAutoFit/>
          </a:bodyPr>
          <a:lstStyle/>
          <a:p>
            <a:pPr algn="ctr" fontAlgn="auto">
              <a:spcBef>
                <a:spcPts val="0"/>
              </a:spcBef>
              <a:spcAft>
                <a:spcPts val="0"/>
              </a:spcAft>
              <a:defRPr/>
            </a:pPr>
            <a:r>
              <a:rPr lang="en-US" altLang="ja-JP" sz="2400" b="1" i="0" dirty="0">
                <a:solidFill>
                  <a:schemeClr val="tx2"/>
                </a:solidFill>
                <a:latin typeface="Calibri"/>
                <a:ea typeface="HGP創英角ｺﾞｼｯｸUB" charset="0"/>
                <a:cs typeface="Calibri"/>
              </a:rPr>
              <a:t>P</a:t>
            </a:r>
            <a:r>
              <a:rPr lang="en-US" altLang="ja-JP" sz="2400" b="1" i="0" dirty="0">
                <a:solidFill>
                  <a:srgbClr val="000000"/>
                </a:solidFill>
                <a:latin typeface="Calibri"/>
                <a:ea typeface="HGP創英角ｺﾞｼｯｸUB" charset="0"/>
                <a:cs typeface="Calibri"/>
              </a:rPr>
              <a:t>alliative care </a:t>
            </a:r>
            <a:r>
              <a:rPr lang="en-US" altLang="ja-JP" sz="2400" b="1" i="0" dirty="0">
                <a:solidFill>
                  <a:srgbClr val="1F497D"/>
                </a:solidFill>
                <a:latin typeface="Calibri"/>
                <a:ea typeface="HGP創英角ｺﾞｼｯｸUB" charset="0"/>
                <a:cs typeface="Calibri"/>
              </a:rPr>
              <a:t>E</a:t>
            </a:r>
            <a:r>
              <a:rPr lang="en-US" altLang="ja-JP" sz="2400" b="1" i="0" dirty="0">
                <a:solidFill>
                  <a:srgbClr val="000000"/>
                </a:solidFill>
                <a:latin typeface="Calibri"/>
                <a:ea typeface="HGP創英角ｺﾞｼｯｸUB" charset="0"/>
                <a:cs typeface="Calibri"/>
              </a:rPr>
              <a:t>mphasis program on symptom  management and </a:t>
            </a:r>
            <a:r>
              <a:rPr lang="en-US" altLang="ja-JP" sz="2400" b="1" i="0" dirty="0">
                <a:solidFill>
                  <a:srgbClr val="1F497D"/>
                </a:solidFill>
                <a:latin typeface="Calibri"/>
                <a:ea typeface="HGP創英角ｺﾞｼｯｸUB" charset="0"/>
                <a:cs typeface="Calibri"/>
              </a:rPr>
              <a:t>A</a:t>
            </a:r>
            <a:r>
              <a:rPr lang="en-US" altLang="ja-JP" sz="2400" b="1" i="0" dirty="0">
                <a:solidFill>
                  <a:srgbClr val="000000"/>
                </a:solidFill>
                <a:latin typeface="Calibri"/>
                <a:ea typeface="HGP創英角ｺﾞｼｯｸUB" charset="0"/>
                <a:cs typeface="Calibri"/>
              </a:rPr>
              <a:t>ssessment for </a:t>
            </a:r>
            <a:r>
              <a:rPr lang="en-US" altLang="ja-JP" sz="2400" b="1" i="0" dirty="0">
                <a:solidFill>
                  <a:srgbClr val="1F497D"/>
                </a:solidFill>
                <a:latin typeface="Calibri"/>
                <a:ea typeface="HGP創英角ｺﾞｼｯｸUB" charset="0"/>
                <a:cs typeface="Calibri"/>
              </a:rPr>
              <a:t>C</a:t>
            </a:r>
            <a:r>
              <a:rPr lang="en-US" altLang="ja-JP" sz="2400" b="1" i="0" dirty="0">
                <a:solidFill>
                  <a:srgbClr val="000000"/>
                </a:solidFill>
                <a:latin typeface="Calibri"/>
                <a:ea typeface="HGP創英角ｺﾞｼｯｸUB" charset="0"/>
                <a:cs typeface="Calibri"/>
              </a:rPr>
              <a:t>ontinuous medical </a:t>
            </a:r>
            <a:r>
              <a:rPr lang="en-US" altLang="ja-JP" sz="2400" b="1" i="0" dirty="0">
                <a:solidFill>
                  <a:srgbClr val="1F497D"/>
                </a:solidFill>
                <a:latin typeface="Calibri"/>
                <a:ea typeface="HGP創英角ｺﾞｼｯｸUB" charset="0"/>
                <a:cs typeface="Calibri"/>
              </a:rPr>
              <a:t>E</a:t>
            </a:r>
            <a:r>
              <a:rPr lang="en-US" altLang="ja-JP" sz="2400" b="1" i="0" dirty="0">
                <a:solidFill>
                  <a:srgbClr val="000000"/>
                </a:solidFill>
                <a:latin typeface="Calibri"/>
                <a:ea typeface="HGP創英角ｺﾞｼｯｸUB" charset="0"/>
                <a:cs typeface="Calibri"/>
              </a:rPr>
              <a:t>ducation</a:t>
            </a:r>
            <a:endParaRPr lang="ja-JP" altLang="en-US" sz="2400" b="1" i="0" dirty="0">
              <a:solidFill>
                <a:srgbClr val="000000"/>
              </a:solidFill>
              <a:latin typeface="Calibri"/>
              <a:cs typeface="Calibri"/>
            </a:endParaRPr>
          </a:p>
          <a:p>
            <a:pPr algn="ctr" fontAlgn="auto">
              <a:spcBef>
                <a:spcPts val="0"/>
              </a:spcBef>
              <a:spcAft>
                <a:spcPts val="0"/>
              </a:spcAft>
              <a:buFont typeface="Wingdings" charset="0"/>
              <a:buNone/>
              <a:defRPr/>
            </a:pPr>
            <a:endParaRPr lang="en-US" altLang="ja-JP" sz="2400" b="1" i="0" dirty="0">
              <a:solidFill>
                <a:srgbClr val="000000"/>
              </a:solidFill>
              <a:latin typeface="Calibri"/>
              <a:ea typeface="HGP創英角ｺﾞｼｯｸUB" charset="0"/>
              <a:cs typeface="Calibri"/>
            </a:endParaRPr>
          </a:p>
        </p:txBody>
      </p:sp>
      <p:cxnSp>
        <p:nvCxnSpPr>
          <p:cNvPr id="8" name="直線コネクタ 7"/>
          <p:cNvCxnSpPr/>
          <p:nvPr userDrawn="1"/>
        </p:nvCxnSpPr>
        <p:spPr>
          <a:xfrm>
            <a:off x="0" y="4214626"/>
            <a:ext cx="9144000" cy="0"/>
          </a:xfrm>
          <a:prstGeom prst="line">
            <a:avLst/>
          </a:prstGeom>
          <a:ln w="57150" cmpd="sng">
            <a:solidFill>
              <a:schemeClr val="tx2"/>
            </a:solidFill>
            <a:headEnd type="none"/>
            <a:tailEnd type="non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2" name="図 1" descr="PEACEロゴ.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399" y="2369924"/>
            <a:ext cx="5791200" cy="1562100"/>
          </a:xfrm>
          <a:prstGeom prst="rect">
            <a:avLst/>
          </a:prstGeom>
        </p:spPr>
      </p:pic>
    </p:spTree>
    <p:extLst>
      <p:ext uri="{BB962C8B-B14F-4D97-AF65-F5344CB8AC3E}">
        <p14:creationId xmlns:p14="http://schemas.microsoft.com/office/powerpoint/2010/main" val="391962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JPOSタイトル スライド">
    <p:spTree>
      <p:nvGrpSpPr>
        <p:cNvPr id="1" name=""/>
        <p:cNvGrpSpPr/>
        <p:nvPr/>
      </p:nvGrpSpPr>
      <p:grpSpPr>
        <a:xfrm>
          <a:off x="0" y="0"/>
          <a:ext cx="0" cy="0"/>
          <a:chOff x="0" y="0"/>
          <a:chExt cx="0" cy="0"/>
        </a:xfrm>
      </p:grpSpPr>
      <p:sp>
        <p:nvSpPr>
          <p:cNvPr id="7" name="正方形/長方形 6"/>
          <p:cNvSpPr/>
          <p:nvPr userDrawn="1"/>
        </p:nvSpPr>
        <p:spPr>
          <a:xfrm>
            <a:off x="0" y="1736100"/>
            <a:ext cx="9144000" cy="2572002"/>
          </a:xfrm>
          <a:prstGeom prst="rect">
            <a:avLst/>
          </a:prstGeom>
          <a:solidFill>
            <a:srgbClr val="604A7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p>
        </p:txBody>
      </p:sp>
      <p:sp>
        <p:nvSpPr>
          <p:cNvPr id="2" name="タイトル 1"/>
          <p:cNvSpPr>
            <a:spLocks noGrp="1"/>
          </p:cNvSpPr>
          <p:nvPr>
            <p:ph type="ctrTitle"/>
          </p:nvPr>
        </p:nvSpPr>
        <p:spPr>
          <a:xfrm>
            <a:off x="450164" y="2130424"/>
            <a:ext cx="8440614" cy="1952627"/>
          </a:xfrm>
        </p:spPr>
        <p:txBody>
          <a:bodyPr/>
          <a:lstStyle>
            <a:lvl1pPr>
              <a:defRPr sz="4800" b="1">
                <a:solidFill>
                  <a:schemeClr val="bg1"/>
                </a:solidFill>
              </a:defRPr>
            </a:lvl1pPr>
          </a:lstStyle>
          <a:p>
            <a:r>
              <a:rPr lang="ja-JP" altLang="en-US" dirty="0"/>
              <a:t>マスター タイトルの書式設定</a:t>
            </a:r>
          </a:p>
        </p:txBody>
      </p:sp>
    </p:spTree>
    <p:extLst>
      <p:ext uri="{BB962C8B-B14F-4D97-AF65-F5344CB8AC3E}">
        <p14:creationId xmlns:p14="http://schemas.microsoft.com/office/powerpoint/2010/main" val="1559958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JPOS二段組み">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schemeClr val="bg1"/>
              </a:solidFill>
            </a:endParaRPr>
          </a:p>
        </p:txBody>
      </p:sp>
      <p:sp>
        <p:nvSpPr>
          <p:cNvPr id="2" name="タイトル 1"/>
          <p:cNvSpPr>
            <a:spLocks noGrp="1"/>
          </p:cNvSpPr>
          <p:nvPr>
            <p:ph type="title"/>
          </p:nvPr>
        </p:nvSpPr>
        <p:spPr/>
        <p:txBody>
          <a:bodyPr anchor="b"/>
          <a:lstStyle>
            <a:lvl1pPr>
              <a:defRPr b="1">
                <a:solidFill>
                  <a:srgbClr val="FFFFFF"/>
                </a:solidFill>
              </a:defRPr>
            </a:lvl1pPr>
          </a:lstStyle>
          <a:p>
            <a:r>
              <a:rPr lang="ja-JP" altLang="en-US" dirty="0"/>
              <a:t>マスター タイトルの書式設定</a:t>
            </a:r>
          </a:p>
        </p:txBody>
      </p:sp>
      <p:sp>
        <p:nvSpPr>
          <p:cNvPr id="4" name="コンテンツ プレースホルダー 3"/>
          <p:cNvSpPr>
            <a:spLocks noGrp="1"/>
          </p:cNvSpPr>
          <p:nvPr>
            <p:ph sz="quarter" idx="10"/>
          </p:nvPr>
        </p:nvSpPr>
        <p:spPr>
          <a:xfrm>
            <a:off x="158372"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p:cNvSpPr>
            <a:spLocks noGrp="1"/>
          </p:cNvSpPr>
          <p:nvPr>
            <p:ph sz="quarter" idx="11"/>
          </p:nvPr>
        </p:nvSpPr>
        <p:spPr>
          <a:xfrm>
            <a:off x="4681254"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603107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JPOSタイトルのみ">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schemeClr val="bg1"/>
              </a:solidFill>
            </a:endParaRPr>
          </a:p>
        </p:txBody>
      </p:sp>
      <p:sp>
        <p:nvSpPr>
          <p:cNvPr id="2" name="タイトル 1"/>
          <p:cNvSpPr>
            <a:spLocks noGrp="1"/>
          </p:cNvSpPr>
          <p:nvPr>
            <p:ph type="title"/>
          </p:nvPr>
        </p:nvSpPr>
        <p:spPr/>
        <p:txBody>
          <a:bodyPr anchor="b"/>
          <a:lstStyle>
            <a:lvl1pPr>
              <a:defRPr b="1">
                <a:solidFill>
                  <a:srgbClr val="FFFFFF"/>
                </a:solidFill>
              </a:defRPr>
            </a:lvl1pPr>
          </a:lstStyle>
          <a:p>
            <a:r>
              <a:rPr lang="ja-JP" altLang="en-US" dirty="0"/>
              <a:t>マスター タイトルの書式設定</a:t>
            </a:r>
          </a:p>
        </p:txBody>
      </p:sp>
    </p:spTree>
    <p:extLst>
      <p:ext uri="{BB962C8B-B14F-4D97-AF65-F5344CB8AC3E}">
        <p14:creationId xmlns:p14="http://schemas.microsoft.com/office/powerpoint/2010/main" val="711461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タイトルのみ">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schemeClr val="bg1"/>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a:t>マスター タイトルの書式設定</a:t>
            </a:r>
            <a:endParaRPr lang="ja-JP" altLang="en-US" dirty="0"/>
          </a:p>
        </p:txBody>
      </p:sp>
    </p:spTree>
    <p:extLst>
      <p:ext uri="{BB962C8B-B14F-4D97-AF65-F5344CB8AC3E}">
        <p14:creationId xmlns:p14="http://schemas.microsoft.com/office/powerpoint/2010/main" val="1035535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タイトル">
    <p:spTree>
      <p:nvGrpSpPr>
        <p:cNvPr id="1" name=""/>
        <p:cNvGrpSpPr/>
        <p:nvPr/>
      </p:nvGrpSpPr>
      <p:grpSpPr>
        <a:xfrm>
          <a:off x="0" y="0"/>
          <a:ext cx="0" cy="0"/>
          <a:chOff x="0" y="0"/>
          <a:chExt cx="0" cy="0"/>
        </a:xfrm>
      </p:grpSpPr>
      <p:sp>
        <p:nvSpPr>
          <p:cNvPr id="7" name="正方形/長方形 6"/>
          <p:cNvSpPr/>
          <p:nvPr userDrawn="1"/>
        </p:nvSpPr>
        <p:spPr>
          <a:xfrm>
            <a:off x="0" y="1736100"/>
            <a:ext cx="9144000" cy="2572002"/>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3" name="正方形/長方形 2"/>
          <p:cNvSpPr/>
          <p:nvPr userDrawn="1"/>
        </p:nvSpPr>
        <p:spPr>
          <a:xfrm>
            <a:off x="1124909" y="4475003"/>
            <a:ext cx="6894182" cy="1809726"/>
          </a:xfrm>
          <a:prstGeom prst="rect">
            <a:avLst/>
          </a:prstGeom>
        </p:spPr>
        <p:txBody>
          <a:bodyPr wrap="square">
            <a:spAutoFit/>
          </a:bodyPr>
          <a:lstStyle/>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a:pPr>
            <a:r>
              <a:rPr kumimoji="1" lang="ja-JP" altLang="en-US" sz="1800" b="0" i="0" u="none" strike="noStrike" kern="1200" cap="none" spc="0" normalizeH="0" baseline="0" noProof="0" dirty="0">
                <a:ln>
                  <a:noFill/>
                </a:ln>
                <a:solidFill>
                  <a:prstClr val="black"/>
                </a:solidFill>
                <a:effectLst/>
                <a:uLnTx/>
                <a:uFillTx/>
                <a:latin typeface="メイリオ"/>
                <a:ea typeface="メイリオ"/>
              </a:rPr>
              <a:t>ここからのスライドは、ファシリテーターの方を対象として、このモジュールを通じて参加者になにを学んでいただくかを説明したものです</a:t>
            </a:r>
            <a:endParaRPr kumimoji="1" lang="en-US" altLang="ja-JP" sz="1800" b="0" i="0" u="none" strike="noStrike" kern="1200" cap="none" spc="0" normalizeH="0" baseline="0" noProof="0" dirty="0">
              <a:ln>
                <a:noFill/>
              </a:ln>
              <a:solidFill>
                <a:prstClr val="black"/>
              </a:solidFill>
              <a:effectLst/>
              <a:uLnTx/>
              <a:uFillTx/>
              <a:latin typeface="メイリオ"/>
              <a:ea typeface="メイリオ"/>
            </a:endParaRPr>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a:pPr>
            <a:r>
              <a:rPr kumimoji="1" lang="ja-JP" altLang="en-US" sz="1800" b="0" i="0" u="none" strike="noStrike" kern="1200" cap="none" spc="0" normalizeH="0" baseline="0" noProof="0" dirty="0">
                <a:ln>
                  <a:noFill/>
                </a:ln>
                <a:solidFill>
                  <a:prstClr val="black"/>
                </a:solidFill>
                <a:effectLst/>
                <a:uLnTx/>
                <a:uFillTx/>
                <a:latin typeface="メイリオ"/>
                <a:ea typeface="メイリオ"/>
              </a:rPr>
              <a:t>参加者に配付するハンドブックに印刷する必要はありません</a:t>
            </a:r>
          </a:p>
        </p:txBody>
      </p:sp>
      <p:sp>
        <p:nvSpPr>
          <p:cNvPr id="5" name="正方形/長方形 4"/>
          <p:cNvSpPr/>
          <p:nvPr userDrawn="1"/>
        </p:nvSpPr>
        <p:spPr>
          <a:xfrm>
            <a:off x="947292" y="2705725"/>
            <a:ext cx="7249416" cy="769441"/>
          </a:xfrm>
          <a:prstGeom prst="rect">
            <a:avLst/>
          </a:prstGeom>
        </p:spPr>
        <p:txBody>
          <a:bodyPr wrap="square">
            <a:spAutoFit/>
          </a:bodyPr>
          <a:lstStyle/>
          <a:p>
            <a:pPr algn="ctr"/>
            <a:r>
              <a:rPr kumimoji="1" lang="ja-JP" altLang="en-US" sz="4400" b="1" i="0" u="none" strike="noStrike" kern="1200" cap="none" spc="0" normalizeH="0" baseline="0" noProof="0" dirty="0">
                <a:ln>
                  <a:noFill/>
                </a:ln>
                <a:solidFill>
                  <a:schemeClr val="bg1"/>
                </a:solidFill>
                <a:effectLst/>
                <a:uLnTx/>
                <a:uFillTx/>
                <a:latin typeface="メイリオ"/>
                <a:ea typeface="メイリオ"/>
              </a:rPr>
              <a:t>このモジュールのねらい</a:t>
            </a:r>
            <a:endParaRPr lang="ja-JP" altLang="en-US" b="1" dirty="0">
              <a:solidFill>
                <a:schemeClr val="bg1"/>
              </a:solidFill>
            </a:endParaRPr>
          </a:p>
        </p:txBody>
      </p:sp>
    </p:spTree>
    <p:extLst>
      <p:ext uri="{BB962C8B-B14F-4D97-AF65-F5344CB8AC3E}">
        <p14:creationId xmlns:p14="http://schemas.microsoft.com/office/powerpoint/2010/main" val="3127229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モジュールの目標">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b"/>
          <a:lstStyle/>
          <a:p>
            <a:pPr algn="ctr" fontAlgn="auto">
              <a:spcBef>
                <a:spcPts val="0"/>
              </a:spcBef>
              <a:spcAft>
                <a:spcPts val="0"/>
              </a:spcAft>
              <a:defRPr/>
            </a:pPr>
            <a:endParaRPr lang="ja-JP" altLang="en-US" b="1" dirty="0">
              <a:solidFill>
                <a:schemeClr val="bg1"/>
              </a:solidFill>
            </a:endParaRPr>
          </a:p>
        </p:txBody>
      </p:sp>
      <p:sp>
        <p:nvSpPr>
          <p:cNvPr id="3" name="コンテンツ プレースホルダー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正方形/長方形 4"/>
          <p:cNvSpPr/>
          <p:nvPr userDrawn="1"/>
        </p:nvSpPr>
        <p:spPr>
          <a:xfrm>
            <a:off x="1613357" y="186780"/>
            <a:ext cx="5917287" cy="769441"/>
          </a:xfrm>
          <a:prstGeom prst="rect">
            <a:avLst/>
          </a:prstGeom>
        </p:spPr>
        <p:txBody>
          <a:bodyPr wrap="square" anchor="ctr">
            <a:spAutoFit/>
          </a:bodyPr>
          <a:lstStyle/>
          <a:p>
            <a:pPr algn="ctr"/>
            <a:r>
              <a:rPr kumimoji="1" lang="ja-JP" altLang="en-US" sz="4400" b="1" i="0" u="none" strike="noStrike" kern="1200" cap="none" spc="0" normalizeH="0" baseline="0" noProof="0" dirty="0">
                <a:ln>
                  <a:noFill/>
                </a:ln>
                <a:solidFill>
                  <a:schemeClr val="bg1"/>
                </a:solidFill>
                <a:effectLst/>
                <a:uLnTx/>
                <a:uFillTx/>
                <a:latin typeface="メイリオ"/>
                <a:ea typeface="メイリオ"/>
              </a:rPr>
              <a:t>モジュールの目標</a:t>
            </a:r>
            <a:endParaRPr lang="ja-JP" altLang="en-US" b="1" dirty="0">
              <a:solidFill>
                <a:schemeClr val="bg1"/>
              </a:solidFill>
            </a:endParaRPr>
          </a:p>
        </p:txBody>
      </p:sp>
    </p:spTree>
    <p:extLst>
      <p:ext uri="{BB962C8B-B14F-4D97-AF65-F5344CB8AC3E}">
        <p14:creationId xmlns:p14="http://schemas.microsoft.com/office/powerpoint/2010/main" val="399467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運営上の留意点">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b"/>
          <a:lstStyle/>
          <a:p>
            <a:pPr algn="ctr" fontAlgn="auto">
              <a:spcBef>
                <a:spcPts val="0"/>
              </a:spcBef>
              <a:spcAft>
                <a:spcPts val="0"/>
              </a:spcAft>
              <a:defRPr/>
            </a:pPr>
            <a:endParaRPr lang="ja-JP" altLang="en-US" b="1" dirty="0">
              <a:solidFill>
                <a:schemeClr val="bg1"/>
              </a:solidFill>
            </a:endParaRPr>
          </a:p>
        </p:txBody>
      </p:sp>
      <p:sp>
        <p:nvSpPr>
          <p:cNvPr id="3" name="コンテンツ プレースホルダー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正方形/長方形 5"/>
          <p:cNvSpPr/>
          <p:nvPr userDrawn="1"/>
        </p:nvSpPr>
        <p:spPr>
          <a:xfrm>
            <a:off x="1613357" y="186780"/>
            <a:ext cx="5917287" cy="769441"/>
          </a:xfrm>
          <a:prstGeom prst="rect">
            <a:avLst/>
          </a:prstGeom>
        </p:spPr>
        <p:txBody>
          <a:bodyPr wrap="square" anchor="ctr">
            <a:spAutoFit/>
          </a:bodyPr>
          <a:lstStyle/>
          <a:p>
            <a:pPr algn="ctr"/>
            <a:r>
              <a:rPr kumimoji="1" lang="ja-JP" altLang="en-US" sz="4400" b="1" i="0" u="none" strike="noStrike" kern="1200" cap="none" spc="0" normalizeH="0" baseline="0" noProof="0" dirty="0">
                <a:ln>
                  <a:noFill/>
                </a:ln>
                <a:solidFill>
                  <a:schemeClr val="bg1"/>
                </a:solidFill>
                <a:effectLst/>
                <a:uLnTx/>
                <a:uFillTx/>
                <a:latin typeface="メイリオ"/>
                <a:ea typeface="メイリオ"/>
              </a:rPr>
              <a:t>運営上の留意点</a:t>
            </a:r>
            <a:endParaRPr lang="ja-JP" altLang="en-US" b="1" dirty="0">
              <a:solidFill>
                <a:schemeClr val="bg1"/>
              </a:solidFill>
            </a:endParaRPr>
          </a:p>
        </p:txBody>
      </p:sp>
    </p:spTree>
    <p:extLst>
      <p:ext uri="{BB962C8B-B14F-4D97-AF65-F5344CB8AC3E}">
        <p14:creationId xmlns:p14="http://schemas.microsoft.com/office/powerpoint/2010/main" val="1015301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JSPMモジュールタイトル">
    <p:spTree>
      <p:nvGrpSpPr>
        <p:cNvPr id="1" name=""/>
        <p:cNvGrpSpPr/>
        <p:nvPr/>
      </p:nvGrpSpPr>
      <p:grpSpPr>
        <a:xfrm>
          <a:off x="0" y="0"/>
          <a:ext cx="0" cy="0"/>
          <a:chOff x="0" y="0"/>
          <a:chExt cx="0" cy="0"/>
        </a:xfrm>
      </p:grpSpPr>
      <p:sp>
        <p:nvSpPr>
          <p:cNvPr id="7" name="正方形/長方形 6"/>
          <p:cNvSpPr/>
          <p:nvPr userDrawn="1"/>
        </p:nvSpPr>
        <p:spPr>
          <a:xfrm>
            <a:off x="0" y="1736100"/>
            <a:ext cx="9144000" cy="2572002"/>
          </a:xfrm>
          <a:prstGeom prst="rect">
            <a:avLst/>
          </a:prstGeom>
          <a:solidFill>
            <a:srgbClr val="604A7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ctrTitle"/>
          </p:nvPr>
        </p:nvSpPr>
        <p:spPr>
          <a:xfrm>
            <a:off x="450164" y="2130424"/>
            <a:ext cx="8440614" cy="1952627"/>
          </a:xfrm>
        </p:spPr>
        <p:txBody>
          <a:bodyPr/>
          <a:lstStyle>
            <a:lvl1pPr>
              <a:defRPr sz="4800" b="1">
                <a:solidFill>
                  <a:schemeClr val="bg1"/>
                </a:solidFill>
              </a:defRPr>
            </a:lvl1pPr>
          </a:lstStyle>
          <a:p>
            <a:r>
              <a:rPr lang="ja-JP" altLang="en-US"/>
              <a:t>マスター タイトルの書式設定</a:t>
            </a:r>
            <a:endParaRPr lang="ja-JP" altLang="en-US" dirty="0"/>
          </a:p>
        </p:txBody>
      </p:sp>
    </p:spTree>
    <p:extLst>
      <p:ext uri="{BB962C8B-B14F-4D97-AF65-F5344CB8AC3E}">
        <p14:creationId xmlns:p14="http://schemas.microsoft.com/office/powerpoint/2010/main" val="664639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JPOSアイキャッチ">
    <p:spTree>
      <p:nvGrpSpPr>
        <p:cNvPr id="1" name=""/>
        <p:cNvGrpSpPr/>
        <p:nvPr/>
      </p:nvGrpSpPr>
      <p:grpSpPr>
        <a:xfrm>
          <a:off x="0" y="0"/>
          <a:ext cx="0" cy="0"/>
          <a:chOff x="0" y="0"/>
          <a:chExt cx="0" cy="0"/>
        </a:xfrm>
      </p:grpSpPr>
      <p:sp>
        <p:nvSpPr>
          <p:cNvPr id="2" name="正方形/長方形 1"/>
          <p:cNvSpPr/>
          <p:nvPr userDrawn="1"/>
        </p:nvSpPr>
        <p:spPr>
          <a:xfrm>
            <a:off x="481947" y="4495869"/>
            <a:ext cx="8180105" cy="1200328"/>
          </a:xfrm>
          <a:prstGeom prst="rect">
            <a:avLst/>
          </a:prstGeom>
        </p:spPr>
        <p:txBody>
          <a:bodyPr wrap="square">
            <a:spAutoFit/>
          </a:bodyPr>
          <a:lstStyle/>
          <a:p>
            <a:pPr algn="ctr" fontAlgn="auto">
              <a:spcBef>
                <a:spcPts val="0"/>
              </a:spcBef>
              <a:spcAft>
                <a:spcPts val="0"/>
              </a:spcAft>
              <a:defRPr/>
            </a:pPr>
            <a:r>
              <a:rPr lang="en-US" altLang="ja-JP" sz="2400" b="1" i="0" dirty="0">
                <a:solidFill>
                  <a:schemeClr val="tx2"/>
                </a:solidFill>
                <a:latin typeface="Calibri"/>
                <a:ea typeface="HGP創英角ｺﾞｼｯｸUB" charset="0"/>
                <a:cs typeface="Calibri"/>
              </a:rPr>
              <a:t>P</a:t>
            </a:r>
            <a:r>
              <a:rPr lang="en-US" altLang="ja-JP" sz="2400" b="1" i="0" dirty="0">
                <a:solidFill>
                  <a:srgbClr val="000000"/>
                </a:solidFill>
                <a:latin typeface="Calibri"/>
                <a:ea typeface="HGP創英角ｺﾞｼｯｸUB" charset="0"/>
                <a:cs typeface="Calibri"/>
              </a:rPr>
              <a:t>alliative care </a:t>
            </a:r>
            <a:r>
              <a:rPr lang="en-US" altLang="ja-JP" sz="2400" b="1" i="0" dirty="0">
                <a:solidFill>
                  <a:srgbClr val="1F497D"/>
                </a:solidFill>
                <a:latin typeface="Calibri"/>
                <a:ea typeface="HGP創英角ｺﾞｼｯｸUB" charset="0"/>
                <a:cs typeface="Calibri"/>
              </a:rPr>
              <a:t>E</a:t>
            </a:r>
            <a:r>
              <a:rPr lang="en-US" altLang="ja-JP" sz="2400" b="1" i="0" dirty="0">
                <a:solidFill>
                  <a:srgbClr val="000000"/>
                </a:solidFill>
                <a:latin typeface="Calibri"/>
                <a:ea typeface="HGP創英角ｺﾞｼｯｸUB" charset="0"/>
                <a:cs typeface="Calibri"/>
              </a:rPr>
              <a:t>mphasis program on symptom  management and </a:t>
            </a:r>
            <a:r>
              <a:rPr lang="en-US" altLang="ja-JP" sz="2400" b="1" i="0" dirty="0">
                <a:solidFill>
                  <a:srgbClr val="1F497D"/>
                </a:solidFill>
                <a:latin typeface="Calibri"/>
                <a:ea typeface="HGP創英角ｺﾞｼｯｸUB" charset="0"/>
                <a:cs typeface="Calibri"/>
              </a:rPr>
              <a:t>A</a:t>
            </a:r>
            <a:r>
              <a:rPr lang="en-US" altLang="ja-JP" sz="2400" b="1" i="0" dirty="0">
                <a:solidFill>
                  <a:srgbClr val="000000"/>
                </a:solidFill>
                <a:latin typeface="Calibri"/>
                <a:ea typeface="HGP創英角ｺﾞｼｯｸUB" charset="0"/>
                <a:cs typeface="Calibri"/>
              </a:rPr>
              <a:t>ssessment for </a:t>
            </a:r>
            <a:r>
              <a:rPr lang="en-US" altLang="ja-JP" sz="2400" b="1" i="0" dirty="0">
                <a:solidFill>
                  <a:srgbClr val="1F497D"/>
                </a:solidFill>
                <a:latin typeface="Calibri"/>
                <a:ea typeface="HGP創英角ｺﾞｼｯｸUB" charset="0"/>
                <a:cs typeface="Calibri"/>
              </a:rPr>
              <a:t>C</a:t>
            </a:r>
            <a:r>
              <a:rPr lang="en-US" altLang="ja-JP" sz="2400" b="1" i="0" dirty="0">
                <a:solidFill>
                  <a:srgbClr val="000000"/>
                </a:solidFill>
                <a:latin typeface="Calibri"/>
                <a:ea typeface="HGP創英角ｺﾞｼｯｸUB" charset="0"/>
                <a:cs typeface="Calibri"/>
              </a:rPr>
              <a:t>ontinuous medical </a:t>
            </a:r>
            <a:r>
              <a:rPr lang="en-US" altLang="ja-JP" sz="2400" b="1" i="0" dirty="0">
                <a:solidFill>
                  <a:srgbClr val="1F497D"/>
                </a:solidFill>
                <a:latin typeface="Calibri"/>
                <a:ea typeface="HGP創英角ｺﾞｼｯｸUB" charset="0"/>
                <a:cs typeface="Calibri"/>
              </a:rPr>
              <a:t>E</a:t>
            </a:r>
            <a:r>
              <a:rPr lang="en-US" altLang="ja-JP" sz="2400" b="1" i="0" dirty="0">
                <a:solidFill>
                  <a:srgbClr val="000000"/>
                </a:solidFill>
                <a:latin typeface="Calibri"/>
                <a:ea typeface="HGP創英角ｺﾞｼｯｸUB" charset="0"/>
                <a:cs typeface="Calibri"/>
              </a:rPr>
              <a:t>ducation</a:t>
            </a:r>
            <a:endParaRPr lang="ja-JP" altLang="en-US" sz="2400" b="1" i="0" dirty="0">
              <a:solidFill>
                <a:srgbClr val="000000"/>
              </a:solidFill>
              <a:latin typeface="Calibri"/>
              <a:cs typeface="Calibri"/>
            </a:endParaRPr>
          </a:p>
          <a:p>
            <a:pPr algn="ctr" fontAlgn="auto">
              <a:spcBef>
                <a:spcPts val="0"/>
              </a:spcBef>
              <a:spcAft>
                <a:spcPts val="0"/>
              </a:spcAft>
              <a:buFont typeface="Wingdings" charset="0"/>
              <a:buNone/>
              <a:defRPr/>
            </a:pPr>
            <a:endParaRPr lang="en-US" altLang="ja-JP" sz="2400" b="1" i="0" dirty="0">
              <a:solidFill>
                <a:srgbClr val="000000"/>
              </a:solidFill>
              <a:latin typeface="Calibri"/>
              <a:ea typeface="HGP創英角ｺﾞｼｯｸUB" charset="0"/>
              <a:cs typeface="Calibri"/>
            </a:endParaRPr>
          </a:p>
        </p:txBody>
      </p:sp>
      <p:cxnSp>
        <p:nvCxnSpPr>
          <p:cNvPr id="3" name="直線コネクタ 2"/>
          <p:cNvCxnSpPr/>
          <p:nvPr userDrawn="1"/>
        </p:nvCxnSpPr>
        <p:spPr>
          <a:xfrm>
            <a:off x="0" y="4214626"/>
            <a:ext cx="9144000" cy="0"/>
          </a:xfrm>
          <a:prstGeom prst="line">
            <a:avLst/>
          </a:prstGeom>
          <a:ln w="57150" cmpd="sng">
            <a:solidFill>
              <a:schemeClr val="tx2"/>
            </a:solidFill>
            <a:headEnd type="none"/>
            <a:tailEnd type="non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4" name="図 3" descr="PEACEロゴ.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399" y="2369924"/>
            <a:ext cx="5791200" cy="1562100"/>
          </a:xfrm>
          <a:prstGeom prst="rect">
            <a:avLst/>
          </a:prstGeom>
        </p:spPr>
      </p:pic>
    </p:spTree>
    <p:extLst>
      <p:ext uri="{BB962C8B-B14F-4D97-AF65-F5344CB8AC3E}">
        <p14:creationId xmlns:p14="http://schemas.microsoft.com/office/powerpoint/2010/main" val="2352778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JPOSタイトル スライド">
    <p:spTree>
      <p:nvGrpSpPr>
        <p:cNvPr id="1" name=""/>
        <p:cNvGrpSpPr/>
        <p:nvPr/>
      </p:nvGrpSpPr>
      <p:grpSpPr>
        <a:xfrm>
          <a:off x="0" y="0"/>
          <a:ext cx="0" cy="0"/>
          <a:chOff x="0" y="0"/>
          <a:chExt cx="0" cy="0"/>
        </a:xfrm>
      </p:grpSpPr>
      <p:sp>
        <p:nvSpPr>
          <p:cNvPr id="7" name="正方形/長方形 6"/>
          <p:cNvSpPr/>
          <p:nvPr userDrawn="1"/>
        </p:nvSpPr>
        <p:spPr>
          <a:xfrm>
            <a:off x="0" y="1736100"/>
            <a:ext cx="9144000" cy="2572002"/>
          </a:xfrm>
          <a:prstGeom prst="rect">
            <a:avLst/>
          </a:prstGeom>
          <a:solidFill>
            <a:srgbClr val="604A7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p>
        </p:txBody>
      </p:sp>
      <p:sp>
        <p:nvSpPr>
          <p:cNvPr id="2" name="タイトル 1"/>
          <p:cNvSpPr>
            <a:spLocks noGrp="1"/>
          </p:cNvSpPr>
          <p:nvPr>
            <p:ph type="ctrTitle"/>
          </p:nvPr>
        </p:nvSpPr>
        <p:spPr>
          <a:xfrm>
            <a:off x="450164" y="2130424"/>
            <a:ext cx="8440614" cy="1952627"/>
          </a:xfrm>
        </p:spPr>
        <p:txBody>
          <a:bodyPr/>
          <a:lstStyle>
            <a:lvl1pPr>
              <a:defRPr sz="4800" b="1">
                <a:solidFill>
                  <a:schemeClr val="bg1"/>
                </a:solidFill>
              </a:defRPr>
            </a:lvl1pPr>
          </a:lstStyle>
          <a:p>
            <a:r>
              <a:rPr lang="ja-JP" altLang="en-US" dirty="0"/>
              <a:t>マスター タイトルの書式設定</a:t>
            </a:r>
          </a:p>
        </p:txBody>
      </p:sp>
    </p:spTree>
    <p:extLst>
      <p:ext uri="{BB962C8B-B14F-4D97-AF65-F5344CB8AC3E}">
        <p14:creationId xmlns:p14="http://schemas.microsoft.com/office/powerpoint/2010/main" val="286287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JPOS小見出し">
    <p:spTree>
      <p:nvGrpSpPr>
        <p:cNvPr id="1" name=""/>
        <p:cNvGrpSpPr/>
        <p:nvPr/>
      </p:nvGrpSpPr>
      <p:grpSpPr>
        <a:xfrm>
          <a:off x="0" y="0"/>
          <a:ext cx="0" cy="0"/>
          <a:chOff x="0" y="0"/>
          <a:chExt cx="0" cy="0"/>
        </a:xfrm>
      </p:grpSpPr>
      <p:sp>
        <p:nvSpPr>
          <p:cNvPr id="4" name="正方形/長方形 3"/>
          <p:cNvSpPr/>
          <p:nvPr userDrawn="1"/>
        </p:nvSpPr>
        <p:spPr>
          <a:xfrm>
            <a:off x="0" y="4083050"/>
            <a:ext cx="9144000" cy="225051"/>
          </a:xfrm>
          <a:prstGeom prst="rect">
            <a:avLst/>
          </a:prstGeom>
          <a:solidFill>
            <a:srgbClr val="604A7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5" name="タイトル 1"/>
          <p:cNvSpPr>
            <a:spLocks noGrp="1"/>
          </p:cNvSpPr>
          <p:nvPr>
            <p:ph type="ctrTitle"/>
          </p:nvPr>
        </p:nvSpPr>
        <p:spPr>
          <a:xfrm>
            <a:off x="450164" y="2340241"/>
            <a:ext cx="8440614" cy="1952627"/>
          </a:xfrm>
          <a:noFill/>
        </p:spPr>
        <p:txBody>
          <a:bodyPr/>
          <a:lstStyle>
            <a:lvl1pPr>
              <a:defRPr sz="4800" b="1">
                <a:solidFill>
                  <a:schemeClr val="accent4">
                    <a:lumMod val="50000"/>
                  </a:schemeClr>
                </a:solidFill>
              </a:defRPr>
            </a:lvl1pPr>
          </a:lstStyle>
          <a:p>
            <a:r>
              <a:rPr lang="ja-JP" altLang="en-US" dirty="0"/>
              <a:t>マスター タイトルの書式設定</a:t>
            </a:r>
          </a:p>
        </p:txBody>
      </p:sp>
    </p:spTree>
    <p:extLst>
      <p:ext uri="{BB962C8B-B14F-4D97-AF65-F5344CB8AC3E}">
        <p14:creationId xmlns:p14="http://schemas.microsoft.com/office/powerpoint/2010/main" val="70583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JPOSコンテンツ">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schemeClr val="bg1"/>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sp>
        <p:nvSpPr>
          <p:cNvPr id="3" name="コンテンツ プレースホルダー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106554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JPOS二段組み">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schemeClr val="bg1"/>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sp>
        <p:nvSpPr>
          <p:cNvPr id="4" name="コンテンツ プレースホルダー 3"/>
          <p:cNvSpPr>
            <a:spLocks noGrp="1"/>
          </p:cNvSpPr>
          <p:nvPr>
            <p:ph sz="quarter" idx="10"/>
          </p:nvPr>
        </p:nvSpPr>
        <p:spPr>
          <a:xfrm>
            <a:off x="158372"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p:cNvSpPr>
            <a:spLocks noGrp="1"/>
          </p:cNvSpPr>
          <p:nvPr>
            <p:ph sz="quarter" idx="11"/>
          </p:nvPr>
        </p:nvSpPr>
        <p:spPr>
          <a:xfrm>
            <a:off x="4681254"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281435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JPOSタイトルのみ">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schemeClr val="bg1"/>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spTree>
    <p:extLst>
      <p:ext uri="{BB962C8B-B14F-4D97-AF65-F5344CB8AC3E}">
        <p14:creationId xmlns:p14="http://schemas.microsoft.com/office/powerpoint/2010/main" val="2488180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JPOS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62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JPOSコンテンツ（ADVANCE）">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schemeClr val="bg1"/>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sp>
        <p:nvSpPr>
          <p:cNvPr id="3" name="コンテンツ プレースホルダー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cxnSp>
        <p:nvCxnSpPr>
          <p:cNvPr id="5" name="直線コネクタ 4"/>
          <p:cNvCxnSpPr/>
          <p:nvPr userDrawn="1"/>
        </p:nvCxnSpPr>
        <p:spPr>
          <a:xfrm>
            <a:off x="0" y="1038095"/>
            <a:ext cx="9144000"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1433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JPOS二段組み（ADVANCE）">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schemeClr val="bg1"/>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sp>
        <p:nvSpPr>
          <p:cNvPr id="4" name="コンテンツ プレースホルダー 3"/>
          <p:cNvSpPr>
            <a:spLocks noGrp="1"/>
          </p:cNvSpPr>
          <p:nvPr>
            <p:ph sz="quarter" idx="10"/>
          </p:nvPr>
        </p:nvSpPr>
        <p:spPr>
          <a:xfrm>
            <a:off x="158372"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p:cNvSpPr>
            <a:spLocks noGrp="1"/>
          </p:cNvSpPr>
          <p:nvPr>
            <p:ph sz="quarter" idx="11"/>
          </p:nvPr>
        </p:nvSpPr>
        <p:spPr>
          <a:xfrm>
            <a:off x="4681254"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cxnSp>
        <p:nvCxnSpPr>
          <p:cNvPr id="8" name="直線コネクタ 7"/>
          <p:cNvCxnSpPr/>
          <p:nvPr userDrawn="1"/>
        </p:nvCxnSpPr>
        <p:spPr>
          <a:xfrm>
            <a:off x="0" y="1038095"/>
            <a:ext cx="9144000"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1318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JPOSタイトルのみ（ADVANCE）">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schemeClr val="bg1"/>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cxnSp>
        <p:nvCxnSpPr>
          <p:cNvPr id="4" name="直線コネクタ 3"/>
          <p:cNvCxnSpPr/>
          <p:nvPr userDrawn="1"/>
        </p:nvCxnSpPr>
        <p:spPr>
          <a:xfrm>
            <a:off x="0" y="1038095"/>
            <a:ext cx="9144000"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3883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JSPM小見出し">
    <p:spTree>
      <p:nvGrpSpPr>
        <p:cNvPr id="1" name=""/>
        <p:cNvGrpSpPr/>
        <p:nvPr/>
      </p:nvGrpSpPr>
      <p:grpSpPr>
        <a:xfrm>
          <a:off x="0" y="0"/>
          <a:ext cx="0" cy="0"/>
          <a:chOff x="0" y="0"/>
          <a:chExt cx="0" cy="0"/>
        </a:xfrm>
      </p:grpSpPr>
      <p:sp>
        <p:nvSpPr>
          <p:cNvPr id="7" name="正方形/長方形 6"/>
          <p:cNvSpPr/>
          <p:nvPr userDrawn="1"/>
        </p:nvSpPr>
        <p:spPr>
          <a:xfrm>
            <a:off x="0" y="4083050"/>
            <a:ext cx="9144000" cy="225051"/>
          </a:xfrm>
          <a:prstGeom prst="rect">
            <a:avLst/>
          </a:prstGeom>
          <a:solidFill>
            <a:srgbClr val="604A7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ctrTitle"/>
          </p:nvPr>
        </p:nvSpPr>
        <p:spPr>
          <a:xfrm>
            <a:off x="450164" y="2340241"/>
            <a:ext cx="8440614" cy="1952627"/>
          </a:xfrm>
          <a:noFill/>
        </p:spPr>
        <p:txBody>
          <a:bodyPr/>
          <a:lstStyle>
            <a:lvl1pPr>
              <a:defRPr sz="4800" b="1">
                <a:solidFill>
                  <a:schemeClr val="accent4">
                    <a:lumMod val="50000"/>
                  </a:schemeClr>
                </a:solidFill>
              </a:defRPr>
            </a:lvl1pPr>
          </a:lstStyle>
          <a:p>
            <a:r>
              <a:rPr lang="ja-JP" altLang="en-US"/>
              <a:t>マスター タイトルの書式設定</a:t>
            </a:r>
            <a:endParaRPr lang="ja-JP" altLang="en-US" dirty="0"/>
          </a:p>
        </p:txBody>
      </p:sp>
    </p:spTree>
    <p:extLst>
      <p:ext uri="{BB962C8B-B14F-4D97-AF65-F5344CB8AC3E}">
        <p14:creationId xmlns:p14="http://schemas.microsoft.com/office/powerpoint/2010/main" val="1395961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由設定タイトル スライド">
    <p:spTree>
      <p:nvGrpSpPr>
        <p:cNvPr id="1" name=""/>
        <p:cNvGrpSpPr/>
        <p:nvPr/>
      </p:nvGrpSpPr>
      <p:grpSpPr>
        <a:xfrm>
          <a:off x="0" y="0"/>
          <a:ext cx="0" cy="0"/>
          <a:chOff x="0" y="0"/>
          <a:chExt cx="0" cy="0"/>
        </a:xfrm>
      </p:grpSpPr>
      <p:sp>
        <p:nvSpPr>
          <p:cNvPr id="7" name="正方形/長方形 6"/>
          <p:cNvSpPr/>
          <p:nvPr userDrawn="1"/>
        </p:nvSpPr>
        <p:spPr>
          <a:xfrm>
            <a:off x="0" y="1736100"/>
            <a:ext cx="9144000" cy="2572002"/>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p>
        </p:txBody>
      </p:sp>
      <p:sp>
        <p:nvSpPr>
          <p:cNvPr id="2" name="タイトル 1"/>
          <p:cNvSpPr>
            <a:spLocks noGrp="1"/>
          </p:cNvSpPr>
          <p:nvPr>
            <p:ph type="ctrTitle"/>
          </p:nvPr>
        </p:nvSpPr>
        <p:spPr>
          <a:xfrm>
            <a:off x="685800" y="2398992"/>
            <a:ext cx="7772400" cy="1470025"/>
          </a:xfrm>
        </p:spPr>
        <p:txBody>
          <a:bodyPr/>
          <a:lstStyle>
            <a:lvl1pPr>
              <a:defRPr b="1">
                <a:solidFill>
                  <a:srgbClr val="FFFFFF"/>
                </a:solidFill>
              </a:defRPr>
            </a:lvl1pPr>
          </a:lstStyle>
          <a:p>
            <a:r>
              <a:rPr kumimoji="1" lang="ja-JP" altLang="en-US" dirty="0"/>
              <a:t>マスター タイトルの書式設定</a:t>
            </a:r>
          </a:p>
        </p:txBody>
      </p:sp>
    </p:spTree>
    <p:extLst>
      <p:ext uri="{BB962C8B-B14F-4D97-AF65-F5344CB8AC3E}">
        <p14:creationId xmlns:p14="http://schemas.microsoft.com/office/powerpoint/2010/main" val="37842953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由設定小見出し">
    <p:spTree>
      <p:nvGrpSpPr>
        <p:cNvPr id="1" name=""/>
        <p:cNvGrpSpPr/>
        <p:nvPr/>
      </p:nvGrpSpPr>
      <p:grpSpPr>
        <a:xfrm>
          <a:off x="0" y="0"/>
          <a:ext cx="0" cy="0"/>
          <a:chOff x="0" y="0"/>
          <a:chExt cx="0" cy="0"/>
        </a:xfrm>
      </p:grpSpPr>
      <p:sp>
        <p:nvSpPr>
          <p:cNvPr id="4" name="正方形/長方形 3"/>
          <p:cNvSpPr/>
          <p:nvPr userDrawn="1"/>
        </p:nvSpPr>
        <p:spPr>
          <a:xfrm>
            <a:off x="0" y="4083050"/>
            <a:ext cx="9144000" cy="225051"/>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5" name="タイトル 1"/>
          <p:cNvSpPr>
            <a:spLocks noGrp="1"/>
          </p:cNvSpPr>
          <p:nvPr>
            <p:ph type="ctrTitle"/>
          </p:nvPr>
        </p:nvSpPr>
        <p:spPr>
          <a:xfrm>
            <a:off x="450164" y="2340241"/>
            <a:ext cx="8440614" cy="1952627"/>
          </a:xfrm>
          <a:noFill/>
        </p:spPr>
        <p:txBody>
          <a:bodyPr/>
          <a:lstStyle>
            <a:lvl1pPr>
              <a:defRPr sz="4800" b="1">
                <a:solidFill>
                  <a:schemeClr val="accent3">
                    <a:lumMod val="50000"/>
                  </a:schemeClr>
                </a:solidFill>
              </a:defRPr>
            </a:lvl1pPr>
          </a:lstStyle>
          <a:p>
            <a:r>
              <a:rPr lang="ja-JP" altLang="en-US" dirty="0"/>
              <a:t>マスター タイトルの書式設定</a:t>
            </a:r>
          </a:p>
        </p:txBody>
      </p:sp>
    </p:spTree>
    <p:extLst>
      <p:ext uri="{BB962C8B-B14F-4D97-AF65-F5344CB8AC3E}">
        <p14:creationId xmlns:p14="http://schemas.microsoft.com/office/powerpoint/2010/main" val="833359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由設定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正方形/長方形 6"/>
          <p:cNvSpPr/>
          <p:nvPr userDrawn="1"/>
        </p:nvSpPr>
        <p:spPr>
          <a:xfrm>
            <a:off x="0" y="0"/>
            <a:ext cx="9144000" cy="1143000"/>
          </a:xfrm>
          <a:prstGeom prst="rect">
            <a:avLst/>
          </a:prstGeom>
          <a:solidFill>
            <a:srgbClr val="4F62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schemeClr val="bg1"/>
              </a:solidFill>
            </a:endParaRPr>
          </a:p>
        </p:txBody>
      </p:sp>
      <p:sp>
        <p:nvSpPr>
          <p:cNvPr id="8" name="タイトル 1"/>
          <p:cNvSpPr>
            <a:spLocks noGrp="1"/>
          </p:cNvSpPr>
          <p:nvPr>
            <p:ph type="title"/>
          </p:nvPr>
        </p:nvSpPr>
        <p:spPr>
          <a:xfrm>
            <a:off x="457200" y="146038"/>
            <a:ext cx="8229600" cy="868362"/>
          </a:xfrm>
        </p:spPr>
        <p:txBody>
          <a:bodyPr/>
          <a:lstStyle>
            <a:lvl1pPr>
              <a:defRPr b="1">
                <a:solidFill>
                  <a:srgbClr val="FFFFFF"/>
                </a:solidFill>
              </a:defRPr>
            </a:lvl1pPr>
          </a:lstStyle>
          <a:p>
            <a:r>
              <a:rPr lang="ja-JP" altLang="en-US" dirty="0"/>
              <a:t>マスター タイトルの書式設定</a:t>
            </a:r>
          </a:p>
        </p:txBody>
      </p:sp>
    </p:spTree>
    <p:extLst>
      <p:ext uri="{BB962C8B-B14F-4D97-AF65-F5344CB8AC3E}">
        <p14:creationId xmlns:p14="http://schemas.microsoft.com/office/powerpoint/2010/main" val="1383514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由設定二段組み">
    <p:spTree>
      <p:nvGrpSpPr>
        <p:cNvPr id="1" name=""/>
        <p:cNvGrpSpPr/>
        <p:nvPr/>
      </p:nvGrpSpPr>
      <p:grpSpPr>
        <a:xfrm>
          <a:off x="0" y="0"/>
          <a:ext cx="0" cy="0"/>
          <a:chOff x="0" y="0"/>
          <a:chExt cx="0" cy="0"/>
        </a:xfrm>
      </p:grpSpPr>
      <p:sp>
        <p:nvSpPr>
          <p:cNvPr id="7" name="正方形/長方形 6"/>
          <p:cNvSpPr/>
          <p:nvPr userDrawn="1"/>
        </p:nvSpPr>
        <p:spPr>
          <a:xfrm>
            <a:off x="0" y="-4135"/>
            <a:ext cx="9144000" cy="1143000"/>
          </a:xfrm>
          <a:prstGeom prst="rect">
            <a:avLst/>
          </a:prstGeom>
          <a:solidFill>
            <a:srgbClr val="4F62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schemeClr val="bg1"/>
              </a:solidFill>
            </a:endParaRPr>
          </a:p>
        </p:txBody>
      </p:sp>
      <p:sp>
        <p:nvSpPr>
          <p:cNvPr id="2" name="タイトル 1"/>
          <p:cNvSpPr>
            <a:spLocks noGrp="1"/>
          </p:cNvSpPr>
          <p:nvPr>
            <p:ph type="title"/>
          </p:nvPr>
        </p:nvSpPr>
        <p:spPr>
          <a:xfrm>
            <a:off x="457200" y="0"/>
            <a:ext cx="8229600" cy="1143000"/>
          </a:xfrm>
        </p:spPr>
        <p:txBody>
          <a:bodyPr/>
          <a:lstStyle>
            <a:lvl1pPr>
              <a:defRPr b="1">
                <a:solidFill>
                  <a:srgbClr val="FFFFFF"/>
                </a:solidFill>
              </a:defRPr>
            </a:lvl1pPr>
          </a:lstStyle>
          <a:p>
            <a:r>
              <a:rPr lang="ja-JP" altLang="en-US" dirty="0"/>
              <a:t>マスター タイトルの書式設定</a:t>
            </a:r>
          </a:p>
        </p:txBody>
      </p:sp>
      <p:sp>
        <p:nvSpPr>
          <p:cNvPr id="4" name="コンテンツ プレースホルダー 3"/>
          <p:cNvSpPr>
            <a:spLocks noGrp="1"/>
          </p:cNvSpPr>
          <p:nvPr>
            <p:ph sz="quarter" idx="10"/>
          </p:nvPr>
        </p:nvSpPr>
        <p:spPr>
          <a:xfrm>
            <a:off x="158372"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p:cNvSpPr>
            <a:spLocks noGrp="1"/>
          </p:cNvSpPr>
          <p:nvPr>
            <p:ph sz="quarter" idx="11"/>
          </p:nvPr>
        </p:nvSpPr>
        <p:spPr>
          <a:xfrm>
            <a:off x="4681254"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139720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タイトル">
    <p:spTree>
      <p:nvGrpSpPr>
        <p:cNvPr id="1" name=""/>
        <p:cNvGrpSpPr/>
        <p:nvPr/>
      </p:nvGrpSpPr>
      <p:grpSpPr>
        <a:xfrm>
          <a:off x="0" y="0"/>
          <a:ext cx="0" cy="0"/>
          <a:chOff x="0" y="0"/>
          <a:chExt cx="0" cy="0"/>
        </a:xfrm>
      </p:grpSpPr>
      <p:sp>
        <p:nvSpPr>
          <p:cNvPr id="7" name="正方形/長方形 6"/>
          <p:cNvSpPr/>
          <p:nvPr userDrawn="1"/>
        </p:nvSpPr>
        <p:spPr>
          <a:xfrm>
            <a:off x="0" y="1736100"/>
            <a:ext cx="9144000" cy="2572002"/>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3" name="正方形/長方形 2"/>
          <p:cNvSpPr/>
          <p:nvPr userDrawn="1"/>
        </p:nvSpPr>
        <p:spPr>
          <a:xfrm>
            <a:off x="1124909" y="4475003"/>
            <a:ext cx="6894182" cy="1809726"/>
          </a:xfrm>
          <a:prstGeom prst="rect">
            <a:avLst/>
          </a:prstGeom>
        </p:spPr>
        <p:txBody>
          <a:bodyPr wrap="square">
            <a:spAutoFit/>
          </a:bodyPr>
          <a:lstStyle/>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a:pPr>
            <a:r>
              <a:rPr kumimoji="1" lang="ja-JP" altLang="en-US" sz="1800" b="0" i="0" u="none" strike="noStrike" kern="1200" cap="none" spc="0" normalizeH="0" baseline="0" noProof="0" dirty="0">
                <a:ln>
                  <a:noFill/>
                </a:ln>
                <a:solidFill>
                  <a:prstClr val="black"/>
                </a:solidFill>
                <a:effectLst/>
                <a:uLnTx/>
                <a:uFillTx/>
                <a:latin typeface="メイリオ"/>
                <a:ea typeface="メイリオ"/>
              </a:rPr>
              <a:t>ここからのスライドは、ファシリテーターの方を対象として、このモジュールを通じて参加者になにを学んでいただくかを説明したものです</a:t>
            </a:r>
            <a:endParaRPr kumimoji="1" lang="en-US" altLang="ja-JP" sz="1800" b="0" i="0" u="none" strike="noStrike" kern="1200" cap="none" spc="0" normalizeH="0" baseline="0" noProof="0" dirty="0">
              <a:ln>
                <a:noFill/>
              </a:ln>
              <a:solidFill>
                <a:prstClr val="black"/>
              </a:solidFill>
              <a:effectLst/>
              <a:uLnTx/>
              <a:uFillTx/>
              <a:latin typeface="メイリオ"/>
              <a:ea typeface="メイリオ"/>
            </a:endParaRPr>
          </a:p>
          <a:p>
            <a:pPr marL="342900" marR="0" lvl="0" indent="-342900" algn="l" defTabSz="457200" rtl="0" eaLnBrk="1" fontAlgn="auto" latinLnBrk="0" hangingPunct="1">
              <a:lnSpc>
                <a:spcPct val="150000"/>
              </a:lnSpc>
              <a:spcBef>
                <a:spcPct val="20000"/>
              </a:spcBef>
              <a:spcAft>
                <a:spcPts val="0"/>
              </a:spcAft>
              <a:buClrTx/>
              <a:buSzTx/>
              <a:buFont typeface="Arial"/>
              <a:buChar char="•"/>
              <a:tabLst/>
              <a:defRPr/>
            </a:pPr>
            <a:r>
              <a:rPr kumimoji="1" lang="ja-JP" altLang="en-US" sz="1800" b="0" i="0" u="none" strike="noStrike" kern="1200" cap="none" spc="0" normalizeH="0" baseline="0" noProof="0" dirty="0">
                <a:ln>
                  <a:noFill/>
                </a:ln>
                <a:solidFill>
                  <a:prstClr val="black"/>
                </a:solidFill>
                <a:effectLst/>
                <a:uLnTx/>
                <a:uFillTx/>
                <a:latin typeface="メイリオ"/>
                <a:ea typeface="メイリオ"/>
              </a:rPr>
              <a:t>参加者に配付するハンドブックに印刷する必要はありません</a:t>
            </a:r>
          </a:p>
        </p:txBody>
      </p:sp>
      <p:sp>
        <p:nvSpPr>
          <p:cNvPr id="5" name="正方形/長方形 4"/>
          <p:cNvSpPr/>
          <p:nvPr userDrawn="1"/>
        </p:nvSpPr>
        <p:spPr>
          <a:xfrm>
            <a:off x="947292" y="2705725"/>
            <a:ext cx="7249416" cy="769441"/>
          </a:xfrm>
          <a:prstGeom prst="rect">
            <a:avLst/>
          </a:prstGeom>
        </p:spPr>
        <p:txBody>
          <a:bodyPr wrap="square">
            <a:spAutoFit/>
          </a:bodyPr>
          <a:lstStyle/>
          <a:p>
            <a:pPr algn="ctr"/>
            <a:r>
              <a:rPr kumimoji="1" lang="ja-JP" altLang="en-US" sz="4400" b="1" i="0" u="none" strike="noStrike" kern="1200" cap="none" spc="0" normalizeH="0" baseline="0" noProof="0" dirty="0">
                <a:ln>
                  <a:noFill/>
                </a:ln>
                <a:solidFill>
                  <a:schemeClr val="bg1"/>
                </a:solidFill>
                <a:effectLst/>
                <a:uLnTx/>
                <a:uFillTx/>
                <a:latin typeface="メイリオ"/>
                <a:ea typeface="メイリオ"/>
              </a:rPr>
              <a:t>このモジュールのねらい</a:t>
            </a:r>
            <a:endParaRPr lang="ja-JP" altLang="en-US" b="1" dirty="0">
              <a:solidFill>
                <a:schemeClr val="bg1"/>
              </a:solidFill>
            </a:endParaRPr>
          </a:p>
        </p:txBody>
      </p:sp>
    </p:spTree>
    <p:extLst>
      <p:ext uri="{BB962C8B-B14F-4D97-AF65-F5344CB8AC3E}">
        <p14:creationId xmlns:p14="http://schemas.microsoft.com/office/powerpoint/2010/main" val="41775987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モジュールの学習目標">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b"/>
          <a:lstStyle/>
          <a:p>
            <a:pPr algn="ctr" fontAlgn="auto">
              <a:spcBef>
                <a:spcPts val="0"/>
              </a:spcBef>
              <a:spcAft>
                <a:spcPts val="0"/>
              </a:spcAft>
              <a:defRPr/>
            </a:pPr>
            <a:endParaRPr lang="ja-JP" altLang="en-US" b="1" dirty="0">
              <a:solidFill>
                <a:schemeClr val="bg1"/>
              </a:solidFill>
            </a:endParaRPr>
          </a:p>
        </p:txBody>
      </p:sp>
      <p:sp>
        <p:nvSpPr>
          <p:cNvPr id="3" name="コンテンツ プレースホルダー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正方形/長方形 4"/>
          <p:cNvSpPr/>
          <p:nvPr userDrawn="1"/>
        </p:nvSpPr>
        <p:spPr>
          <a:xfrm>
            <a:off x="1613357" y="186780"/>
            <a:ext cx="5917287" cy="769441"/>
          </a:xfrm>
          <a:prstGeom prst="rect">
            <a:avLst/>
          </a:prstGeom>
        </p:spPr>
        <p:txBody>
          <a:bodyPr wrap="square" anchor="ctr">
            <a:spAutoFit/>
          </a:bodyPr>
          <a:lstStyle/>
          <a:p>
            <a:pPr algn="ctr"/>
            <a:r>
              <a:rPr kumimoji="1" lang="ja-JP" altLang="en-US" sz="4400" b="1" i="0" u="none" strike="noStrike" kern="1200" cap="none" spc="0" normalizeH="0" baseline="0" noProof="0" dirty="0">
                <a:ln>
                  <a:noFill/>
                </a:ln>
                <a:solidFill>
                  <a:schemeClr val="bg1"/>
                </a:solidFill>
                <a:effectLst/>
                <a:uLnTx/>
                <a:uFillTx/>
                <a:latin typeface="メイリオ"/>
                <a:ea typeface="メイリオ"/>
              </a:rPr>
              <a:t>モジュールの学習目標</a:t>
            </a:r>
            <a:endParaRPr lang="ja-JP" altLang="en-US" b="1" dirty="0">
              <a:solidFill>
                <a:schemeClr val="bg1"/>
              </a:solidFill>
            </a:endParaRPr>
          </a:p>
        </p:txBody>
      </p:sp>
    </p:spTree>
    <p:extLst>
      <p:ext uri="{BB962C8B-B14F-4D97-AF65-F5344CB8AC3E}">
        <p14:creationId xmlns:p14="http://schemas.microsoft.com/office/powerpoint/2010/main" val="4286265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モジュール運営上の留意点">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b"/>
          <a:lstStyle/>
          <a:p>
            <a:pPr algn="ctr" fontAlgn="auto">
              <a:spcBef>
                <a:spcPts val="0"/>
              </a:spcBef>
              <a:spcAft>
                <a:spcPts val="0"/>
              </a:spcAft>
              <a:defRPr/>
            </a:pPr>
            <a:endParaRPr lang="ja-JP" altLang="en-US" b="1" dirty="0">
              <a:solidFill>
                <a:schemeClr val="bg1"/>
              </a:solidFill>
            </a:endParaRPr>
          </a:p>
        </p:txBody>
      </p:sp>
      <p:sp>
        <p:nvSpPr>
          <p:cNvPr id="3" name="コンテンツ プレースホルダー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正方形/長方形 4"/>
          <p:cNvSpPr/>
          <p:nvPr userDrawn="1"/>
        </p:nvSpPr>
        <p:spPr>
          <a:xfrm>
            <a:off x="457201" y="186780"/>
            <a:ext cx="8229600" cy="769441"/>
          </a:xfrm>
          <a:prstGeom prst="rect">
            <a:avLst/>
          </a:prstGeom>
        </p:spPr>
        <p:txBody>
          <a:bodyPr wrap="square" anchor="ctr">
            <a:spAutoFit/>
          </a:bodyPr>
          <a:lstStyle/>
          <a:p>
            <a:pPr algn="ctr"/>
            <a:r>
              <a:rPr kumimoji="1" lang="ja-JP" altLang="en-US" sz="4400" b="1" i="0" u="none" strike="noStrike" kern="1200" cap="none" spc="0" normalizeH="0" baseline="0" noProof="0" dirty="0">
                <a:ln>
                  <a:noFill/>
                </a:ln>
                <a:solidFill>
                  <a:schemeClr val="bg1"/>
                </a:solidFill>
                <a:effectLst/>
                <a:uLnTx/>
                <a:uFillTx/>
                <a:latin typeface="メイリオ"/>
                <a:ea typeface="メイリオ"/>
              </a:rPr>
              <a:t>モジュール運営上の留意点</a:t>
            </a:r>
            <a:endParaRPr lang="ja-JP" altLang="en-US" b="1" dirty="0">
              <a:solidFill>
                <a:schemeClr val="bg1"/>
              </a:solidFill>
            </a:endParaRPr>
          </a:p>
        </p:txBody>
      </p:sp>
    </p:spTree>
    <p:extLst>
      <p:ext uri="{BB962C8B-B14F-4D97-AF65-F5344CB8AC3E}">
        <p14:creationId xmlns:p14="http://schemas.microsoft.com/office/powerpoint/2010/main" val="2947089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全てのモジュールに共通する留意点">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b"/>
          <a:lstStyle/>
          <a:p>
            <a:pPr algn="ctr" fontAlgn="auto">
              <a:spcBef>
                <a:spcPts val="0"/>
              </a:spcBef>
              <a:spcAft>
                <a:spcPts val="0"/>
              </a:spcAft>
              <a:defRPr/>
            </a:pPr>
            <a:endParaRPr lang="ja-JP" altLang="en-US" b="1" dirty="0">
              <a:solidFill>
                <a:schemeClr val="bg1"/>
              </a:solidFill>
            </a:endParaRPr>
          </a:p>
        </p:txBody>
      </p:sp>
      <p:sp>
        <p:nvSpPr>
          <p:cNvPr id="3" name="コンテンツ プレースホルダー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正方形/長方形 5"/>
          <p:cNvSpPr/>
          <p:nvPr userDrawn="1"/>
        </p:nvSpPr>
        <p:spPr>
          <a:xfrm>
            <a:off x="85521" y="217557"/>
            <a:ext cx="8972960" cy="707886"/>
          </a:xfrm>
          <a:prstGeom prst="rect">
            <a:avLst/>
          </a:prstGeom>
        </p:spPr>
        <p:txBody>
          <a:bodyPr wrap="square" anchor="ctr">
            <a:spAutoFit/>
          </a:bodyPr>
          <a:lstStyle/>
          <a:p>
            <a:pPr algn="ctr" defTabSz="914400" fontAlgn="auto">
              <a:spcBef>
                <a:spcPts val="0"/>
              </a:spcBef>
              <a:spcAft>
                <a:spcPts val="0"/>
              </a:spcAft>
            </a:pPr>
            <a:r>
              <a:rPr kumimoji="1" lang="ja-JP" altLang="en-US" sz="4000" b="1" kern="1200" dirty="0">
                <a:solidFill>
                  <a:prstClr val="white"/>
                </a:solidFill>
                <a:latin typeface="メイリオ"/>
                <a:ea typeface="メイリオ"/>
                <a:cs typeface="ＭＳ Ｐゴシック" charset="0"/>
              </a:rPr>
              <a:t>すべてのモジュールに共通する留意点</a:t>
            </a:r>
            <a:endParaRPr kumimoji="1" lang="ja-JP" altLang="en-US" sz="4000" b="1" kern="1200" dirty="0">
              <a:solidFill>
                <a:prstClr val="white"/>
              </a:solidFill>
              <a:latin typeface="Calibri" panose="020F0502020204030204"/>
              <a:ea typeface="ＭＳ Ｐゴシック"/>
              <a:cs typeface="ＭＳ Ｐゴシック" charset="0"/>
            </a:endParaRPr>
          </a:p>
        </p:txBody>
      </p:sp>
    </p:spTree>
    <p:extLst>
      <p:ext uri="{BB962C8B-B14F-4D97-AF65-F5344CB8AC3E}">
        <p14:creationId xmlns:p14="http://schemas.microsoft.com/office/powerpoint/2010/main" val="23829803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JPOSアイキャッチ">
    <p:spTree>
      <p:nvGrpSpPr>
        <p:cNvPr id="1" name=""/>
        <p:cNvGrpSpPr/>
        <p:nvPr/>
      </p:nvGrpSpPr>
      <p:grpSpPr>
        <a:xfrm>
          <a:off x="0" y="0"/>
          <a:ext cx="0" cy="0"/>
          <a:chOff x="0" y="0"/>
          <a:chExt cx="0" cy="0"/>
        </a:xfrm>
      </p:grpSpPr>
      <p:sp>
        <p:nvSpPr>
          <p:cNvPr id="2" name="正方形/長方形 1"/>
          <p:cNvSpPr/>
          <p:nvPr userDrawn="1"/>
        </p:nvSpPr>
        <p:spPr>
          <a:xfrm>
            <a:off x="481947" y="4495869"/>
            <a:ext cx="8180105" cy="1200328"/>
          </a:xfrm>
          <a:prstGeom prst="rect">
            <a:avLst/>
          </a:prstGeom>
        </p:spPr>
        <p:txBody>
          <a:bodyPr wrap="square">
            <a:spAutoFit/>
          </a:bodyPr>
          <a:lstStyle/>
          <a:p>
            <a:pPr algn="ctr" fontAlgn="auto">
              <a:spcBef>
                <a:spcPts val="0"/>
              </a:spcBef>
              <a:spcAft>
                <a:spcPts val="0"/>
              </a:spcAft>
              <a:defRPr/>
            </a:pPr>
            <a:r>
              <a:rPr lang="en-US" altLang="ja-JP" sz="2400" b="1" dirty="0">
                <a:solidFill>
                  <a:srgbClr val="1F497D"/>
                </a:solidFill>
                <a:latin typeface="Calibri"/>
                <a:ea typeface="HGP創英角ｺﾞｼｯｸUB" charset="0"/>
                <a:cs typeface="Calibri"/>
              </a:rPr>
              <a:t>P</a:t>
            </a:r>
            <a:r>
              <a:rPr lang="en-US" altLang="ja-JP" sz="2400" b="1" dirty="0">
                <a:solidFill>
                  <a:srgbClr val="000000"/>
                </a:solidFill>
                <a:latin typeface="Calibri"/>
                <a:ea typeface="HGP創英角ｺﾞｼｯｸUB" charset="0"/>
                <a:cs typeface="Calibri"/>
              </a:rPr>
              <a:t>alliative care </a:t>
            </a:r>
            <a:r>
              <a:rPr lang="en-US" altLang="ja-JP" sz="2400" b="1" dirty="0">
                <a:solidFill>
                  <a:srgbClr val="1F497D"/>
                </a:solidFill>
                <a:latin typeface="Calibri"/>
                <a:ea typeface="HGP創英角ｺﾞｼｯｸUB" charset="0"/>
                <a:cs typeface="Calibri"/>
              </a:rPr>
              <a:t>E</a:t>
            </a:r>
            <a:r>
              <a:rPr lang="en-US" altLang="ja-JP" sz="2400" b="1" dirty="0">
                <a:solidFill>
                  <a:srgbClr val="000000"/>
                </a:solidFill>
                <a:latin typeface="Calibri"/>
                <a:ea typeface="HGP創英角ｺﾞｼｯｸUB" charset="0"/>
                <a:cs typeface="Calibri"/>
              </a:rPr>
              <a:t>mphasis program on symptom  management and </a:t>
            </a:r>
            <a:r>
              <a:rPr lang="en-US" altLang="ja-JP" sz="2400" b="1" dirty="0">
                <a:solidFill>
                  <a:srgbClr val="1F497D"/>
                </a:solidFill>
                <a:latin typeface="Calibri"/>
                <a:ea typeface="HGP創英角ｺﾞｼｯｸUB" charset="0"/>
                <a:cs typeface="Calibri"/>
              </a:rPr>
              <a:t>A</a:t>
            </a:r>
            <a:r>
              <a:rPr lang="en-US" altLang="ja-JP" sz="2400" b="1" dirty="0">
                <a:solidFill>
                  <a:srgbClr val="000000"/>
                </a:solidFill>
                <a:latin typeface="Calibri"/>
                <a:ea typeface="HGP創英角ｺﾞｼｯｸUB" charset="0"/>
                <a:cs typeface="Calibri"/>
              </a:rPr>
              <a:t>ssessment for </a:t>
            </a:r>
            <a:r>
              <a:rPr lang="en-US" altLang="ja-JP" sz="2400" b="1" dirty="0">
                <a:solidFill>
                  <a:srgbClr val="1F497D"/>
                </a:solidFill>
                <a:latin typeface="Calibri"/>
                <a:ea typeface="HGP創英角ｺﾞｼｯｸUB" charset="0"/>
                <a:cs typeface="Calibri"/>
              </a:rPr>
              <a:t>C</a:t>
            </a:r>
            <a:r>
              <a:rPr lang="en-US" altLang="ja-JP" sz="2400" b="1" dirty="0">
                <a:solidFill>
                  <a:srgbClr val="000000"/>
                </a:solidFill>
                <a:latin typeface="Calibri"/>
                <a:ea typeface="HGP創英角ｺﾞｼｯｸUB" charset="0"/>
                <a:cs typeface="Calibri"/>
              </a:rPr>
              <a:t>ontinuous medical </a:t>
            </a:r>
            <a:r>
              <a:rPr lang="en-US" altLang="ja-JP" sz="2400" b="1" dirty="0">
                <a:solidFill>
                  <a:srgbClr val="1F497D"/>
                </a:solidFill>
                <a:latin typeface="Calibri"/>
                <a:ea typeface="HGP創英角ｺﾞｼｯｸUB" charset="0"/>
                <a:cs typeface="Calibri"/>
              </a:rPr>
              <a:t>E</a:t>
            </a:r>
            <a:r>
              <a:rPr lang="en-US" altLang="ja-JP" sz="2400" b="1" dirty="0">
                <a:solidFill>
                  <a:srgbClr val="000000"/>
                </a:solidFill>
                <a:latin typeface="Calibri"/>
                <a:ea typeface="HGP創英角ｺﾞｼｯｸUB" charset="0"/>
                <a:cs typeface="Calibri"/>
              </a:rPr>
              <a:t>ducation</a:t>
            </a:r>
            <a:endParaRPr lang="ja-JP" altLang="en-US" sz="2400" b="1" dirty="0">
              <a:solidFill>
                <a:srgbClr val="000000"/>
              </a:solidFill>
              <a:latin typeface="Calibri"/>
              <a:cs typeface="Calibri"/>
            </a:endParaRPr>
          </a:p>
          <a:p>
            <a:pPr algn="ctr" fontAlgn="auto">
              <a:spcBef>
                <a:spcPts val="0"/>
              </a:spcBef>
              <a:spcAft>
                <a:spcPts val="0"/>
              </a:spcAft>
              <a:buFont typeface="Wingdings" charset="0"/>
              <a:buNone/>
              <a:defRPr/>
            </a:pPr>
            <a:endParaRPr lang="en-US" altLang="ja-JP" sz="2400" b="1" dirty="0">
              <a:solidFill>
                <a:srgbClr val="000000"/>
              </a:solidFill>
              <a:latin typeface="Calibri"/>
              <a:ea typeface="HGP創英角ｺﾞｼｯｸUB" charset="0"/>
              <a:cs typeface="Calibri"/>
            </a:endParaRPr>
          </a:p>
        </p:txBody>
      </p:sp>
      <p:cxnSp>
        <p:nvCxnSpPr>
          <p:cNvPr id="3" name="直線コネクタ 2"/>
          <p:cNvCxnSpPr/>
          <p:nvPr userDrawn="1"/>
        </p:nvCxnSpPr>
        <p:spPr>
          <a:xfrm>
            <a:off x="0" y="4214626"/>
            <a:ext cx="9144000" cy="0"/>
          </a:xfrm>
          <a:prstGeom prst="line">
            <a:avLst/>
          </a:prstGeom>
          <a:ln w="57150" cmpd="sng">
            <a:solidFill>
              <a:schemeClr val="tx2"/>
            </a:solidFill>
            <a:headEnd type="none"/>
            <a:tailEnd type="non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4" name="図 3" descr="PEACEロゴ.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399" y="2369924"/>
            <a:ext cx="5791200" cy="1562100"/>
          </a:xfrm>
          <a:prstGeom prst="rect">
            <a:avLst/>
          </a:prstGeom>
        </p:spPr>
      </p:pic>
    </p:spTree>
    <p:extLst>
      <p:ext uri="{BB962C8B-B14F-4D97-AF65-F5344CB8AC3E}">
        <p14:creationId xmlns:p14="http://schemas.microsoft.com/office/powerpoint/2010/main" val="61056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JPOSタイトル スライド">
    <p:spTree>
      <p:nvGrpSpPr>
        <p:cNvPr id="1" name=""/>
        <p:cNvGrpSpPr/>
        <p:nvPr/>
      </p:nvGrpSpPr>
      <p:grpSpPr>
        <a:xfrm>
          <a:off x="0" y="0"/>
          <a:ext cx="0" cy="0"/>
          <a:chOff x="0" y="0"/>
          <a:chExt cx="0" cy="0"/>
        </a:xfrm>
      </p:grpSpPr>
      <p:sp>
        <p:nvSpPr>
          <p:cNvPr id="7" name="正方形/長方形 6"/>
          <p:cNvSpPr/>
          <p:nvPr userDrawn="1"/>
        </p:nvSpPr>
        <p:spPr>
          <a:xfrm>
            <a:off x="0" y="1736100"/>
            <a:ext cx="9144000" cy="2572002"/>
          </a:xfrm>
          <a:prstGeom prst="rect">
            <a:avLst/>
          </a:prstGeom>
          <a:solidFill>
            <a:srgbClr val="604A7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ctrTitle"/>
          </p:nvPr>
        </p:nvSpPr>
        <p:spPr>
          <a:xfrm>
            <a:off x="450164" y="2130424"/>
            <a:ext cx="8440614" cy="1952627"/>
          </a:xfrm>
        </p:spPr>
        <p:txBody>
          <a:bodyPr/>
          <a:lstStyle>
            <a:lvl1pPr>
              <a:defRPr sz="4800" b="1">
                <a:solidFill>
                  <a:schemeClr val="bg1"/>
                </a:solidFill>
              </a:defRPr>
            </a:lvl1pPr>
          </a:lstStyle>
          <a:p>
            <a:r>
              <a:rPr lang="ja-JP" altLang="en-US" dirty="0"/>
              <a:t>マスター タイトルの書式設定</a:t>
            </a:r>
          </a:p>
        </p:txBody>
      </p:sp>
    </p:spTree>
    <p:extLst>
      <p:ext uri="{BB962C8B-B14F-4D97-AF65-F5344CB8AC3E}">
        <p14:creationId xmlns:p14="http://schemas.microsoft.com/office/powerpoint/2010/main" val="1275890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JSPMコンテンツ">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b"/>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nchor="ctr"/>
          <a:lstStyle>
            <a:lvl1pPr>
              <a:defRPr b="1">
                <a:solidFill>
                  <a:srgbClr val="FFFFFF"/>
                </a:solidFill>
              </a:defRPr>
            </a:lvl1pPr>
          </a:lstStyle>
          <a:p>
            <a:r>
              <a:rPr lang="ja-JP" altLang="en-US"/>
              <a:t>マスター タイトルの書式設定</a:t>
            </a:r>
            <a:endParaRPr lang="ja-JP" altLang="en-US" dirty="0"/>
          </a:p>
        </p:txBody>
      </p:sp>
      <p:sp>
        <p:nvSpPr>
          <p:cNvPr id="3" name="コンテンツ プレースホルダー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Tree>
    <p:extLst>
      <p:ext uri="{BB962C8B-B14F-4D97-AF65-F5344CB8AC3E}">
        <p14:creationId xmlns:p14="http://schemas.microsoft.com/office/powerpoint/2010/main" val="2044304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JPOS小見出し">
    <p:spTree>
      <p:nvGrpSpPr>
        <p:cNvPr id="1" name=""/>
        <p:cNvGrpSpPr/>
        <p:nvPr/>
      </p:nvGrpSpPr>
      <p:grpSpPr>
        <a:xfrm>
          <a:off x="0" y="0"/>
          <a:ext cx="0" cy="0"/>
          <a:chOff x="0" y="0"/>
          <a:chExt cx="0" cy="0"/>
        </a:xfrm>
      </p:grpSpPr>
      <p:sp>
        <p:nvSpPr>
          <p:cNvPr id="4" name="正方形/長方形 3"/>
          <p:cNvSpPr/>
          <p:nvPr userDrawn="1"/>
        </p:nvSpPr>
        <p:spPr>
          <a:xfrm>
            <a:off x="0" y="4083050"/>
            <a:ext cx="9144000" cy="225051"/>
          </a:xfrm>
          <a:prstGeom prst="rect">
            <a:avLst/>
          </a:prstGeom>
          <a:solidFill>
            <a:srgbClr val="604A7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5" name="タイトル 1"/>
          <p:cNvSpPr>
            <a:spLocks noGrp="1"/>
          </p:cNvSpPr>
          <p:nvPr>
            <p:ph type="ctrTitle"/>
          </p:nvPr>
        </p:nvSpPr>
        <p:spPr>
          <a:xfrm>
            <a:off x="450164" y="2340241"/>
            <a:ext cx="8440614" cy="1952627"/>
          </a:xfrm>
          <a:noFill/>
        </p:spPr>
        <p:txBody>
          <a:bodyPr/>
          <a:lstStyle>
            <a:lvl1pPr>
              <a:defRPr sz="4800" b="1">
                <a:solidFill>
                  <a:schemeClr val="accent4">
                    <a:lumMod val="50000"/>
                  </a:schemeClr>
                </a:solidFill>
              </a:defRPr>
            </a:lvl1pPr>
          </a:lstStyle>
          <a:p>
            <a:r>
              <a:rPr lang="ja-JP" altLang="en-US" dirty="0"/>
              <a:t>マスター タイトルの書式設定</a:t>
            </a:r>
          </a:p>
        </p:txBody>
      </p:sp>
    </p:spTree>
    <p:extLst>
      <p:ext uri="{BB962C8B-B14F-4D97-AF65-F5344CB8AC3E}">
        <p14:creationId xmlns:p14="http://schemas.microsoft.com/office/powerpoint/2010/main" val="783189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JPOSコンテンツ">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sp>
        <p:nvSpPr>
          <p:cNvPr id="3" name="コンテンツ プレースホルダー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3771597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JPOS二段組み">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sp>
        <p:nvSpPr>
          <p:cNvPr id="4" name="コンテンツ プレースホルダー 3"/>
          <p:cNvSpPr>
            <a:spLocks noGrp="1"/>
          </p:cNvSpPr>
          <p:nvPr>
            <p:ph sz="quarter" idx="10"/>
          </p:nvPr>
        </p:nvSpPr>
        <p:spPr>
          <a:xfrm>
            <a:off x="158372"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p:cNvSpPr>
            <a:spLocks noGrp="1"/>
          </p:cNvSpPr>
          <p:nvPr>
            <p:ph sz="quarter" idx="11"/>
          </p:nvPr>
        </p:nvSpPr>
        <p:spPr>
          <a:xfrm>
            <a:off x="4681254"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7500281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JPOSタイトルのみ">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spTree>
    <p:extLst>
      <p:ext uri="{BB962C8B-B14F-4D97-AF65-F5344CB8AC3E}">
        <p14:creationId xmlns:p14="http://schemas.microsoft.com/office/powerpoint/2010/main" val="2500785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JPOS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814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JPOSコンテンツ（ADVANCE）">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sp>
        <p:nvSpPr>
          <p:cNvPr id="3" name="コンテンツ プレースホルダー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cxnSp>
        <p:nvCxnSpPr>
          <p:cNvPr id="5" name="直線コネクタ 4"/>
          <p:cNvCxnSpPr/>
          <p:nvPr userDrawn="1"/>
        </p:nvCxnSpPr>
        <p:spPr>
          <a:xfrm>
            <a:off x="0" y="1038095"/>
            <a:ext cx="9144000"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5875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JPOS二段組み（ADVANCE）">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sp>
        <p:nvSpPr>
          <p:cNvPr id="4" name="コンテンツ プレースホルダー 3"/>
          <p:cNvSpPr>
            <a:spLocks noGrp="1"/>
          </p:cNvSpPr>
          <p:nvPr>
            <p:ph sz="quarter" idx="10"/>
          </p:nvPr>
        </p:nvSpPr>
        <p:spPr>
          <a:xfrm>
            <a:off x="158372"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p:cNvSpPr>
            <a:spLocks noGrp="1"/>
          </p:cNvSpPr>
          <p:nvPr>
            <p:ph sz="quarter" idx="11"/>
          </p:nvPr>
        </p:nvSpPr>
        <p:spPr>
          <a:xfrm>
            <a:off x="4681254"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cxnSp>
        <p:nvCxnSpPr>
          <p:cNvPr id="8" name="直線コネクタ 7"/>
          <p:cNvCxnSpPr/>
          <p:nvPr userDrawn="1"/>
        </p:nvCxnSpPr>
        <p:spPr>
          <a:xfrm>
            <a:off x="0" y="1038095"/>
            <a:ext cx="9144000"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5154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JPOSタイトルのみ（ADVANCE）">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cxnSp>
        <p:nvCxnSpPr>
          <p:cNvPr id="4" name="直線コネクタ 3"/>
          <p:cNvCxnSpPr/>
          <p:nvPr userDrawn="1"/>
        </p:nvCxnSpPr>
        <p:spPr>
          <a:xfrm>
            <a:off x="0" y="1038095"/>
            <a:ext cx="9144000"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62244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JPOSアイキャッチ">
    <p:spTree>
      <p:nvGrpSpPr>
        <p:cNvPr id="1" name=""/>
        <p:cNvGrpSpPr/>
        <p:nvPr/>
      </p:nvGrpSpPr>
      <p:grpSpPr>
        <a:xfrm>
          <a:off x="0" y="0"/>
          <a:ext cx="0" cy="0"/>
          <a:chOff x="0" y="0"/>
          <a:chExt cx="0" cy="0"/>
        </a:xfrm>
      </p:grpSpPr>
      <p:sp>
        <p:nvSpPr>
          <p:cNvPr id="2" name="正方形/長方形 1"/>
          <p:cNvSpPr/>
          <p:nvPr userDrawn="1"/>
        </p:nvSpPr>
        <p:spPr>
          <a:xfrm>
            <a:off x="481947" y="4495869"/>
            <a:ext cx="8180105" cy="1200328"/>
          </a:xfrm>
          <a:prstGeom prst="rect">
            <a:avLst/>
          </a:prstGeom>
        </p:spPr>
        <p:txBody>
          <a:bodyPr wrap="square">
            <a:spAutoFit/>
          </a:bodyPr>
          <a:lstStyle/>
          <a:p>
            <a:pPr algn="ctr" fontAlgn="auto">
              <a:spcBef>
                <a:spcPts val="0"/>
              </a:spcBef>
              <a:spcAft>
                <a:spcPts val="0"/>
              </a:spcAft>
              <a:defRPr/>
            </a:pPr>
            <a:r>
              <a:rPr lang="en-US" altLang="ja-JP" sz="2400" b="1" dirty="0">
                <a:solidFill>
                  <a:srgbClr val="1F497D"/>
                </a:solidFill>
                <a:latin typeface="Calibri"/>
                <a:ea typeface="HGP創英角ｺﾞｼｯｸUB" charset="0"/>
                <a:cs typeface="Calibri"/>
              </a:rPr>
              <a:t>P</a:t>
            </a:r>
            <a:r>
              <a:rPr lang="en-US" altLang="ja-JP" sz="2400" b="1" dirty="0">
                <a:solidFill>
                  <a:srgbClr val="000000"/>
                </a:solidFill>
                <a:latin typeface="Calibri"/>
                <a:ea typeface="HGP創英角ｺﾞｼｯｸUB" charset="0"/>
                <a:cs typeface="Calibri"/>
              </a:rPr>
              <a:t>alliative care </a:t>
            </a:r>
            <a:r>
              <a:rPr lang="en-US" altLang="ja-JP" sz="2400" b="1" dirty="0">
                <a:solidFill>
                  <a:srgbClr val="1F497D"/>
                </a:solidFill>
                <a:latin typeface="Calibri"/>
                <a:ea typeface="HGP創英角ｺﾞｼｯｸUB" charset="0"/>
                <a:cs typeface="Calibri"/>
              </a:rPr>
              <a:t>E</a:t>
            </a:r>
            <a:r>
              <a:rPr lang="en-US" altLang="ja-JP" sz="2400" b="1" dirty="0">
                <a:solidFill>
                  <a:srgbClr val="000000"/>
                </a:solidFill>
                <a:latin typeface="Calibri"/>
                <a:ea typeface="HGP創英角ｺﾞｼｯｸUB" charset="0"/>
                <a:cs typeface="Calibri"/>
              </a:rPr>
              <a:t>mphasis program on symptom  management and </a:t>
            </a:r>
            <a:r>
              <a:rPr lang="en-US" altLang="ja-JP" sz="2400" b="1" dirty="0">
                <a:solidFill>
                  <a:srgbClr val="1F497D"/>
                </a:solidFill>
                <a:latin typeface="Calibri"/>
                <a:ea typeface="HGP創英角ｺﾞｼｯｸUB" charset="0"/>
                <a:cs typeface="Calibri"/>
              </a:rPr>
              <a:t>A</a:t>
            </a:r>
            <a:r>
              <a:rPr lang="en-US" altLang="ja-JP" sz="2400" b="1" dirty="0">
                <a:solidFill>
                  <a:srgbClr val="000000"/>
                </a:solidFill>
                <a:latin typeface="Calibri"/>
                <a:ea typeface="HGP創英角ｺﾞｼｯｸUB" charset="0"/>
                <a:cs typeface="Calibri"/>
              </a:rPr>
              <a:t>ssessment for </a:t>
            </a:r>
            <a:r>
              <a:rPr lang="en-US" altLang="ja-JP" sz="2400" b="1" dirty="0">
                <a:solidFill>
                  <a:srgbClr val="1F497D"/>
                </a:solidFill>
                <a:latin typeface="Calibri"/>
                <a:ea typeface="HGP創英角ｺﾞｼｯｸUB" charset="0"/>
                <a:cs typeface="Calibri"/>
              </a:rPr>
              <a:t>C</a:t>
            </a:r>
            <a:r>
              <a:rPr lang="en-US" altLang="ja-JP" sz="2400" b="1" dirty="0">
                <a:solidFill>
                  <a:srgbClr val="000000"/>
                </a:solidFill>
                <a:latin typeface="Calibri"/>
                <a:ea typeface="HGP創英角ｺﾞｼｯｸUB" charset="0"/>
                <a:cs typeface="Calibri"/>
              </a:rPr>
              <a:t>ontinuous medical </a:t>
            </a:r>
            <a:r>
              <a:rPr lang="en-US" altLang="ja-JP" sz="2400" b="1" dirty="0">
                <a:solidFill>
                  <a:srgbClr val="1F497D"/>
                </a:solidFill>
                <a:latin typeface="Calibri"/>
                <a:ea typeface="HGP創英角ｺﾞｼｯｸUB" charset="0"/>
                <a:cs typeface="Calibri"/>
              </a:rPr>
              <a:t>E</a:t>
            </a:r>
            <a:r>
              <a:rPr lang="en-US" altLang="ja-JP" sz="2400" b="1" dirty="0">
                <a:solidFill>
                  <a:srgbClr val="000000"/>
                </a:solidFill>
                <a:latin typeface="Calibri"/>
                <a:ea typeface="HGP創英角ｺﾞｼｯｸUB" charset="0"/>
                <a:cs typeface="Calibri"/>
              </a:rPr>
              <a:t>ducation</a:t>
            </a:r>
            <a:endParaRPr lang="ja-JP" altLang="en-US" sz="2400" b="1" dirty="0">
              <a:solidFill>
                <a:srgbClr val="000000"/>
              </a:solidFill>
              <a:latin typeface="Calibri"/>
              <a:cs typeface="Calibri"/>
            </a:endParaRPr>
          </a:p>
          <a:p>
            <a:pPr algn="ctr" fontAlgn="auto">
              <a:spcBef>
                <a:spcPts val="0"/>
              </a:spcBef>
              <a:spcAft>
                <a:spcPts val="0"/>
              </a:spcAft>
              <a:buFont typeface="Wingdings" charset="0"/>
              <a:buNone/>
              <a:defRPr/>
            </a:pPr>
            <a:endParaRPr lang="en-US" altLang="ja-JP" sz="2400" b="1" dirty="0">
              <a:solidFill>
                <a:srgbClr val="000000"/>
              </a:solidFill>
              <a:latin typeface="Calibri"/>
              <a:ea typeface="HGP創英角ｺﾞｼｯｸUB" charset="0"/>
              <a:cs typeface="Calibri"/>
            </a:endParaRPr>
          </a:p>
        </p:txBody>
      </p:sp>
      <p:cxnSp>
        <p:nvCxnSpPr>
          <p:cNvPr id="3" name="直線コネクタ 2"/>
          <p:cNvCxnSpPr/>
          <p:nvPr userDrawn="1"/>
        </p:nvCxnSpPr>
        <p:spPr>
          <a:xfrm>
            <a:off x="0" y="4214626"/>
            <a:ext cx="9144000" cy="0"/>
          </a:xfrm>
          <a:prstGeom prst="line">
            <a:avLst/>
          </a:prstGeom>
          <a:ln w="57150" cmpd="sng">
            <a:solidFill>
              <a:schemeClr val="tx2"/>
            </a:solidFill>
            <a:headEnd type="none"/>
            <a:tailEnd type="none"/>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pic>
        <p:nvPicPr>
          <p:cNvPr id="4" name="図 3" descr="PEACEロゴ.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76399" y="2369924"/>
            <a:ext cx="5791200" cy="1562100"/>
          </a:xfrm>
          <a:prstGeom prst="rect">
            <a:avLst/>
          </a:prstGeom>
        </p:spPr>
      </p:pic>
    </p:spTree>
    <p:extLst>
      <p:ext uri="{BB962C8B-B14F-4D97-AF65-F5344CB8AC3E}">
        <p14:creationId xmlns:p14="http://schemas.microsoft.com/office/powerpoint/2010/main" val="28677971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JPOSタイトル スライド">
    <p:spTree>
      <p:nvGrpSpPr>
        <p:cNvPr id="1" name=""/>
        <p:cNvGrpSpPr/>
        <p:nvPr/>
      </p:nvGrpSpPr>
      <p:grpSpPr>
        <a:xfrm>
          <a:off x="0" y="0"/>
          <a:ext cx="0" cy="0"/>
          <a:chOff x="0" y="0"/>
          <a:chExt cx="0" cy="0"/>
        </a:xfrm>
      </p:grpSpPr>
      <p:sp>
        <p:nvSpPr>
          <p:cNvPr id="7" name="正方形/長方形 6"/>
          <p:cNvSpPr/>
          <p:nvPr userDrawn="1"/>
        </p:nvSpPr>
        <p:spPr>
          <a:xfrm>
            <a:off x="0" y="1736100"/>
            <a:ext cx="9144000" cy="2572002"/>
          </a:xfrm>
          <a:prstGeom prst="rect">
            <a:avLst/>
          </a:prstGeom>
          <a:solidFill>
            <a:srgbClr val="604A7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ctrTitle"/>
          </p:nvPr>
        </p:nvSpPr>
        <p:spPr>
          <a:xfrm>
            <a:off x="450164" y="2130424"/>
            <a:ext cx="8440614" cy="1952627"/>
          </a:xfrm>
        </p:spPr>
        <p:txBody>
          <a:bodyPr/>
          <a:lstStyle>
            <a:lvl1pPr>
              <a:defRPr sz="4800" b="1">
                <a:solidFill>
                  <a:schemeClr val="bg1"/>
                </a:solidFill>
              </a:defRPr>
            </a:lvl1pPr>
          </a:lstStyle>
          <a:p>
            <a:r>
              <a:rPr lang="ja-JP" altLang="en-US" dirty="0"/>
              <a:t>マスター タイトルの書式設定</a:t>
            </a:r>
          </a:p>
        </p:txBody>
      </p:sp>
    </p:spTree>
    <p:extLst>
      <p:ext uri="{BB962C8B-B14F-4D97-AF65-F5344CB8AC3E}">
        <p14:creationId xmlns:p14="http://schemas.microsoft.com/office/powerpoint/2010/main" val="143597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JSPMコンテンツ">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b"/>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nchor="ctr"/>
          <a:lstStyle>
            <a:lvl1pPr>
              <a:defRPr b="1">
                <a:solidFill>
                  <a:srgbClr val="FFFFFF"/>
                </a:solidFill>
              </a:defRPr>
            </a:lvl1pPr>
          </a:lstStyle>
          <a:p>
            <a:r>
              <a:rPr lang="ja-JP" altLang="en-US"/>
              <a:t>マスター タイトルの書式設定</a:t>
            </a:r>
            <a:endParaRPr lang="ja-JP" altLang="en-US" dirty="0"/>
          </a:p>
        </p:txBody>
      </p:sp>
      <p:sp>
        <p:nvSpPr>
          <p:cNvPr id="3" name="コンテンツ プレースホルダー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Tree>
    <p:extLst>
      <p:ext uri="{BB962C8B-B14F-4D97-AF65-F5344CB8AC3E}">
        <p14:creationId xmlns:p14="http://schemas.microsoft.com/office/powerpoint/2010/main" val="23822370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JPOS小見出し">
    <p:spTree>
      <p:nvGrpSpPr>
        <p:cNvPr id="1" name=""/>
        <p:cNvGrpSpPr/>
        <p:nvPr/>
      </p:nvGrpSpPr>
      <p:grpSpPr>
        <a:xfrm>
          <a:off x="0" y="0"/>
          <a:ext cx="0" cy="0"/>
          <a:chOff x="0" y="0"/>
          <a:chExt cx="0" cy="0"/>
        </a:xfrm>
      </p:grpSpPr>
      <p:sp>
        <p:nvSpPr>
          <p:cNvPr id="4" name="正方形/長方形 3"/>
          <p:cNvSpPr/>
          <p:nvPr userDrawn="1"/>
        </p:nvSpPr>
        <p:spPr>
          <a:xfrm>
            <a:off x="0" y="4083050"/>
            <a:ext cx="9144000" cy="225051"/>
          </a:xfrm>
          <a:prstGeom prst="rect">
            <a:avLst/>
          </a:prstGeom>
          <a:solidFill>
            <a:srgbClr val="604A7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5" name="タイトル 1"/>
          <p:cNvSpPr>
            <a:spLocks noGrp="1"/>
          </p:cNvSpPr>
          <p:nvPr>
            <p:ph type="ctrTitle"/>
          </p:nvPr>
        </p:nvSpPr>
        <p:spPr>
          <a:xfrm>
            <a:off x="450164" y="2340241"/>
            <a:ext cx="8440614" cy="1952627"/>
          </a:xfrm>
          <a:noFill/>
        </p:spPr>
        <p:txBody>
          <a:bodyPr/>
          <a:lstStyle>
            <a:lvl1pPr>
              <a:defRPr sz="4800" b="1">
                <a:solidFill>
                  <a:schemeClr val="accent4">
                    <a:lumMod val="50000"/>
                  </a:schemeClr>
                </a:solidFill>
              </a:defRPr>
            </a:lvl1pPr>
          </a:lstStyle>
          <a:p>
            <a:r>
              <a:rPr lang="ja-JP" altLang="en-US" dirty="0"/>
              <a:t>マスター タイトルの書式設定</a:t>
            </a:r>
          </a:p>
        </p:txBody>
      </p:sp>
    </p:spTree>
    <p:extLst>
      <p:ext uri="{BB962C8B-B14F-4D97-AF65-F5344CB8AC3E}">
        <p14:creationId xmlns:p14="http://schemas.microsoft.com/office/powerpoint/2010/main" val="11191358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JPOSコンテンツ">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sp>
        <p:nvSpPr>
          <p:cNvPr id="3" name="コンテンツ プレースホルダー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1018485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JPOS二段組み">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sp>
        <p:nvSpPr>
          <p:cNvPr id="4" name="コンテンツ プレースホルダー 3"/>
          <p:cNvSpPr>
            <a:spLocks noGrp="1"/>
          </p:cNvSpPr>
          <p:nvPr>
            <p:ph sz="quarter" idx="10"/>
          </p:nvPr>
        </p:nvSpPr>
        <p:spPr>
          <a:xfrm>
            <a:off x="158372"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p:cNvSpPr>
            <a:spLocks noGrp="1"/>
          </p:cNvSpPr>
          <p:nvPr>
            <p:ph sz="quarter" idx="11"/>
          </p:nvPr>
        </p:nvSpPr>
        <p:spPr>
          <a:xfrm>
            <a:off x="4681254"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112823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JPOSタイトルのみ">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spTree>
    <p:extLst>
      <p:ext uri="{BB962C8B-B14F-4D97-AF65-F5344CB8AC3E}">
        <p14:creationId xmlns:p14="http://schemas.microsoft.com/office/powerpoint/2010/main" val="3276298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JPOS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228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JPOSコンテンツ（ADVANCE）">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sp>
        <p:nvSpPr>
          <p:cNvPr id="3" name="コンテンツ プレースホルダー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cxnSp>
        <p:nvCxnSpPr>
          <p:cNvPr id="5" name="直線コネクタ 4"/>
          <p:cNvCxnSpPr/>
          <p:nvPr userDrawn="1"/>
        </p:nvCxnSpPr>
        <p:spPr>
          <a:xfrm>
            <a:off x="0" y="1038095"/>
            <a:ext cx="9144000"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34497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JPOS二段組み（ADVANCE）">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sp>
        <p:nvSpPr>
          <p:cNvPr id="4" name="コンテンツ プレースホルダー 3"/>
          <p:cNvSpPr>
            <a:spLocks noGrp="1"/>
          </p:cNvSpPr>
          <p:nvPr>
            <p:ph sz="quarter" idx="10"/>
          </p:nvPr>
        </p:nvSpPr>
        <p:spPr>
          <a:xfrm>
            <a:off x="158372"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コンテンツ プレースホルダー 5"/>
          <p:cNvSpPr>
            <a:spLocks noGrp="1"/>
          </p:cNvSpPr>
          <p:nvPr>
            <p:ph sz="quarter" idx="11"/>
          </p:nvPr>
        </p:nvSpPr>
        <p:spPr>
          <a:xfrm>
            <a:off x="4681254"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cxnSp>
        <p:nvCxnSpPr>
          <p:cNvPr id="8" name="直線コネクタ 7"/>
          <p:cNvCxnSpPr/>
          <p:nvPr userDrawn="1"/>
        </p:nvCxnSpPr>
        <p:spPr>
          <a:xfrm>
            <a:off x="0" y="1038095"/>
            <a:ext cx="9144000"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1005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JPOSタイトルのみ（ADVANCE）">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lstStyle>
            <a:lvl1pPr>
              <a:defRPr b="1">
                <a:solidFill>
                  <a:srgbClr val="FFFFFF"/>
                </a:solidFill>
              </a:defRPr>
            </a:lvl1pPr>
          </a:lstStyle>
          <a:p>
            <a:r>
              <a:rPr lang="ja-JP" altLang="en-US" dirty="0"/>
              <a:t>マスター タイトルの書式設定</a:t>
            </a:r>
          </a:p>
        </p:txBody>
      </p:sp>
      <p:cxnSp>
        <p:nvCxnSpPr>
          <p:cNvPr id="4" name="直線コネクタ 3"/>
          <p:cNvCxnSpPr/>
          <p:nvPr userDrawn="1"/>
        </p:nvCxnSpPr>
        <p:spPr>
          <a:xfrm>
            <a:off x="0" y="1038095"/>
            <a:ext cx="9144000" cy="0"/>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480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SPMタイトルのみ">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nchor="ctr"/>
          <a:lstStyle>
            <a:lvl1pPr>
              <a:defRPr b="1">
                <a:solidFill>
                  <a:srgbClr val="FFFFFF"/>
                </a:solidFill>
              </a:defRPr>
            </a:lvl1pPr>
          </a:lstStyle>
          <a:p>
            <a:r>
              <a:rPr lang="ja-JP" altLang="en-US"/>
              <a:t>マスター タイトルの書式設定</a:t>
            </a:r>
            <a:endParaRPr lang="ja-JP" altLang="en-US" dirty="0"/>
          </a:p>
        </p:txBody>
      </p:sp>
    </p:spTree>
    <p:extLst>
      <p:ext uri="{BB962C8B-B14F-4D97-AF65-F5344CB8AC3E}">
        <p14:creationId xmlns:p14="http://schemas.microsoft.com/office/powerpoint/2010/main" val="301843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SPM二段組み">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nchor="ctr"/>
          <a:lstStyle>
            <a:lvl1pPr>
              <a:defRPr b="1">
                <a:solidFill>
                  <a:srgbClr val="FFFFFF"/>
                </a:solidFill>
              </a:defRPr>
            </a:lvl1pPr>
          </a:lstStyle>
          <a:p>
            <a:r>
              <a:rPr lang="ja-JP" altLang="en-US"/>
              <a:t>マスター タイトルの書式設定</a:t>
            </a:r>
            <a:endParaRPr lang="ja-JP" altLang="en-US" dirty="0"/>
          </a:p>
        </p:txBody>
      </p:sp>
      <p:sp>
        <p:nvSpPr>
          <p:cNvPr id="4" name="コンテンツ プレースホルダー 3"/>
          <p:cNvSpPr>
            <a:spLocks noGrp="1"/>
          </p:cNvSpPr>
          <p:nvPr>
            <p:ph sz="quarter" idx="10"/>
          </p:nvPr>
        </p:nvSpPr>
        <p:spPr>
          <a:xfrm>
            <a:off x="158372"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6" name="コンテンツ プレースホルダー 5"/>
          <p:cNvSpPr>
            <a:spLocks noGrp="1"/>
          </p:cNvSpPr>
          <p:nvPr>
            <p:ph sz="quarter" idx="11"/>
          </p:nvPr>
        </p:nvSpPr>
        <p:spPr>
          <a:xfrm>
            <a:off x="4681254" y="1331962"/>
            <a:ext cx="4320000" cy="5040000"/>
          </a:xfrm>
        </p:spPr>
        <p:txBody>
          <a:bodyPr/>
          <a:lstStyle>
            <a:lvl1pPr>
              <a:defRPr sz="2400"/>
            </a:lvl1pPr>
            <a:lvl2pPr>
              <a:defRPr sz="2400"/>
            </a:lvl2pPr>
            <a:lvl3pPr>
              <a:defRPr sz="2400"/>
            </a:lvl3pPr>
            <a:lvl4pPr>
              <a:defRPr sz="2400"/>
            </a:lvl4pPr>
            <a:lvl5pPr>
              <a:defRPr sz="2400"/>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546223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JSPM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545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JSPMコンテンツ(ADVANCE)">
    <p:spTree>
      <p:nvGrpSpPr>
        <p:cNvPr id="1" name=""/>
        <p:cNvGrpSpPr/>
        <p:nvPr/>
      </p:nvGrpSpPr>
      <p:grpSpPr>
        <a:xfrm>
          <a:off x="0" y="0"/>
          <a:ext cx="0" cy="0"/>
          <a:chOff x="0" y="0"/>
          <a:chExt cx="0" cy="0"/>
        </a:xfrm>
      </p:grpSpPr>
      <p:sp>
        <p:nvSpPr>
          <p:cNvPr id="7" name="正方形/長方形 6"/>
          <p:cNvSpPr/>
          <p:nvPr userDrawn="1"/>
        </p:nvSpPr>
        <p:spPr>
          <a:xfrm>
            <a:off x="0" y="0"/>
            <a:ext cx="9144000" cy="1143000"/>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b"/>
          <a:lstStyle/>
          <a:p>
            <a:pPr algn="ctr" fontAlgn="auto">
              <a:spcBef>
                <a:spcPts val="0"/>
              </a:spcBef>
              <a:spcAft>
                <a:spcPts val="0"/>
              </a:spcAft>
              <a:defRPr/>
            </a:pPr>
            <a:endParaRPr lang="ja-JP" altLang="en-US" b="1" dirty="0">
              <a:solidFill>
                <a:prstClr val="white"/>
              </a:solidFill>
            </a:endParaRPr>
          </a:p>
        </p:txBody>
      </p:sp>
      <p:sp>
        <p:nvSpPr>
          <p:cNvPr id="2" name="タイトル 1"/>
          <p:cNvSpPr>
            <a:spLocks noGrp="1"/>
          </p:cNvSpPr>
          <p:nvPr>
            <p:ph type="title"/>
          </p:nvPr>
        </p:nvSpPr>
        <p:spPr/>
        <p:txBody>
          <a:bodyPr anchor="ctr"/>
          <a:lstStyle>
            <a:lvl1pPr>
              <a:defRPr b="1">
                <a:solidFill>
                  <a:srgbClr val="FFFFFF"/>
                </a:solidFill>
              </a:defRPr>
            </a:lvl1pPr>
          </a:lstStyle>
          <a:p>
            <a:r>
              <a:rPr lang="ja-JP" altLang="en-US"/>
              <a:t>マスター タイトルの書式設定</a:t>
            </a:r>
            <a:endParaRPr lang="ja-JP" altLang="en-US" dirty="0"/>
          </a:p>
        </p:txBody>
      </p:sp>
      <p:sp>
        <p:nvSpPr>
          <p:cNvPr id="3" name="コンテンツ プレースホルダー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cxnSp>
        <p:nvCxnSpPr>
          <p:cNvPr id="5" name="直線コネクタ 4"/>
          <p:cNvCxnSpPr/>
          <p:nvPr userDrawn="1"/>
        </p:nvCxnSpPr>
        <p:spPr>
          <a:xfrm>
            <a:off x="0" y="1014400"/>
            <a:ext cx="91440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698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emf"/><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4.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3.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image" Target="../media/image2.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emf"/><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4.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5.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emf"/><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4.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6.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457200" y="146038"/>
            <a:ext cx="82296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2051" name="テキスト プレースホルダー 2"/>
          <p:cNvSpPr>
            <a:spLocks noGrp="1"/>
          </p:cNvSpPr>
          <p:nvPr>
            <p:ph type="body" idx="1"/>
          </p:nvPr>
        </p:nvSpPr>
        <p:spPr bwMode="auto">
          <a:xfrm>
            <a:off x="457200" y="1376064"/>
            <a:ext cx="8229600" cy="490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sz="2600" b="0" i="0" dirty="0">
                <a:solidFill>
                  <a:srgbClr val="000000"/>
                </a:solidFill>
                <a:latin typeface="ヒラギノ角ゴ ProN"/>
                <a:ea typeface="ヒラギノ角ゴ ProN"/>
                <a:cs typeface="ヒラギノ角ゴ ProN"/>
              </a:rPr>
              <a:t>メインスライド</a:t>
            </a:r>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pic>
        <p:nvPicPr>
          <p:cNvPr id="10" name="図 6" descr="JSPM(png32).png"/>
          <p:cNvPicPr>
            <a:picLocks noChangeAspect="1"/>
          </p:cNvPicPr>
          <p:nvPr userDrawn="1"/>
        </p:nvPicPr>
        <p:blipFill rotWithShape="1">
          <a:blip r:embed="rId21">
            <a:extLst>
              <a:ext uri="{28A0092B-C50C-407E-A947-70E740481C1C}">
                <a14:useLocalDpi xmlns:a14="http://schemas.microsoft.com/office/drawing/2010/main" val="0"/>
              </a:ext>
            </a:extLst>
          </a:blip>
          <a:srcRect b="22144"/>
          <a:stretch/>
        </p:blipFill>
        <p:spPr bwMode="auto">
          <a:xfrm>
            <a:off x="8517471" y="6681892"/>
            <a:ext cx="448730" cy="15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descr="PEACEロゴ.jpg"/>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76200" y="6620256"/>
            <a:ext cx="9070848" cy="246888"/>
          </a:xfrm>
          <a:prstGeom prst="rect">
            <a:avLst/>
          </a:prstGeom>
        </p:spPr>
      </p:pic>
    </p:spTree>
    <p:extLst>
      <p:ext uri="{BB962C8B-B14F-4D97-AF65-F5344CB8AC3E}">
        <p14:creationId xmlns:p14="http://schemas.microsoft.com/office/powerpoint/2010/main" val="3476722653"/>
      </p:ext>
    </p:extLst>
  </p:cSld>
  <p:clrMap bg1="lt1" tx1="dk1" bg2="lt2" tx2="dk2" accent1="accent1" accent2="accent2" accent3="accent3" accent4="accent4" accent5="accent5" accent6="accent6" hlink="hlink" folHlink="folHlink"/>
  <p:sldLayoutIdLst>
    <p:sldLayoutId id="2147483736" r:id="rId1"/>
    <p:sldLayoutId id="2147483703" r:id="rId2"/>
    <p:sldLayoutId id="2147483716" r:id="rId3"/>
    <p:sldLayoutId id="2147483704" r:id="rId4"/>
    <p:sldLayoutId id="2147483728" r:id="rId5"/>
    <p:sldLayoutId id="2147483705" r:id="rId6"/>
    <p:sldLayoutId id="2147483706" r:id="rId7"/>
    <p:sldLayoutId id="2147483707" r:id="rId8"/>
    <p:sldLayoutId id="2147483724" r:id="rId9"/>
    <p:sldLayoutId id="2147483727" r:id="rId10"/>
    <p:sldLayoutId id="2147483726"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Lst>
  <p:txStyles>
    <p:titleStyle>
      <a:lvl1pPr algn="ctr" defTabSz="457200" rtl="0" eaLnBrk="1" fontAlgn="base" hangingPunct="1">
        <a:spcBef>
          <a:spcPct val="0"/>
        </a:spcBef>
        <a:spcAft>
          <a:spcPct val="0"/>
        </a:spcAft>
        <a:defRPr kumimoji="1" sz="4400" kern="1200">
          <a:solidFill>
            <a:schemeClr val="tx1"/>
          </a:solidFill>
          <a:latin typeface="メイリオ"/>
          <a:ea typeface="メイリオ"/>
          <a:cs typeface="メイリオ"/>
        </a:defRPr>
      </a:lvl1pPr>
      <a:lvl2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302025" y="146038"/>
            <a:ext cx="853414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2051" name="テキスト プレースホルダー 2"/>
          <p:cNvSpPr>
            <a:spLocks noGrp="1"/>
          </p:cNvSpPr>
          <p:nvPr>
            <p:ph type="body" idx="1"/>
          </p:nvPr>
        </p:nvSpPr>
        <p:spPr bwMode="auto">
          <a:xfrm>
            <a:off x="302025" y="1600200"/>
            <a:ext cx="8534142" cy="490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7" name="正方形/長方形 6"/>
          <p:cNvSpPr/>
          <p:nvPr userDrawn="1"/>
        </p:nvSpPr>
        <p:spPr>
          <a:xfrm>
            <a:off x="1204913" y="6623052"/>
            <a:ext cx="7939087" cy="242355"/>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p>
        </p:txBody>
      </p:sp>
      <p:pic>
        <p:nvPicPr>
          <p:cNvPr id="11" name="Picture 9" descr="ロゴデータ透明２"/>
          <p:cNvPicPr>
            <a:picLocks noChangeAspect="1" noChangeArrowheads="1"/>
          </p:cNvPicPr>
          <p:nvPr userDrawn="1"/>
        </p:nvPicPr>
        <p:blipFill>
          <a:blip r:embed="rId12" cstate="print"/>
          <a:srcRect/>
          <a:stretch>
            <a:fillRect/>
          </a:stretch>
        </p:blipFill>
        <p:spPr bwMode="auto">
          <a:xfrm>
            <a:off x="8524611" y="6616353"/>
            <a:ext cx="488950" cy="239712"/>
          </a:xfrm>
          <a:prstGeom prst="rect">
            <a:avLst/>
          </a:prstGeom>
          <a:noFill/>
          <a:ln w="9525">
            <a:noFill/>
            <a:miter lim="800000"/>
            <a:headEnd/>
            <a:tailEnd/>
          </a:ln>
        </p:spPr>
      </p:pic>
      <p:sp>
        <p:nvSpPr>
          <p:cNvPr id="12" name="正方形/長方形 11"/>
          <p:cNvSpPr/>
          <p:nvPr userDrawn="1"/>
        </p:nvSpPr>
        <p:spPr>
          <a:xfrm>
            <a:off x="1321334" y="6617154"/>
            <a:ext cx="7196137" cy="430887"/>
          </a:xfrm>
          <a:prstGeom prst="rect">
            <a:avLst/>
          </a:prstGeom>
        </p:spPr>
        <p:txBody>
          <a:bodyPr>
            <a:spAutoFit/>
          </a:bodyPr>
          <a:lstStyle/>
          <a:p>
            <a:pPr fontAlgn="auto">
              <a:spcBef>
                <a:spcPts val="0"/>
              </a:spcBef>
              <a:spcAft>
                <a:spcPts val="0"/>
              </a:spcAft>
              <a:defRPr/>
            </a:pPr>
            <a:r>
              <a:rPr lang="en-US" altLang="ja-JP" sz="1100" b="1" i="1" dirty="0">
                <a:solidFill>
                  <a:schemeClr val="accent1">
                    <a:lumMod val="75000"/>
                  </a:schemeClr>
                </a:solidFill>
                <a:latin typeface="Calibri"/>
                <a:ea typeface="HGP創英角ｺﾞｼｯｸUB" charset="0"/>
                <a:cs typeface="Calibri"/>
              </a:rPr>
              <a:t>P</a:t>
            </a:r>
            <a:r>
              <a:rPr lang="en-US" altLang="ja-JP" sz="1100" b="1" i="1" dirty="0">
                <a:solidFill>
                  <a:srgbClr val="FFFFFF"/>
                </a:solidFill>
                <a:latin typeface="Calibri"/>
                <a:ea typeface="HGP創英角ｺﾞｼｯｸUB" charset="0"/>
                <a:cs typeface="Calibri"/>
              </a:rPr>
              <a:t>alliative care </a:t>
            </a:r>
            <a:r>
              <a:rPr lang="en-US" altLang="ja-JP" sz="1100" b="1" i="1" dirty="0">
                <a:solidFill>
                  <a:srgbClr val="376092"/>
                </a:solidFill>
                <a:latin typeface="Calibri"/>
                <a:ea typeface="HGP創英角ｺﾞｼｯｸUB" charset="0"/>
                <a:cs typeface="Calibri"/>
              </a:rPr>
              <a:t>E</a:t>
            </a:r>
            <a:r>
              <a:rPr lang="en-US" altLang="ja-JP" sz="1100" b="1" i="1" dirty="0">
                <a:solidFill>
                  <a:srgbClr val="FFFFFF"/>
                </a:solidFill>
                <a:latin typeface="Calibri"/>
                <a:ea typeface="HGP創英角ｺﾞｼｯｸUB" charset="0"/>
                <a:cs typeface="Calibri"/>
              </a:rPr>
              <a:t>mphasis program on symptom  management and </a:t>
            </a:r>
            <a:r>
              <a:rPr lang="en-US" altLang="ja-JP" sz="1100" b="1" i="1" dirty="0">
                <a:solidFill>
                  <a:srgbClr val="376092"/>
                </a:solidFill>
                <a:latin typeface="Calibri"/>
                <a:ea typeface="HGP創英角ｺﾞｼｯｸUB" charset="0"/>
                <a:cs typeface="Calibri"/>
              </a:rPr>
              <a:t>A</a:t>
            </a:r>
            <a:r>
              <a:rPr lang="en-US" altLang="ja-JP" sz="1100" b="1" i="1" dirty="0">
                <a:solidFill>
                  <a:srgbClr val="FFFFFF"/>
                </a:solidFill>
                <a:latin typeface="Calibri"/>
                <a:ea typeface="HGP創英角ｺﾞｼｯｸUB" charset="0"/>
                <a:cs typeface="Calibri"/>
              </a:rPr>
              <a:t>ssessment for </a:t>
            </a:r>
            <a:r>
              <a:rPr lang="en-US" altLang="ja-JP" sz="1100" b="1" i="1" dirty="0">
                <a:solidFill>
                  <a:srgbClr val="376092"/>
                </a:solidFill>
                <a:latin typeface="Calibri"/>
                <a:ea typeface="HGP創英角ｺﾞｼｯｸUB" charset="0"/>
                <a:cs typeface="Calibri"/>
              </a:rPr>
              <a:t>C</a:t>
            </a:r>
            <a:r>
              <a:rPr lang="en-US" altLang="ja-JP" sz="1100" b="1" i="1" dirty="0">
                <a:solidFill>
                  <a:srgbClr val="FFFFFF"/>
                </a:solidFill>
                <a:latin typeface="Calibri"/>
                <a:ea typeface="HGP創英角ｺﾞｼｯｸUB" charset="0"/>
                <a:cs typeface="Calibri"/>
              </a:rPr>
              <a:t>ontinuous medical </a:t>
            </a:r>
            <a:r>
              <a:rPr lang="en-US" altLang="ja-JP" sz="1100" b="1" i="1" dirty="0">
                <a:solidFill>
                  <a:srgbClr val="376092"/>
                </a:solidFill>
                <a:latin typeface="Calibri"/>
                <a:ea typeface="HGP創英角ｺﾞｼｯｸUB" charset="0"/>
                <a:cs typeface="Calibri"/>
              </a:rPr>
              <a:t>E</a:t>
            </a:r>
            <a:r>
              <a:rPr lang="en-US" altLang="ja-JP" sz="1100" b="1" i="1" dirty="0">
                <a:solidFill>
                  <a:srgbClr val="FFFFFF"/>
                </a:solidFill>
                <a:latin typeface="Calibri"/>
                <a:ea typeface="HGP創英角ｺﾞｼｯｸUB" charset="0"/>
                <a:cs typeface="Calibri"/>
              </a:rPr>
              <a:t>ducation</a:t>
            </a:r>
            <a:endParaRPr lang="ja-JP" altLang="en-US" sz="1100" b="1" i="1" dirty="0">
              <a:solidFill>
                <a:srgbClr val="FFFFFF"/>
              </a:solidFill>
              <a:latin typeface="Calibri"/>
              <a:ea typeface="+mn-ea"/>
              <a:cs typeface="Calibri"/>
            </a:endParaRPr>
          </a:p>
          <a:p>
            <a:pPr fontAlgn="auto">
              <a:spcBef>
                <a:spcPts val="0"/>
              </a:spcBef>
              <a:spcAft>
                <a:spcPts val="0"/>
              </a:spcAft>
              <a:buFont typeface="Wingdings" charset="0"/>
              <a:buNone/>
              <a:defRPr/>
            </a:pPr>
            <a:endParaRPr lang="en-US" altLang="ja-JP" sz="1100" b="1" i="1" dirty="0">
              <a:solidFill>
                <a:srgbClr val="FFFFFF"/>
              </a:solidFill>
              <a:latin typeface="Calibri"/>
              <a:ea typeface="HGP創英角ｺﾞｼｯｸUB" charset="0"/>
              <a:cs typeface="Calibri"/>
            </a:endParaRPr>
          </a:p>
        </p:txBody>
      </p:sp>
      <p:pic>
        <p:nvPicPr>
          <p:cNvPr id="13" name="図 12" descr="PEACEロゴ.pdf"/>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5566" y="6623154"/>
            <a:ext cx="977452" cy="263655"/>
          </a:xfrm>
          <a:prstGeom prst="rect">
            <a:avLst/>
          </a:prstGeom>
        </p:spPr>
      </p:pic>
    </p:spTree>
    <p:extLst>
      <p:ext uri="{BB962C8B-B14F-4D97-AF65-F5344CB8AC3E}">
        <p14:creationId xmlns:p14="http://schemas.microsoft.com/office/powerpoint/2010/main" val="2205096449"/>
      </p:ext>
    </p:extLst>
  </p:cSld>
  <p:clrMap bg1="lt1" tx1="dk1" bg2="lt2" tx2="dk2" accent1="accent1" accent2="accent2" accent3="accent3" accent4="accent4" accent5="accent5" accent6="accent6" hlink="hlink" folHlink="folHlink"/>
  <p:sldLayoutIdLst>
    <p:sldLayoutId id="2147483725" r:id="rId1"/>
    <p:sldLayoutId id="2147483683" r:id="rId2"/>
    <p:sldLayoutId id="2147483717" r:id="rId3"/>
    <p:sldLayoutId id="2147483684" r:id="rId4"/>
    <p:sldLayoutId id="2147483696" r:id="rId5"/>
    <p:sldLayoutId id="2147483685" r:id="rId6"/>
    <p:sldLayoutId id="2147483686" r:id="rId7"/>
    <p:sldLayoutId id="2147483694" r:id="rId8"/>
    <p:sldLayoutId id="2147483697" r:id="rId9"/>
    <p:sldLayoutId id="2147483695" r:id="rId10"/>
  </p:sldLayoutIdLst>
  <p:txStyles>
    <p:titleStyle>
      <a:lvl1pPr algn="ctr" defTabSz="457200" rtl="0" eaLnBrk="1" fontAlgn="base" hangingPunct="1">
        <a:spcBef>
          <a:spcPct val="0"/>
        </a:spcBef>
        <a:spcAft>
          <a:spcPct val="0"/>
        </a:spcAft>
        <a:defRPr kumimoji="1" sz="4400" kern="1200">
          <a:solidFill>
            <a:schemeClr val="tx1"/>
          </a:solidFill>
          <a:latin typeface="メイリオ"/>
          <a:ea typeface="メイリオ"/>
          <a:cs typeface="メイリオ"/>
        </a:defRPr>
      </a:lvl1pPr>
      <a:lvl2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624153413"/>
      </p:ext>
    </p:extLst>
  </p:cSld>
  <p:clrMap bg1="lt1" tx1="dk1" bg2="lt2" tx2="dk2" accent1="accent1" accent2="accent2" accent3="accent3" accent4="accent4" accent5="accent5" accent6="accent6" hlink="hlink" folHlink="folHlink"/>
  <p:sldLayoutIdLst>
    <p:sldLayoutId id="2147483661" r:id="rId1"/>
    <p:sldLayoutId id="2147483718" r:id="rId2"/>
    <p:sldLayoutId id="2147483662" r:id="rId3"/>
    <p:sldLayoutId id="2147483700" r:id="rId4"/>
  </p:sldLayoutIdLst>
  <p:txStyles>
    <p:titleStyle>
      <a:lvl1pPr algn="ctr" defTabSz="457200" rtl="0" eaLnBrk="1" latinLnBrk="0" hangingPunct="1">
        <a:spcBef>
          <a:spcPct val="0"/>
        </a:spcBef>
        <a:buNone/>
        <a:defRPr kumimoji="1" sz="4400" kern="1200">
          <a:solidFill>
            <a:schemeClr val="tx1"/>
          </a:solidFill>
          <a:latin typeface="メイリオ"/>
          <a:ea typeface="メイリオ"/>
          <a:cs typeface="メイリオ"/>
        </a:defRPr>
      </a:lvl1pPr>
    </p:titleStyle>
    <p:bodyStyle>
      <a:lvl1pPr marL="342900" indent="-342900" algn="l" defTabSz="457200" rtl="0" eaLnBrk="1" latinLnBrk="0" hangingPunct="1">
        <a:lnSpc>
          <a:spcPct val="120000"/>
        </a:lnSpc>
        <a:spcBef>
          <a:spcPct val="20000"/>
        </a:spcBef>
        <a:buFont typeface="Arial"/>
        <a:buChar char="•"/>
        <a:defRPr kumimoji="1" sz="3200" kern="1200">
          <a:solidFill>
            <a:schemeClr val="tx1"/>
          </a:solidFill>
          <a:latin typeface="メイリオ"/>
          <a:ea typeface="メイリオ"/>
          <a:cs typeface="メイリオ"/>
        </a:defRPr>
      </a:lvl1pPr>
      <a:lvl2pPr marL="742950" indent="-285750" algn="l" defTabSz="457200" rtl="0" eaLnBrk="1" latinLnBrk="0" hangingPunct="1">
        <a:lnSpc>
          <a:spcPct val="120000"/>
        </a:lnSpc>
        <a:spcBef>
          <a:spcPct val="20000"/>
        </a:spcBef>
        <a:buFont typeface="Arial"/>
        <a:buChar char="–"/>
        <a:defRPr kumimoji="1" sz="2800" kern="1200">
          <a:solidFill>
            <a:schemeClr val="tx1"/>
          </a:solidFill>
          <a:latin typeface="メイリオ"/>
          <a:ea typeface="メイリオ"/>
          <a:cs typeface="メイリオ"/>
        </a:defRPr>
      </a:lvl2pPr>
      <a:lvl3pPr marL="1143000" indent="-228600" algn="l" defTabSz="457200" rtl="0" eaLnBrk="1" latinLnBrk="0" hangingPunct="1">
        <a:lnSpc>
          <a:spcPct val="120000"/>
        </a:lnSpc>
        <a:spcBef>
          <a:spcPct val="20000"/>
        </a:spcBef>
        <a:buFont typeface="Arial"/>
        <a:buChar char="•"/>
        <a:defRPr kumimoji="1" sz="2000" kern="1200">
          <a:solidFill>
            <a:schemeClr val="tx1"/>
          </a:solidFill>
          <a:latin typeface="メイリオ"/>
          <a:ea typeface="メイリオ"/>
          <a:cs typeface="メイリオ"/>
        </a:defRPr>
      </a:lvl3pPr>
      <a:lvl4pPr marL="1600200" indent="-228600" algn="l" defTabSz="457200" rtl="0" eaLnBrk="1" latinLnBrk="0" hangingPunct="1">
        <a:lnSpc>
          <a:spcPct val="120000"/>
        </a:lnSpc>
        <a:spcBef>
          <a:spcPct val="20000"/>
        </a:spcBef>
        <a:buFont typeface="Arial"/>
        <a:buChar char="–"/>
        <a:defRPr kumimoji="1" sz="2000" kern="1200">
          <a:solidFill>
            <a:schemeClr val="tx1"/>
          </a:solidFill>
          <a:latin typeface="メイリオ"/>
          <a:ea typeface="メイリオ"/>
          <a:cs typeface="メイリオ"/>
        </a:defRPr>
      </a:lvl4pPr>
      <a:lvl5pPr marL="2057400" indent="-228600" algn="l" defTabSz="457200" rtl="0" eaLnBrk="1" latinLnBrk="0" hangingPunct="1">
        <a:lnSpc>
          <a:spcPct val="120000"/>
        </a:lnSpc>
        <a:spcBef>
          <a:spcPct val="20000"/>
        </a:spcBef>
        <a:buFont typeface="Arial"/>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正方形/長方形 2"/>
          <p:cNvSpPr/>
          <p:nvPr userDrawn="1"/>
        </p:nvSpPr>
        <p:spPr>
          <a:xfrm>
            <a:off x="7572283" y="6608556"/>
            <a:ext cx="1571717" cy="252000"/>
          </a:xfrm>
          <a:prstGeom prst="rect">
            <a:avLst/>
          </a:prstGeom>
          <a:solidFill>
            <a:srgbClr val="C2B6D5"/>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a:p>
        </p:txBody>
      </p:sp>
      <p:sp>
        <p:nvSpPr>
          <p:cNvPr id="2050" name="タイトル プレースホルダー 1"/>
          <p:cNvSpPr>
            <a:spLocks noGrp="1"/>
          </p:cNvSpPr>
          <p:nvPr>
            <p:ph type="title"/>
          </p:nvPr>
        </p:nvSpPr>
        <p:spPr bwMode="auto">
          <a:xfrm>
            <a:off x="457200" y="146038"/>
            <a:ext cx="82296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2051" name="テキスト プレースホルダー 2"/>
          <p:cNvSpPr>
            <a:spLocks noGrp="1"/>
          </p:cNvSpPr>
          <p:nvPr>
            <p:ph type="body" idx="1"/>
          </p:nvPr>
        </p:nvSpPr>
        <p:spPr bwMode="auto">
          <a:xfrm>
            <a:off x="457200" y="1376064"/>
            <a:ext cx="8229600" cy="490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sz="2600" b="0" i="0" dirty="0">
                <a:solidFill>
                  <a:srgbClr val="000000"/>
                </a:solidFill>
                <a:latin typeface="ヒラギノ角ゴ ProN"/>
                <a:ea typeface="ヒラギノ角ゴ ProN"/>
                <a:cs typeface="ヒラギノ角ゴ ProN"/>
              </a:rPr>
              <a:t>メインスライド</a:t>
            </a:r>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pic>
        <p:nvPicPr>
          <p:cNvPr id="10" name="図 6" descr="JSPM(png32).png"/>
          <p:cNvPicPr>
            <a:picLocks noChangeAspect="1"/>
          </p:cNvPicPr>
          <p:nvPr userDrawn="1"/>
        </p:nvPicPr>
        <p:blipFill rotWithShape="1">
          <a:blip r:embed="rId6">
            <a:extLst>
              <a:ext uri="{28A0092B-C50C-407E-A947-70E740481C1C}">
                <a14:useLocalDpi xmlns:a14="http://schemas.microsoft.com/office/drawing/2010/main" val="0"/>
              </a:ext>
            </a:extLst>
          </a:blip>
          <a:srcRect b="22144"/>
          <a:stretch/>
        </p:blipFill>
        <p:spPr bwMode="auto">
          <a:xfrm>
            <a:off x="8654775" y="6681892"/>
            <a:ext cx="448730" cy="15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descr="PEACEロゴ.jpg"/>
          <p:cNvPicPr>
            <a:picLocks noChangeAspect="1"/>
          </p:cNvPicPr>
          <p:nvPr userDrawn="1"/>
        </p:nvPicPr>
        <p:blipFill rotWithShape="1">
          <a:blip r:embed="rId7">
            <a:extLst>
              <a:ext uri="{28A0092B-C50C-407E-A947-70E740481C1C}">
                <a14:useLocalDpi xmlns:a14="http://schemas.microsoft.com/office/drawing/2010/main" val="0"/>
              </a:ext>
            </a:extLst>
          </a:blip>
          <a:srcRect r="7218"/>
          <a:stretch/>
        </p:blipFill>
        <p:spPr>
          <a:xfrm>
            <a:off x="-2744" y="6611112"/>
            <a:ext cx="8416120" cy="246888"/>
          </a:xfrm>
          <a:prstGeom prst="rect">
            <a:avLst/>
          </a:prstGeom>
        </p:spPr>
      </p:pic>
      <p:pic>
        <p:nvPicPr>
          <p:cNvPr id="9" name="Picture 9" descr="ロゴデータ透明２"/>
          <p:cNvPicPr>
            <a:picLocks noChangeAspect="1" noChangeArrowheads="1"/>
          </p:cNvPicPr>
          <p:nvPr userDrawn="1"/>
        </p:nvPicPr>
        <p:blipFill>
          <a:blip r:embed="rId8" cstate="print"/>
          <a:srcRect/>
          <a:stretch>
            <a:fillRect/>
          </a:stretch>
        </p:blipFill>
        <p:spPr bwMode="auto">
          <a:xfrm>
            <a:off x="8125330" y="6616353"/>
            <a:ext cx="488950" cy="239712"/>
          </a:xfrm>
          <a:prstGeom prst="rect">
            <a:avLst/>
          </a:prstGeom>
          <a:noFill/>
          <a:ln w="9525">
            <a:noFill/>
            <a:miter lim="800000"/>
            <a:headEnd/>
            <a:tailEnd/>
          </a:ln>
        </p:spPr>
      </p:pic>
    </p:spTree>
    <p:extLst>
      <p:ext uri="{BB962C8B-B14F-4D97-AF65-F5344CB8AC3E}">
        <p14:creationId xmlns:p14="http://schemas.microsoft.com/office/powerpoint/2010/main" val="875869392"/>
      </p:ext>
    </p:extLst>
  </p:cSld>
  <p:clrMap bg1="lt1" tx1="dk1" bg2="lt2" tx2="dk2" accent1="accent1" accent2="accent2" accent3="accent3" accent4="accent4" accent5="accent5" accent6="accent6" hlink="hlink" folHlink="folHlink"/>
  <p:sldLayoutIdLst>
    <p:sldLayoutId id="2147483731" r:id="rId1"/>
    <p:sldLayoutId id="2147483733" r:id="rId2"/>
    <p:sldLayoutId id="2147483743" r:id="rId3"/>
    <p:sldLayoutId id="2147483734" r:id="rId4"/>
  </p:sldLayoutIdLst>
  <p:txStyles>
    <p:titleStyle>
      <a:lvl1pPr algn="ctr" defTabSz="457200" rtl="0" eaLnBrk="1" fontAlgn="base" hangingPunct="1">
        <a:spcBef>
          <a:spcPct val="0"/>
        </a:spcBef>
        <a:spcAft>
          <a:spcPct val="0"/>
        </a:spcAft>
        <a:defRPr kumimoji="1" sz="4400" kern="1200">
          <a:solidFill>
            <a:schemeClr val="tx1"/>
          </a:solidFill>
          <a:latin typeface="メイリオ"/>
          <a:ea typeface="メイリオ"/>
          <a:cs typeface="メイリオ"/>
        </a:defRPr>
      </a:lvl1pPr>
      <a:lvl2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302025" y="146038"/>
            <a:ext cx="853414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2051" name="テキスト プレースホルダー 2"/>
          <p:cNvSpPr>
            <a:spLocks noGrp="1"/>
          </p:cNvSpPr>
          <p:nvPr>
            <p:ph type="body" idx="1"/>
          </p:nvPr>
        </p:nvSpPr>
        <p:spPr bwMode="auto">
          <a:xfrm>
            <a:off x="302025" y="1600200"/>
            <a:ext cx="8534142" cy="490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7" name="正方形/長方形 6"/>
          <p:cNvSpPr/>
          <p:nvPr userDrawn="1"/>
        </p:nvSpPr>
        <p:spPr>
          <a:xfrm>
            <a:off x="1204913" y="6623052"/>
            <a:ext cx="7939087" cy="242355"/>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pic>
        <p:nvPicPr>
          <p:cNvPr id="11" name="Picture 9" descr="ロゴデータ透明２"/>
          <p:cNvPicPr>
            <a:picLocks noChangeAspect="1" noChangeArrowheads="1"/>
          </p:cNvPicPr>
          <p:nvPr userDrawn="1"/>
        </p:nvPicPr>
        <p:blipFill>
          <a:blip r:embed="rId12" cstate="print"/>
          <a:srcRect/>
          <a:stretch>
            <a:fillRect/>
          </a:stretch>
        </p:blipFill>
        <p:spPr bwMode="auto">
          <a:xfrm>
            <a:off x="8524611" y="6616353"/>
            <a:ext cx="488950" cy="239712"/>
          </a:xfrm>
          <a:prstGeom prst="rect">
            <a:avLst/>
          </a:prstGeom>
          <a:noFill/>
          <a:ln w="9525">
            <a:noFill/>
            <a:miter lim="800000"/>
            <a:headEnd/>
            <a:tailEnd/>
          </a:ln>
        </p:spPr>
      </p:pic>
      <p:sp>
        <p:nvSpPr>
          <p:cNvPr id="12" name="正方形/長方形 11"/>
          <p:cNvSpPr/>
          <p:nvPr userDrawn="1"/>
        </p:nvSpPr>
        <p:spPr>
          <a:xfrm>
            <a:off x="1321334" y="6617154"/>
            <a:ext cx="7196137" cy="430887"/>
          </a:xfrm>
          <a:prstGeom prst="rect">
            <a:avLst/>
          </a:prstGeom>
        </p:spPr>
        <p:txBody>
          <a:bodyPr>
            <a:spAutoFit/>
          </a:bodyPr>
          <a:lstStyle/>
          <a:p>
            <a:pPr fontAlgn="auto">
              <a:spcBef>
                <a:spcPts val="0"/>
              </a:spcBef>
              <a:spcAft>
                <a:spcPts val="0"/>
              </a:spcAft>
              <a:defRPr/>
            </a:pPr>
            <a:r>
              <a:rPr lang="en-US" altLang="ja-JP" sz="1100" b="1" i="1" dirty="0">
                <a:solidFill>
                  <a:srgbClr val="4F81BD">
                    <a:lumMod val="75000"/>
                  </a:srgbClr>
                </a:solidFill>
                <a:latin typeface="Calibri"/>
                <a:ea typeface="HGP創英角ｺﾞｼｯｸUB" charset="0"/>
                <a:cs typeface="Calibri"/>
              </a:rPr>
              <a:t>P</a:t>
            </a:r>
            <a:r>
              <a:rPr lang="en-US" altLang="ja-JP" sz="1100" b="1" i="1" dirty="0">
                <a:solidFill>
                  <a:srgbClr val="FFFFFF"/>
                </a:solidFill>
                <a:latin typeface="Calibri"/>
                <a:ea typeface="HGP創英角ｺﾞｼｯｸUB" charset="0"/>
                <a:cs typeface="Calibri"/>
              </a:rPr>
              <a:t>alliative care </a:t>
            </a:r>
            <a:r>
              <a:rPr lang="en-US" altLang="ja-JP" sz="1100" b="1" i="1" dirty="0">
                <a:solidFill>
                  <a:srgbClr val="376092"/>
                </a:solidFill>
                <a:latin typeface="Calibri"/>
                <a:ea typeface="HGP創英角ｺﾞｼｯｸUB" charset="0"/>
                <a:cs typeface="Calibri"/>
              </a:rPr>
              <a:t>E</a:t>
            </a:r>
            <a:r>
              <a:rPr lang="en-US" altLang="ja-JP" sz="1100" b="1" i="1" dirty="0">
                <a:solidFill>
                  <a:srgbClr val="FFFFFF"/>
                </a:solidFill>
                <a:latin typeface="Calibri"/>
                <a:ea typeface="HGP創英角ｺﾞｼｯｸUB" charset="0"/>
                <a:cs typeface="Calibri"/>
              </a:rPr>
              <a:t>mphasis program on symptom  management and </a:t>
            </a:r>
            <a:r>
              <a:rPr lang="en-US" altLang="ja-JP" sz="1100" b="1" i="1" dirty="0">
                <a:solidFill>
                  <a:srgbClr val="376092"/>
                </a:solidFill>
                <a:latin typeface="Calibri"/>
                <a:ea typeface="HGP創英角ｺﾞｼｯｸUB" charset="0"/>
                <a:cs typeface="Calibri"/>
              </a:rPr>
              <a:t>A</a:t>
            </a:r>
            <a:r>
              <a:rPr lang="en-US" altLang="ja-JP" sz="1100" b="1" i="1" dirty="0">
                <a:solidFill>
                  <a:srgbClr val="FFFFFF"/>
                </a:solidFill>
                <a:latin typeface="Calibri"/>
                <a:ea typeface="HGP創英角ｺﾞｼｯｸUB" charset="0"/>
                <a:cs typeface="Calibri"/>
              </a:rPr>
              <a:t>ssessment for </a:t>
            </a:r>
            <a:r>
              <a:rPr lang="en-US" altLang="ja-JP" sz="1100" b="1" i="1" dirty="0">
                <a:solidFill>
                  <a:srgbClr val="376092"/>
                </a:solidFill>
                <a:latin typeface="Calibri"/>
                <a:ea typeface="HGP創英角ｺﾞｼｯｸUB" charset="0"/>
                <a:cs typeface="Calibri"/>
              </a:rPr>
              <a:t>C</a:t>
            </a:r>
            <a:r>
              <a:rPr lang="en-US" altLang="ja-JP" sz="1100" b="1" i="1" dirty="0">
                <a:solidFill>
                  <a:srgbClr val="FFFFFF"/>
                </a:solidFill>
                <a:latin typeface="Calibri"/>
                <a:ea typeface="HGP創英角ｺﾞｼｯｸUB" charset="0"/>
                <a:cs typeface="Calibri"/>
              </a:rPr>
              <a:t>ontinuous medical </a:t>
            </a:r>
            <a:r>
              <a:rPr lang="en-US" altLang="ja-JP" sz="1100" b="1" i="1" dirty="0">
                <a:solidFill>
                  <a:srgbClr val="376092"/>
                </a:solidFill>
                <a:latin typeface="Calibri"/>
                <a:ea typeface="HGP創英角ｺﾞｼｯｸUB" charset="0"/>
                <a:cs typeface="Calibri"/>
              </a:rPr>
              <a:t>E</a:t>
            </a:r>
            <a:r>
              <a:rPr lang="en-US" altLang="ja-JP" sz="1100" b="1" i="1" dirty="0">
                <a:solidFill>
                  <a:srgbClr val="FFFFFF"/>
                </a:solidFill>
                <a:latin typeface="Calibri"/>
                <a:ea typeface="HGP創英角ｺﾞｼｯｸUB" charset="0"/>
                <a:cs typeface="Calibri"/>
              </a:rPr>
              <a:t>ducation</a:t>
            </a:r>
            <a:endParaRPr lang="ja-JP" altLang="en-US" sz="1100" b="1" i="1" dirty="0">
              <a:solidFill>
                <a:srgbClr val="FFFFFF"/>
              </a:solidFill>
              <a:latin typeface="Calibri"/>
              <a:ea typeface="メイリオ"/>
              <a:cs typeface="Calibri"/>
            </a:endParaRPr>
          </a:p>
          <a:p>
            <a:pPr fontAlgn="auto">
              <a:spcBef>
                <a:spcPts val="0"/>
              </a:spcBef>
              <a:spcAft>
                <a:spcPts val="0"/>
              </a:spcAft>
              <a:buFont typeface="Wingdings" charset="0"/>
              <a:buNone/>
              <a:defRPr/>
            </a:pPr>
            <a:endParaRPr lang="en-US" altLang="ja-JP" sz="1100" b="1" i="1" dirty="0">
              <a:solidFill>
                <a:srgbClr val="FFFFFF"/>
              </a:solidFill>
              <a:latin typeface="Calibri"/>
              <a:ea typeface="HGP創英角ｺﾞｼｯｸUB" charset="0"/>
              <a:cs typeface="Calibri"/>
            </a:endParaRPr>
          </a:p>
        </p:txBody>
      </p:sp>
      <p:pic>
        <p:nvPicPr>
          <p:cNvPr id="13" name="図 12" descr="PEACEロゴ.pdf"/>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5566" y="6623154"/>
            <a:ext cx="977452" cy="263655"/>
          </a:xfrm>
          <a:prstGeom prst="rect">
            <a:avLst/>
          </a:prstGeom>
        </p:spPr>
      </p:pic>
    </p:spTree>
    <p:extLst>
      <p:ext uri="{BB962C8B-B14F-4D97-AF65-F5344CB8AC3E}">
        <p14:creationId xmlns:p14="http://schemas.microsoft.com/office/powerpoint/2010/main" val="302853889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txStyles>
    <p:titleStyle>
      <a:lvl1pPr algn="ctr" defTabSz="457200" rtl="0" eaLnBrk="1" fontAlgn="base" hangingPunct="1">
        <a:spcBef>
          <a:spcPct val="0"/>
        </a:spcBef>
        <a:spcAft>
          <a:spcPct val="0"/>
        </a:spcAft>
        <a:defRPr kumimoji="1" sz="4400" kern="1200">
          <a:solidFill>
            <a:schemeClr val="tx1"/>
          </a:solidFill>
          <a:latin typeface="メイリオ"/>
          <a:ea typeface="メイリオ"/>
          <a:cs typeface="メイリオ"/>
        </a:defRPr>
      </a:lvl1pPr>
      <a:lvl2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302025" y="146038"/>
            <a:ext cx="853414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2051" name="テキスト プレースホルダー 2"/>
          <p:cNvSpPr>
            <a:spLocks noGrp="1"/>
          </p:cNvSpPr>
          <p:nvPr>
            <p:ph type="body" idx="1"/>
          </p:nvPr>
        </p:nvSpPr>
        <p:spPr bwMode="auto">
          <a:xfrm>
            <a:off x="302025" y="1600200"/>
            <a:ext cx="8534142" cy="490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7" name="正方形/長方形 6"/>
          <p:cNvSpPr/>
          <p:nvPr userDrawn="1"/>
        </p:nvSpPr>
        <p:spPr>
          <a:xfrm>
            <a:off x="1204913" y="6623052"/>
            <a:ext cx="7939087" cy="242355"/>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ja-JP" altLang="en-US" b="1" dirty="0">
              <a:solidFill>
                <a:prstClr val="white"/>
              </a:solidFill>
            </a:endParaRPr>
          </a:p>
        </p:txBody>
      </p:sp>
      <p:pic>
        <p:nvPicPr>
          <p:cNvPr id="11" name="Picture 9" descr="ロゴデータ透明２"/>
          <p:cNvPicPr>
            <a:picLocks noChangeAspect="1" noChangeArrowheads="1"/>
          </p:cNvPicPr>
          <p:nvPr userDrawn="1"/>
        </p:nvPicPr>
        <p:blipFill>
          <a:blip r:embed="rId12" cstate="print"/>
          <a:srcRect/>
          <a:stretch>
            <a:fillRect/>
          </a:stretch>
        </p:blipFill>
        <p:spPr bwMode="auto">
          <a:xfrm>
            <a:off x="8524611" y="6616353"/>
            <a:ext cx="488950" cy="239712"/>
          </a:xfrm>
          <a:prstGeom prst="rect">
            <a:avLst/>
          </a:prstGeom>
          <a:noFill/>
          <a:ln w="9525">
            <a:noFill/>
            <a:miter lim="800000"/>
            <a:headEnd/>
            <a:tailEnd/>
          </a:ln>
        </p:spPr>
      </p:pic>
      <p:sp>
        <p:nvSpPr>
          <p:cNvPr id="12" name="正方形/長方形 11"/>
          <p:cNvSpPr/>
          <p:nvPr userDrawn="1"/>
        </p:nvSpPr>
        <p:spPr>
          <a:xfrm>
            <a:off x="1321334" y="6617154"/>
            <a:ext cx="7196137" cy="430887"/>
          </a:xfrm>
          <a:prstGeom prst="rect">
            <a:avLst/>
          </a:prstGeom>
        </p:spPr>
        <p:txBody>
          <a:bodyPr>
            <a:spAutoFit/>
          </a:bodyPr>
          <a:lstStyle/>
          <a:p>
            <a:pPr fontAlgn="auto">
              <a:spcBef>
                <a:spcPts val="0"/>
              </a:spcBef>
              <a:spcAft>
                <a:spcPts val="0"/>
              </a:spcAft>
              <a:defRPr/>
            </a:pPr>
            <a:r>
              <a:rPr lang="en-US" altLang="ja-JP" sz="1100" b="1" i="1" dirty="0">
                <a:solidFill>
                  <a:srgbClr val="4F81BD">
                    <a:lumMod val="75000"/>
                  </a:srgbClr>
                </a:solidFill>
                <a:latin typeface="Calibri"/>
                <a:ea typeface="HGP創英角ｺﾞｼｯｸUB" charset="0"/>
                <a:cs typeface="Calibri"/>
              </a:rPr>
              <a:t>P</a:t>
            </a:r>
            <a:r>
              <a:rPr lang="en-US" altLang="ja-JP" sz="1100" b="1" i="1" dirty="0">
                <a:solidFill>
                  <a:srgbClr val="FFFFFF"/>
                </a:solidFill>
                <a:latin typeface="Calibri"/>
                <a:ea typeface="HGP創英角ｺﾞｼｯｸUB" charset="0"/>
                <a:cs typeface="Calibri"/>
              </a:rPr>
              <a:t>alliative care </a:t>
            </a:r>
            <a:r>
              <a:rPr lang="en-US" altLang="ja-JP" sz="1100" b="1" i="1" dirty="0">
                <a:solidFill>
                  <a:srgbClr val="376092"/>
                </a:solidFill>
                <a:latin typeface="Calibri"/>
                <a:ea typeface="HGP創英角ｺﾞｼｯｸUB" charset="0"/>
                <a:cs typeface="Calibri"/>
              </a:rPr>
              <a:t>E</a:t>
            </a:r>
            <a:r>
              <a:rPr lang="en-US" altLang="ja-JP" sz="1100" b="1" i="1" dirty="0">
                <a:solidFill>
                  <a:srgbClr val="FFFFFF"/>
                </a:solidFill>
                <a:latin typeface="Calibri"/>
                <a:ea typeface="HGP創英角ｺﾞｼｯｸUB" charset="0"/>
                <a:cs typeface="Calibri"/>
              </a:rPr>
              <a:t>mphasis program on symptom  management and </a:t>
            </a:r>
            <a:r>
              <a:rPr lang="en-US" altLang="ja-JP" sz="1100" b="1" i="1" dirty="0">
                <a:solidFill>
                  <a:srgbClr val="376092"/>
                </a:solidFill>
                <a:latin typeface="Calibri"/>
                <a:ea typeface="HGP創英角ｺﾞｼｯｸUB" charset="0"/>
                <a:cs typeface="Calibri"/>
              </a:rPr>
              <a:t>A</a:t>
            </a:r>
            <a:r>
              <a:rPr lang="en-US" altLang="ja-JP" sz="1100" b="1" i="1" dirty="0">
                <a:solidFill>
                  <a:srgbClr val="FFFFFF"/>
                </a:solidFill>
                <a:latin typeface="Calibri"/>
                <a:ea typeface="HGP創英角ｺﾞｼｯｸUB" charset="0"/>
                <a:cs typeface="Calibri"/>
              </a:rPr>
              <a:t>ssessment for </a:t>
            </a:r>
            <a:r>
              <a:rPr lang="en-US" altLang="ja-JP" sz="1100" b="1" i="1" dirty="0">
                <a:solidFill>
                  <a:srgbClr val="376092"/>
                </a:solidFill>
                <a:latin typeface="Calibri"/>
                <a:ea typeface="HGP創英角ｺﾞｼｯｸUB" charset="0"/>
                <a:cs typeface="Calibri"/>
              </a:rPr>
              <a:t>C</a:t>
            </a:r>
            <a:r>
              <a:rPr lang="en-US" altLang="ja-JP" sz="1100" b="1" i="1" dirty="0">
                <a:solidFill>
                  <a:srgbClr val="FFFFFF"/>
                </a:solidFill>
                <a:latin typeface="Calibri"/>
                <a:ea typeface="HGP創英角ｺﾞｼｯｸUB" charset="0"/>
                <a:cs typeface="Calibri"/>
              </a:rPr>
              <a:t>ontinuous medical </a:t>
            </a:r>
            <a:r>
              <a:rPr lang="en-US" altLang="ja-JP" sz="1100" b="1" i="1" dirty="0">
                <a:solidFill>
                  <a:srgbClr val="376092"/>
                </a:solidFill>
                <a:latin typeface="Calibri"/>
                <a:ea typeface="HGP創英角ｺﾞｼｯｸUB" charset="0"/>
                <a:cs typeface="Calibri"/>
              </a:rPr>
              <a:t>E</a:t>
            </a:r>
            <a:r>
              <a:rPr lang="en-US" altLang="ja-JP" sz="1100" b="1" i="1" dirty="0">
                <a:solidFill>
                  <a:srgbClr val="FFFFFF"/>
                </a:solidFill>
                <a:latin typeface="Calibri"/>
                <a:ea typeface="HGP創英角ｺﾞｼｯｸUB" charset="0"/>
                <a:cs typeface="Calibri"/>
              </a:rPr>
              <a:t>ducation</a:t>
            </a:r>
            <a:endParaRPr lang="ja-JP" altLang="en-US" sz="1100" b="1" i="1" dirty="0">
              <a:solidFill>
                <a:srgbClr val="FFFFFF"/>
              </a:solidFill>
              <a:latin typeface="Calibri"/>
              <a:ea typeface="メイリオ"/>
              <a:cs typeface="Calibri"/>
            </a:endParaRPr>
          </a:p>
          <a:p>
            <a:pPr fontAlgn="auto">
              <a:spcBef>
                <a:spcPts val="0"/>
              </a:spcBef>
              <a:spcAft>
                <a:spcPts val="0"/>
              </a:spcAft>
              <a:buFont typeface="Wingdings" charset="0"/>
              <a:buNone/>
              <a:defRPr/>
            </a:pPr>
            <a:endParaRPr lang="en-US" altLang="ja-JP" sz="1100" b="1" i="1" dirty="0">
              <a:solidFill>
                <a:srgbClr val="FFFFFF"/>
              </a:solidFill>
              <a:latin typeface="Calibri"/>
              <a:ea typeface="HGP創英角ｺﾞｼｯｸUB" charset="0"/>
              <a:cs typeface="Calibri"/>
            </a:endParaRPr>
          </a:p>
        </p:txBody>
      </p:sp>
      <p:pic>
        <p:nvPicPr>
          <p:cNvPr id="13" name="図 12" descr="PEACEロゴ.pdf"/>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5566" y="6623154"/>
            <a:ext cx="977452" cy="263655"/>
          </a:xfrm>
          <a:prstGeom prst="rect">
            <a:avLst/>
          </a:prstGeom>
        </p:spPr>
      </p:pic>
    </p:spTree>
    <p:extLst>
      <p:ext uri="{BB962C8B-B14F-4D97-AF65-F5344CB8AC3E}">
        <p14:creationId xmlns:p14="http://schemas.microsoft.com/office/powerpoint/2010/main" val="16471636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Lst>
  <p:txStyles>
    <p:titleStyle>
      <a:lvl1pPr algn="ctr" defTabSz="457200" rtl="0" eaLnBrk="1" fontAlgn="base" hangingPunct="1">
        <a:spcBef>
          <a:spcPct val="0"/>
        </a:spcBef>
        <a:spcAft>
          <a:spcPct val="0"/>
        </a:spcAft>
        <a:defRPr kumimoji="1" sz="4400" kern="1200">
          <a:solidFill>
            <a:schemeClr val="tx1"/>
          </a:solidFill>
          <a:latin typeface="メイリオ"/>
          <a:ea typeface="メイリオ"/>
          <a:cs typeface="メイリオ"/>
        </a:defRPr>
      </a:lvl1pPr>
      <a:lvl2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865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r>
              <a:rPr lang="ja-JP" altLang="en-US"/>
              <a:t>ロールプレイの時間配分</a:t>
            </a:r>
          </a:p>
        </p:txBody>
      </p:sp>
      <p:grpSp>
        <p:nvGrpSpPr>
          <p:cNvPr id="22532" name="Group 81"/>
          <p:cNvGrpSpPr>
            <a:grpSpLocks/>
          </p:cNvGrpSpPr>
          <p:nvPr/>
        </p:nvGrpSpPr>
        <p:grpSpPr bwMode="auto">
          <a:xfrm>
            <a:off x="1055688" y="2751138"/>
            <a:ext cx="6191250" cy="288925"/>
            <a:chOff x="1565" y="1389"/>
            <a:chExt cx="3900" cy="408"/>
          </a:xfrm>
        </p:grpSpPr>
        <p:sp>
          <p:nvSpPr>
            <p:cNvPr id="22542" name="Line 82"/>
            <p:cNvSpPr>
              <a:spLocks noChangeShapeType="1"/>
            </p:cNvSpPr>
            <p:nvPr/>
          </p:nvSpPr>
          <p:spPr bwMode="auto">
            <a:xfrm>
              <a:off x="1565" y="1593"/>
              <a:ext cx="3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43" name="Line 83"/>
            <p:cNvSpPr>
              <a:spLocks noChangeShapeType="1"/>
            </p:cNvSpPr>
            <p:nvPr/>
          </p:nvSpPr>
          <p:spPr bwMode="auto">
            <a:xfrm>
              <a:off x="1565" y="1389"/>
              <a:ext cx="0" cy="4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44" name="Line 84"/>
            <p:cNvSpPr>
              <a:spLocks noChangeShapeType="1"/>
            </p:cNvSpPr>
            <p:nvPr/>
          </p:nvSpPr>
          <p:spPr bwMode="auto">
            <a:xfrm>
              <a:off x="5465" y="1389"/>
              <a:ext cx="0" cy="4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2533" name="Rectangle 85"/>
          <p:cNvSpPr>
            <a:spLocks noChangeArrowheads="1"/>
          </p:cNvSpPr>
          <p:nvPr/>
        </p:nvSpPr>
        <p:spPr bwMode="auto">
          <a:xfrm>
            <a:off x="2173288" y="2834436"/>
            <a:ext cx="3851275" cy="65087"/>
          </a:xfrm>
          <a:prstGeom prst="rect">
            <a:avLst/>
          </a:prstGeom>
          <a:solidFill>
            <a:srgbClr val="C00000"/>
          </a:solidFill>
          <a:ln w="9525">
            <a:solidFill>
              <a:schemeClr val="accent2"/>
            </a:solidFill>
            <a:miter lim="800000"/>
            <a:headEnd/>
            <a:tailEnd/>
          </a:ln>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メイリオ" panose="020B0604030504040204" pitchFamily="50" charset="-128"/>
              <a:ea typeface="メイリオ" panose="020B0604030504040204" pitchFamily="50" charset="-128"/>
            </a:endParaRPr>
          </a:p>
        </p:txBody>
      </p:sp>
      <p:sp>
        <p:nvSpPr>
          <p:cNvPr id="9" name="Text Box 86"/>
          <p:cNvSpPr txBox="1">
            <a:spLocks noChangeArrowheads="1"/>
          </p:cNvSpPr>
          <p:nvPr/>
        </p:nvSpPr>
        <p:spPr bwMode="auto">
          <a:xfrm>
            <a:off x="2700338" y="2362200"/>
            <a:ext cx="3470822" cy="461665"/>
          </a:xfrm>
          <a:prstGeom prst="rect">
            <a:avLst/>
          </a:prstGeom>
          <a:noFill/>
          <a:ln w="9525">
            <a:noFill/>
            <a:miter lim="800000"/>
            <a:headEnd/>
            <a:tailEnd/>
          </a:ln>
        </p:spPr>
        <p:txBody>
          <a:bodyPr wrap="none">
            <a:spAutoFit/>
          </a:bodyPr>
          <a:lstStyle/>
          <a:p>
            <a:pPr>
              <a:defRPr/>
            </a:pPr>
            <a:r>
              <a:rPr lang="ja-JP" altLang="en-US" sz="2400"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ロールプレイ（</a:t>
            </a:r>
            <a:r>
              <a:rPr lang="en-US" altLang="ja-JP" sz="2400"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3-7</a:t>
            </a:r>
            <a:r>
              <a:rPr lang="ja-JP" altLang="en-US" sz="2400"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分）</a:t>
            </a:r>
          </a:p>
        </p:txBody>
      </p:sp>
      <p:sp>
        <p:nvSpPr>
          <p:cNvPr id="22535" name="Rectangle 87"/>
          <p:cNvSpPr>
            <a:spLocks noChangeArrowheads="1"/>
          </p:cNvSpPr>
          <p:nvPr/>
        </p:nvSpPr>
        <p:spPr bwMode="auto">
          <a:xfrm>
            <a:off x="6024563" y="2892425"/>
            <a:ext cx="1222375" cy="66675"/>
          </a:xfrm>
          <a:prstGeom prst="rect">
            <a:avLst/>
          </a:prstGeom>
          <a:solidFill>
            <a:schemeClr val="tx1"/>
          </a:solidFill>
          <a:ln w="9525">
            <a:solidFill>
              <a:schemeClr val="tx1"/>
            </a:solidFill>
            <a:miter lim="800000"/>
            <a:headEnd/>
            <a:tailEnd/>
          </a:ln>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メイリオ" panose="020B0604030504040204" pitchFamily="50" charset="-128"/>
              <a:ea typeface="メイリオ" panose="020B0604030504040204" pitchFamily="50" charset="-128"/>
            </a:endParaRPr>
          </a:p>
        </p:txBody>
      </p:sp>
      <p:sp>
        <p:nvSpPr>
          <p:cNvPr id="22536" name="Rectangle 89"/>
          <p:cNvSpPr>
            <a:spLocks noChangeArrowheads="1"/>
          </p:cNvSpPr>
          <p:nvPr/>
        </p:nvSpPr>
        <p:spPr bwMode="auto">
          <a:xfrm>
            <a:off x="1057275" y="2884488"/>
            <a:ext cx="1116013" cy="73025"/>
          </a:xfrm>
          <a:prstGeom prst="rect">
            <a:avLst/>
          </a:prstGeom>
          <a:solidFill>
            <a:schemeClr val="tx1"/>
          </a:solidFill>
          <a:ln w="9525">
            <a:solidFill>
              <a:schemeClr val="tx1"/>
            </a:solidFill>
            <a:miter lim="800000"/>
            <a:headEnd/>
            <a:tailEnd/>
          </a:ln>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メイリオ" panose="020B0604030504040204" pitchFamily="50" charset="-128"/>
              <a:ea typeface="メイリオ" panose="020B0604030504040204" pitchFamily="50" charset="-128"/>
            </a:endParaRPr>
          </a:p>
        </p:txBody>
      </p:sp>
      <p:sp>
        <p:nvSpPr>
          <p:cNvPr id="12" name="Text Box 90"/>
          <p:cNvSpPr txBox="1">
            <a:spLocks noChangeArrowheads="1"/>
          </p:cNvSpPr>
          <p:nvPr/>
        </p:nvSpPr>
        <p:spPr bwMode="auto">
          <a:xfrm>
            <a:off x="495300" y="3128963"/>
            <a:ext cx="2547492" cy="461665"/>
          </a:xfrm>
          <a:prstGeom prst="rect">
            <a:avLst/>
          </a:prstGeom>
          <a:noFill/>
          <a:ln w="9525">
            <a:noFill/>
            <a:miter lim="800000"/>
            <a:headEnd/>
            <a:tailEnd/>
          </a:ln>
        </p:spPr>
        <p:txBody>
          <a:bodyPr wrap="none">
            <a:spAutoFit/>
          </a:bodyPr>
          <a:lstStyle/>
          <a:p>
            <a:pPr>
              <a:defRPr/>
            </a:pP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役作り（</a:t>
            </a:r>
            <a:r>
              <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5-7</a:t>
            </a: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a:t>
            </a:r>
          </a:p>
        </p:txBody>
      </p:sp>
      <p:sp>
        <p:nvSpPr>
          <p:cNvPr id="13" name="Text Box 92"/>
          <p:cNvSpPr txBox="1">
            <a:spLocks noChangeArrowheads="1"/>
          </p:cNvSpPr>
          <p:nvPr/>
        </p:nvSpPr>
        <p:spPr bwMode="auto">
          <a:xfrm>
            <a:off x="6910388" y="2359025"/>
            <a:ext cx="873957" cy="461665"/>
          </a:xfrm>
          <a:prstGeom prst="rect">
            <a:avLst/>
          </a:prstGeom>
          <a:noFill/>
          <a:ln w="9525">
            <a:noFill/>
            <a:miter lim="800000"/>
            <a:headEnd/>
            <a:tailEnd/>
          </a:ln>
        </p:spPr>
        <p:txBody>
          <a:bodyPr wrap="none">
            <a:spAutoFit/>
          </a:bodyPr>
          <a:lstStyle/>
          <a:p>
            <a:pPr>
              <a:defRPr/>
            </a:pPr>
            <a:r>
              <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a:t>
            </a:r>
          </a:p>
        </p:txBody>
      </p:sp>
      <p:sp>
        <p:nvSpPr>
          <p:cNvPr id="16" name="Text Box 93"/>
          <p:cNvSpPr txBox="1">
            <a:spLocks noChangeArrowheads="1"/>
          </p:cNvSpPr>
          <p:nvPr/>
        </p:nvSpPr>
        <p:spPr bwMode="auto">
          <a:xfrm>
            <a:off x="4721901" y="3128963"/>
            <a:ext cx="4044274" cy="461665"/>
          </a:xfrm>
          <a:prstGeom prst="rect">
            <a:avLst/>
          </a:prstGeom>
          <a:noFill/>
          <a:ln w="9525">
            <a:noFill/>
            <a:miter lim="800000"/>
            <a:headEnd/>
            <a:tailEnd/>
          </a:ln>
        </p:spPr>
        <p:txBody>
          <a:bodyPr wrap="square">
            <a:spAutoFit/>
          </a:bodyPr>
          <a:lstStyle/>
          <a:p>
            <a:pPr marL="361950" indent="-361950">
              <a:defRPr/>
            </a:pP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フィードバック（</a:t>
            </a:r>
            <a:r>
              <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5-10</a:t>
            </a: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a:t>
            </a:r>
          </a:p>
        </p:txBody>
      </p:sp>
      <p:sp>
        <p:nvSpPr>
          <p:cNvPr id="18" name="角丸四角形吹き出し 17"/>
          <p:cNvSpPr/>
          <p:nvPr/>
        </p:nvSpPr>
        <p:spPr bwMode="auto">
          <a:xfrm>
            <a:off x="258763" y="3886199"/>
            <a:ext cx="3829050" cy="2428638"/>
          </a:xfrm>
          <a:prstGeom prst="wedgeRoundRectCallout">
            <a:avLst>
              <a:gd name="adj1" fmla="val -28222"/>
              <a:gd name="adj2" fmla="val -63011"/>
              <a:gd name="adj3" fmla="val 1666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wrap="square"/>
          <a:lstStyle/>
          <a:p>
            <a:pPr marL="342900" indent="-342900">
              <a:lnSpc>
                <a:spcPct val="120000"/>
              </a:lnSpc>
              <a:buFont typeface="Arial" panose="020B0604020202020204" pitchFamily="34" charset="0"/>
              <a:buChar char="•"/>
              <a:defRPr/>
            </a:pPr>
            <a:r>
              <a:rPr lang="ja-JP" altLang="en-US" sz="2000" dirty="0">
                <a:solidFill>
                  <a:prstClr val="black"/>
                </a:solidFill>
                <a:latin typeface="メイリオ" panose="020B0604030504040204" pitchFamily="50" charset="-128"/>
              </a:rPr>
              <a:t>シナリオ決め・全員で共有</a:t>
            </a:r>
            <a:endParaRPr lang="en-US" altLang="ja-JP" sz="2000" dirty="0">
              <a:solidFill>
                <a:prstClr val="black"/>
              </a:solidFill>
              <a:latin typeface="メイリオ" panose="020B0604030504040204" pitchFamily="50" charset="-128"/>
            </a:endParaRPr>
          </a:p>
          <a:p>
            <a:pPr>
              <a:lnSpc>
                <a:spcPct val="120000"/>
              </a:lnSpc>
              <a:defRPr/>
            </a:pPr>
            <a:r>
              <a:rPr lang="ja-JP" altLang="en-US" sz="2000" dirty="0">
                <a:solidFill>
                  <a:prstClr val="black"/>
                </a:solidFill>
                <a:latin typeface="メイリオ" panose="020B0604030504040204" pitchFamily="50" charset="-128"/>
              </a:rPr>
              <a:t>（役名、がん種、背景など）</a:t>
            </a:r>
            <a:endParaRPr lang="en-US" altLang="ja-JP" sz="2000" dirty="0">
              <a:solidFill>
                <a:prstClr val="black"/>
              </a:solidFill>
              <a:latin typeface="メイリオ" panose="020B0604030504040204" pitchFamily="50" charset="-128"/>
            </a:endParaRPr>
          </a:p>
          <a:p>
            <a:pPr marL="171450" indent="-171450">
              <a:lnSpc>
                <a:spcPct val="120000"/>
              </a:lnSpc>
              <a:buFont typeface="Arial" panose="020B0604020202020204" pitchFamily="34" charset="0"/>
              <a:buChar char="•"/>
              <a:defRPr/>
            </a:pPr>
            <a:endParaRPr lang="ja-JP" altLang="en-US" sz="800" dirty="0">
              <a:solidFill>
                <a:prstClr val="black"/>
              </a:solidFill>
              <a:latin typeface="メイリオ" panose="020B0604030504040204" pitchFamily="50" charset="-128"/>
            </a:endParaRPr>
          </a:p>
          <a:p>
            <a:pPr marL="342900" indent="-342900">
              <a:lnSpc>
                <a:spcPct val="120000"/>
              </a:lnSpc>
              <a:buFont typeface="Arial" panose="020B0604020202020204" pitchFamily="34" charset="0"/>
              <a:buChar char="•"/>
              <a:defRPr/>
            </a:pPr>
            <a:r>
              <a:rPr lang="ja-JP" altLang="en-US" sz="2000" dirty="0">
                <a:solidFill>
                  <a:prstClr val="black"/>
                </a:solidFill>
                <a:latin typeface="メイリオ" panose="020B0604030504040204" pitchFamily="50" charset="-128"/>
              </a:rPr>
              <a:t>試すスキルを決める</a:t>
            </a:r>
            <a:endParaRPr lang="en-US" altLang="ja-JP" sz="2000" dirty="0">
              <a:solidFill>
                <a:prstClr val="black"/>
              </a:solidFill>
              <a:latin typeface="メイリオ" panose="020B0604030504040204" pitchFamily="50" charset="-128"/>
            </a:endParaRPr>
          </a:p>
          <a:p>
            <a:pPr marL="171450" indent="-171450">
              <a:lnSpc>
                <a:spcPct val="120000"/>
              </a:lnSpc>
              <a:buFont typeface="Arial" panose="020B0604020202020204" pitchFamily="34" charset="0"/>
              <a:buChar char="•"/>
              <a:defRPr/>
            </a:pPr>
            <a:endParaRPr lang="en-US" altLang="ja-JP" sz="800" dirty="0">
              <a:solidFill>
                <a:prstClr val="black"/>
              </a:solidFill>
              <a:latin typeface="メイリオ" panose="020B0604030504040204" pitchFamily="50" charset="-128"/>
            </a:endParaRPr>
          </a:p>
          <a:p>
            <a:pPr marL="342900" indent="-342900">
              <a:lnSpc>
                <a:spcPct val="120000"/>
              </a:lnSpc>
              <a:buFont typeface="Arial" panose="020B0604020202020204" pitchFamily="34" charset="0"/>
              <a:buChar char="•"/>
              <a:defRPr/>
            </a:pPr>
            <a:r>
              <a:rPr lang="ja-JP" altLang="en-US" sz="2000" dirty="0">
                <a:solidFill>
                  <a:prstClr val="black"/>
                </a:solidFill>
                <a:latin typeface="メイリオ" panose="020B0604030504040204" pitchFamily="50" charset="-128"/>
              </a:rPr>
              <a:t>患者役の気持ち、心配を</a:t>
            </a:r>
            <a:r>
              <a:rPr lang="en-US" altLang="ja-JP" sz="2000" dirty="0">
                <a:solidFill>
                  <a:prstClr val="black"/>
                </a:solidFill>
                <a:latin typeface="メイリオ" panose="020B0604030504040204" pitchFamily="50" charset="-128"/>
              </a:rPr>
              <a:t/>
            </a:r>
            <a:br>
              <a:rPr lang="en-US" altLang="ja-JP" sz="2000" dirty="0">
                <a:solidFill>
                  <a:prstClr val="black"/>
                </a:solidFill>
                <a:latin typeface="メイリオ" panose="020B0604030504040204" pitchFamily="50" charset="-128"/>
              </a:rPr>
            </a:br>
            <a:r>
              <a:rPr lang="ja-JP" altLang="en-US" sz="2000" dirty="0">
                <a:solidFill>
                  <a:prstClr val="black"/>
                </a:solidFill>
                <a:latin typeface="メイリオ" panose="020B0604030504040204" pitchFamily="50" charset="-128"/>
              </a:rPr>
              <a:t>想像する（役作り）</a:t>
            </a:r>
          </a:p>
        </p:txBody>
      </p:sp>
      <p:sp>
        <p:nvSpPr>
          <p:cNvPr id="19" name="角丸四角形吹き出し 18"/>
          <p:cNvSpPr/>
          <p:nvPr/>
        </p:nvSpPr>
        <p:spPr bwMode="auto">
          <a:xfrm>
            <a:off x="4370388" y="3829050"/>
            <a:ext cx="4395787" cy="2485787"/>
          </a:xfrm>
          <a:prstGeom prst="wedgeRoundRectCallout">
            <a:avLst>
              <a:gd name="adj1" fmla="val -26229"/>
              <a:gd name="adj2" fmla="val -62043"/>
              <a:gd name="adj3" fmla="val 1666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a:spAutoFit/>
          </a:bodyPr>
          <a:lstStyle/>
          <a:p>
            <a:pPr marL="361950" indent="-361950">
              <a:buFont typeface="+mj-lt"/>
              <a:buAutoNum type="arabicPeriod"/>
              <a:defRPr/>
            </a:pPr>
            <a:r>
              <a:rPr lang="ja-JP" altLang="en-US" sz="2000" dirty="0">
                <a:solidFill>
                  <a:prstClr val="black"/>
                </a:solidFill>
                <a:latin typeface="メイリオ" panose="020B0604030504040204" pitchFamily="50" charset="-128"/>
              </a:rPr>
              <a:t>医療従事者役が感想や、議論したいことを話す</a:t>
            </a:r>
            <a:endParaRPr lang="en-US" altLang="ja-JP" sz="2000" dirty="0">
              <a:solidFill>
                <a:prstClr val="black"/>
              </a:solidFill>
              <a:latin typeface="メイリオ" panose="020B0604030504040204" pitchFamily="50" charset="-128"/>
            </a:endParaRPr>
          </a:p>
          <a:p>
            <a:pPr marL="361950" indent="-361950">
              <a:buFont typeface="+mj-lt"/>
              <a:buAutoNum type="arabicPeriod"/>
              <a:defRPr/>
            </a:pPr>
            <a:endParaRPr lang="ja-JP" altLang="en-US" sz="2000" dirty="0">
              <a:solidFill>
                <a:prstClr val="black"/>
              </a:solidFill>
              <a:latin typeface="メイリオ" panose="020B0604030504040204" pitchFamily="50" charset="-128"/>
            </a:endParaRPr>
          </a:p>
          <a:p>
            <a:pPr marL="361950" indent="-361950">
              <a:buFontTx/>
              <a:buAutoNum type="arabicPeriod"/>
              <a:defRPr/>
            </a:pPr>
            <a:r>
              <a:rPr lang="ja-JP" altLang="en-US" sz="2000" dirty="0">
                <a:solidFill>
                  <a:prstClr val="black"/>
                </a:solidFill>
                <a:latin typeface="メイリオ" panose="020B0604030504040204" pitchFamily="50" charset="-128"/>
              </a:rPr>
              <a:t>観察者が取り入れたいと感じた</a:t>
            </a:r>
            <a:r>
              <a:rPr lang="en-US" altLang="ja-JP" sz="2000" dirty="0">
                <a:solidFill>
                  <a:prstClr val="black"/>
                </a:solidFill>
                <a:latin typeface="メイリオ" panose="020B0604030504040204" pitchFamily="50" charset="-128"/>
              </a:rPr>
              <a:t/>
            </a:r>
            <a:br>
              <a:rPr lang="en-US" altLang="ja-JP" sz="2000" dirty="0">
                <a:solidFill>
                  <a:prstClr val="black"/>
                </a:solidFill>
                <a:latin typeface="メイリオ" panose="020B0604030504040204" pitchFamily="50" charset="-128"/>
              </a:rPr>
            </a:br>
            <a:r>
              <a:rPr lang="ja-JP" altLang="en-US" sz="2000" dirty="0">
                <a:solidFill>
                  <a:prstClr val="black"/>
                </a:solidFill>
                <a:latin typeface="メイリオ" panose="020B0604030504040204" pitchFamily="50" charset="-128"/>
              </a:rPr>
              <a:t>コミュニケーションを話す</a:t>
            </a:r>
            <a:endParaRPr lang="en-US" altLang="ja-JP" sz="2000" dirty="0">
              <a:solidFill>
                <a:prstClr val="black"/>
              </a:solidFill>
              <a:latin typeface="メイリオ" panose="020B0604030504040204" pitchFamily="50" charset="-128"/>
            </a:endParaRPr>
          </a:p>
          <a:p>
            <a:pPr marL="361950" indent="-361950">
              <a:buFontTx/>
              <a:buAutoNum type="arabicPeriod"/>
              <a:defRPr/>
            </a:pPr>
            <a:endParaRPr lang="ja-JP" altLang="en-US" sz="2000" dirty="0">
              <a:solidFill>
                <a:prstClr val="black"/>
              </a:solidFill>
              <a:latin typeface="メイリオ" panose="020B0604030504040204" pitchFamily="50" charset="-128"/>
            </a:endParaRPr>
          </a:p>
          <a:p>
            <a:pPr marL="361950" indent="-361950">
              <a:buFontTx/>
              <a:buAutoNum type="arabicPeriod"/>
              <a:defRPr/>
            </a:pPr>
            <a:r>
              <a:rPr lang="ja-JP" altLang="en-US" sz="2000" dirty="0">
                <a:solidFill>
                  <a:prstClr val="black"/>
                </a:solidFill>
                <a:latin typeface="メイリオ" panose="020B0604030504040204" pitchFamily="50" charset="-128"/>
              </a:rPr>
              <a:t>患者役が気持ちを話す</a:t>
            </a:r>
          </a:p>
        </p:txBody>
      </p:sp>
      <p:sp>
        <p:nvSpPr>
          <p:cNvPr id="5" name="正方形/長方形 4"/>
          <p:cNvSpPr/>
          <p:nvPr/>
        </p:nvSpPr>
        <p:spPr>
          <a:xfrm>
            <a:off x="330273" y="1499675"/>
            <a:ext cx="8477645" cy="461665"/>
          </a:xfrm>
          <a:prstGeom prst="rect">
            <a:avLst/>
          </a:prstGeom>
        </p:spPr>
        <p:txBody>
          <a:bodyPr wrap="square">
            <a:spAutoFit/>
          </a:bodyPr>
          <a:lstStyle/>
          <a:p>
            <a:pPr algn="ctr"/>
            <a:r>
              <a:rPr lang="ja-JP" altLang="en-US" sz="2400" dirty="0">
                <a:latin typeface="+mj-ea"/>
                <a:ea typeface="+mj-ea"/>
              </a:rPr>
              <a:t>シナリオ決定、役作り→ロールプレイ→フィードバック</a:t>
            </a:r>
          </a:p>
        </p:txBody>
      </p:sp>
    </p:spTree>
    <p:extLst>
      <p:ext uri="{BB962C8B-B14F-4D97-AF65-F5344CB8AC3E}">
        <p14:creationId xmlns:p14="http://schemas.microsoft.com/office/powerpoint/2010/main" val="2541525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p:txBody>
          <a:bodyPr/>
          <a:lstStyle/>
          <a:p>
            <a:r>
              <a:rPr lang="ja-JP" altLang="en-US" dirty="0"/>
              <a:t>医療従事者役の手引き</a:t>
            </a:r>
          </a:p>
        </p:txBody>
      </p:sp>
      <p:sp>
        <p:nvSpPr>
          <p:cNvPr id="5" name="コンテンツ プレースホルダー 4"/>
          <p:cNvSpPr>
            <a:spLocks noGrp="1"/>
          </p:cNvSpPr>
          <p:nvPr>
            <p:ph idx="1"/>
          </p:nvPr>
        </p:nvSpPr>
        <p:spPr/>
        <p:txBody>
          <a:bodyPr>
            <a:normAutofit fontScale="85000" lnSpcReduction="10000"/>
          </a:bodyPr>
          <a:lstStyle/>
          <a:p>
            <a:r>
              <a:rPr lang="ja-JP" altLang="en-US" dirty="0"/>
              <a:t>医療従事者役がシナリオを決定・修整する</a:t>
            </a:r>
          </a:p>
          <a:p>
            <a:r>
              <a:rPr lang="ja-JP" altLang="en-US" dirty="0"/>
              <a:t>患者役とシナリオ、患者役背景、これまでの経緯を共有する</a:t>
            </a:r>
          </a:p>
          <a:p>
            <a:r>
              <a:rPr lang="ja-JP" altLang="en-US" dirty="0"/>
              <a:t>医師役が取り入れる基本的コミュニケーション技術を決める</a:t>
            </a:r>
          </a:p>
          <a:p>
            <a:r>
              <a:rPr lang="ja-JP" altLang="en-US" dirty="0"/>
              <a:t>本当の診察場面と同じように演じる</a:t>
            </a:r>
          </a:p>
          <a:p>
            <a:r>
              <a:rPr lang="ja-JP" altLang="en-US" dirty="0"/>
              <a:t>ロールプレイが終了したら、完全に役からおりる</a:t>
            </a:r>
          </a:p>
          <a:p>
            <a:r>
              <a:rPr lang="ja-JP" altLang="en-US" dirty="0"/>
              <a:t>感じたこと、難しかったこと、観察者や患者役とディスカッションしたいことを話す</a:t>
            </a:r>
          </a:p>
          <a:p>
            <a:endParaRPr kumimoji="1" lang="ja-JP" altLang="en-US" dirty="0"/>
          </a:p>
        </p:txBody>
      </p:sp>
    </p:spTree>
    <p:extLst>
      <p:ext uri="{BB962C8B-B14F-4D97-AF65-F5344CB8AC3E}">
        <p14:creationId xmlns:p14="http://schemas.microsoft.com/office/powerpoint/2010/main" val="2758018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p:cNvSpPr>
            <a:spLocks noGrp="1"/>
          </p:cNvSpPr>
          <p:nvPr>
            <p:ph type="title"/>
          </p:nvPr>
        </p:nvSpPr>
        <p:spPr/>
        <p:txBody>
          <a:bodyPr>
            <a:normAutofit fontScale="90000"/>
          </a:bodyPr>
          <a:lstStyle/>
          <a:p>
            <a:r>
              <a:rPr lang="ja-JP" altLang="en-US" dirty="0"/>
              <a:t>基本的なコミュニケーション技術</a:t>
            </a:r>
          </a:p>
        </p:txBody>
      </p:sp>
      <p:sp>
        <p:nvSpPr>
          <p:cNvPr id="26627" name="コンテンツ プレースホルダ 2"/>
          <p:cNvSpPr>
            <a:spLocks noGrp="1"/>
          </p:cNvSpPr>
          <p:nvPr>
            <p:ph idx="1"/>
          </p:nvPr>
        </p:nvSpPr>
        <p:spPr/>
        <p:txBody>
          <a:bodyPr>
            <a:normAutofit fontScale="92500" lnSpcReduction="10000"/>
          </a:bodyPr>
          <a:lstStyle/>
          <a:p>
            <a:r>
              <a:rPr lang="ja-JP" altLang="en-US" b="1" dirty="0">
                <a:solidFill>
                  <a:schemeClr val="accent2"/>
                </a:solidFill>
              </a:rPr>
              <a:t>コミュニケーションの準備</a:t>
            </a:r>
            <a:endParaRPr lang="en-US" altLang="ja-JP" b="1" dirty="0">
              <a:solidFill>
                <a:schemeClr val="accent2"/>
              </a:solidFill>
            </a:endParaRPr>
          </a:p>
          <a:p>
            <a:pPr lvl="1"/>
            <a:r>
              <a:rPr lang="ja-JP" altLang="en-US" dirty="0"/>
              <a:t>身だしなみを整える</a:t>
            </a:r>
            <a:endParaRPr lang="en-US" altLang="ja-JP" dirty="0"/>
          </a:p>
          <a:p>
            <a:pPr lvl="1"/>
            <a:r>
              <a:rPr lang="ja-JP" altLang="en-US" dirty="0"/>
              <a:t>座る位置に配慮する</a:t>
            </a:r>
            <a:endParaRPr lang="en-US" altLang="ja-JP" dirty="0"/>
          </a:p>
          <a:p>
            <a:r>
              <a:rPr lang="ja-JP" altLang="en-US" b="1" dirty="0">
                <a:solidFill>
                  <a:schemeClr val="accent2"/>
                </a:solidFill>
              </a:rPr>
              <a:t>話を聴くスキル</a:t>
            </a:r>
            <a:endParaRPr lang="en-US" altLang="ja-JP" b="1" dirty="0">
              <a:solidFill>
                <a:schemeClr val="accent2"/>
              </a:solidFill>
            </a:endParaRPr>
          </a:p>
          <a:p>
            <a:pPr lvl="1"/>
            <a:r>
              <a:rPr lang="ja-JP" altLang="en-US" dirty="0"/>
              <a:t>目や顔を見る</a:t>
            </a:r>
            <a:endParaRPr lang="en-US" altLang="ja-JP" dirty="0"/>
          </a:p>
          <a:p>
            <a:pPr lvl="1"/>
            <a:r>
              <a:rPr lang="ja-JP" altLang="en-US" dirty="0"/>
              <a:t>相槌を打つ</a:t>
            </a:r>
            <a:endParaRPr lang="en-US" altLang="ja-JP" dirty="0"/>
          </a:p>
          <a:p>
            <a:r>
              <a:rPr lang="ja-JP" altLang="en-US" b="1" dirty="0">
                <a:solidFill>
                  <a:schemeClr val="accent2"/>
                </a:solidFill>
              </a:rPr>
              <a:t>質問するスキル</a:t>
            </a:r>
            <a:endParaRPr lang="en-US" altLang="ja-JP" b="1" dirty="0">
              <a:solidFill>
                <a:schemeClr val="accent2"/>
              </a:solidFill>
            </a:endParaRPr>
          </a:p>
          <a:p>
            <a:pPr lvl="1"/>
            <a:r>
              <a:rPr lang="en-US" altLang="ja-JP" dirty="0"/>
              <a:t>Yes/No</a:t>
            </a:r>
            <a:r>
              <a:rPr lang="ja-JP" altLang="en-US" dirty="0"/>
              <a:t>で答えられない質問（オープン・クエスチョン）を用いる</a:t>
            </a:r>
          </a:p>
        </p:txBody>
      </p:sp>
    </p:spTree>
    <p:extLst>
      <p:ext uri="{BB962C8B-B14F-4D97-AF65-F5344CB8AC3E}">
        <p14:creationId xmlns:p14="http://schemas.microsoft.com/office/powerpoint/2010/main" val="851736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p:cNvSpPr>
            <a:spLocks noGrp="1"/>
          </p:cNvSpPr>
          <p:nvPr>
            <p:ph type="title"/>
          </p:nvPr>
        </p:nvSpPr>
        <p:spPr/>
        <p:txBody>
          <a:bodyPr anchor="ctr"/>
          <a:lstStyle/>
          <a:p>
            <a:r>
              <a:rPr lang="ja-JP" altLang="en-US" sz="2800" dirty="0"/>
              <a:t>基本的なコミュニケーション技術</a:t>
            </a:r>
            <a:r>
              <a:rPr lang="en-US" altLang="ja-JP" dirty="0"/>
              <a:t/>
            </a:r>
            <a:br>
              <a:rPr lang="en-US" altLang="ja-JP" dirty="0"/>
            </a:br>
            <a:r>
              <a:rPr lang="ja-JP" altLang="en-US" dirty="0"/>
              <a:t>共感するスキル</a:t>
            </a:r>
          </a:p>
        </p:txBody>
      </p:sp>
      <p:sp>
        <p:nvSpPr>
          <p:cNvPr id="8" name="コンテンツ プレースホルダー 7"/>
          <p:cNvSpPr>
            <a:spLocks noGrp="1"/>
          </p:cNvSpPr>
          <p:nvPr>
            <p:ph idx="1"/>
          </p:nvPr>
        </p:nvSpPr>
        <p:spPr/>
        <p:txBody>
          <a:bodyPr>
            <a:normAutofit fontScale="70000" lnSpcReduction="20000"/>
          </a:bodyPr>
          <a:lstStyle/>
          <a:p>
            <a:r>
              <a:rPr lang="ja-JP" altLang="en-US" dirty="0"/>
              <a:t>気持ちを受け止める</a:t>
            </a:r>
          </a:p>
          <a:p>
            <a:pPr lvl="1"/>
            <a:r>
              <a:rPr lang="ja-JP" altLang="en-US" dirty="0"/>
              <a:t>患者の気持ちを繰り返す</a:t>
            </a:r>
          </a:p>
          <a:p>
            <a:pPr marL="457200" lvl="1" indent="0">
              <a:buNone/>
            </a:pPr>
            <a:r>
              <a:rPr lang="ja-JP" altLang="en-US" dirty="0"/>
              <a:t>「・・・（沈黙）・・・死にたいくらいつらいのですね」</a:t>
            </a:r>
          </a:p>
          <a:p>
            <a:r>
              <a:rPr lang="ja-JP" altLang="en-US" dirty="0"/>
              <a:t>沈黙（</a:t>
            </a:r>
            <a:r>
              <a:rPr lang="en-US" altLang="ja-JP" dirty="0"/>
              <a:t>5-10</a:t>
            </a:r>
            <a:r>
              <a:rPr lang="ja-JP" altLang="en-US" dirty="0"/>
              <a:t>秒）を積極的に使う</a:t>
            </a:r>
          </a:p>
          <a:p>
            <a:pPr lvl="1"/>
            <a:r>
              <a:rPr lang="ja-JP" altLang="en-US" dirty="0"/>
              <a:t>患者が目を上げ、発言するのを待つ</a:t>
            </a:r>
          </a:p>
          <a:p>
            <a:r>
              <a:rPr lang="ja-JP" altLang="en-US" dirty="0"/>
              <a:t>気持ちや今後の気がかりを探る</a:t>
            </a:r>
          </a:p>
          <a:p>
            <a:pPr marL="457200" lvl="1" indent="0">
              <a:buNone/>
            </a:pPr>
            <a:r>
              <a:rPr lang="ja-JP" altLang="en-US" dirty="0"/>
              <a:t>「ご心配を教えていただけますか？」</a:t>
            </a:r>
          </a:p>
          <a:p>
            <a:pPr marL="457200" lvl="1" indent="0">
              <a:buNone/>
            </a:pPr>
            <a:r>
              <a:rPr lang="ja-JP" altLang="en-US" dirty="0"/>
              <a:t>「今後の生活について、気がかりがありますか？」</a:t>
            </a:r>
          </a:p>
          <a:p>
            <a:r>
              <a:rPr lang="ja-JP" altLang="en-US" dirty="0"/>
              <a:t>患者の背景と気持ちがつながれば、気持ちが理解できるものであることを明確に伝える</a:t>
            </a:r>
          </a:p>
          <a:p>
            <a:pPr marL="457200" lvl="1" indent="0">
              <a:buNone/>
            </a:pPr>
            <a:r>
              <a:rPr lang="ja-JP" altLang="en-US" dirty="0"/>
              <a:t>「そんな症状の中でお仕事をされてさぞつらかったでしょう」</a:t>
            </a:r>
          </a:p>
          <a:p>
            <a:pPr marL="457200" lvl="1" indent="0">
              <a:buNone/>
            </a:pPr>
            <a:r>
              <a:rPr lang="ja-JP" altLang="en-US" dirty="0"/>
              <a:t>「皆さんそのように思われますよ」</a:t>
            </a:r>
          </a:p>
          <a:p>
            <a:pPr marL="457200" lvl="1" indent="0">
              <a:buNone/>
            </a:pPr>
            <a:r>
              <a:rPr lang="ja-JP" altLang="en-US" dirty="0"/>
              <a:t>「多くの患者さんも同じような経験をされるんですよ」</a:t>
            </a:r>
          </a:p>
          <a:p>
            <a:endParaRPr kumimoji="1" lang="ja-JP" altLang="en-US" dirty="0"/>
          </a:p>
        </p:txBody>
      </p:sp>
    </p:spTree>
    <p:extLst>
      <p:ext uri="{BB962C8B-B14F-4D97-AF65-F5344CB8AC3E}">
        <p14:creationId xmlns:p14="http://schemas.microsoft.com/office/powerpoint/2010/main" val="4195260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a:t>シナリオ例　医師役（呼吸器）</a:t>
            </a:r>
          </a:p>
        </p:txBody>
      </p:sp>
      <p:sp>
        <p:nvSpPr>
          <p:cNvPr id="3" name="コンテンツ プレースホルダ 2"/>
          <p:cNvSpPr>
            <a:spLocks noGrp="1"/>
          </p:cNvSpPr>
          <p:nvPr>
            <p:ph idx="1"/>
          </p:nvPr>
        </p:nvSpPr>
        <p:spPr/>
        <p:txBody>
          <a:bodyPr>
            <a:normAutofit fontScale="55000" lnSpcReduction="20000"/>
          </a:bodyPr>
          <a:lstStyle/>
          <a:p>
            <a:pPr>
              <a:tabLst>
                <a:tab pos="1795463" algn="l"/>
              </a:tabLst>
            </a:pPr>
            <a:r>
              <a:rPr lang="ja-JP" altLang="en-US" dirty="0"/>
              <a:t>医師氏名：</a:t>
            </a:r>
            <a:r>
              <a:rPr lang="en-US" altLang="ja-JP" dirty="0"/>
              <a:t>	</a:t>
            </a:r>
            <a:r>
              <a:rPr lang="ja-JP" altLang="en-US" dirty="0"/>
              <a:t>（</a:t>
            </a:r>
            <a:r>
              <a:rPr lang="ja-JP" altLang="en-US" dirty="0">
                <a:solidFill>
                  <a:schemeClr val="accent2"/>
                </a:solidFill>
              </a:rPr>
              <a:t>高橋英明</a:t>
            </a:r>
            <a:r>
              <a:rPr lang="ja-JP" altLang="en-US" dirty="0"/>
              <a:t>）医師</a:t>
            </a:r>
            <a:endParaRPr lang="en-US" altLang="ja-JP" dirty="0"/>
          </a:p>
          <a:p>
            <a:pPr>
              <a:tabLst>
                <a:tab pos="1795463" algn="l"/>
              </a:tabLst>
            </a:pPr>
            <a:r>
              <a:rPr lang="ja-JP" altLang="en-US" dirty="0"/>
              <a:t>専門科：</a:t>
            </a:r>
            <a:r>
              <a:rPr lang="en-US" altLang="ja-JP" dirty="0"/>
              <a:t>	</a:t>
            </a:r>
            <a:r>
              <a:rPr lang="ja-JP" altLang="en-US" dirty="0"/>
              <a:t>（</a:t>
            </a:r>
            <a:r>
              <a:rPr lang="ja-JP" altLang="en-US" dirty="0">
                <a:solidFill>
                  <a:schemeClr val="accent2"/>
                </a:solidFill>
              </a:rPr>
              <a:t>呼吸器</a:t>
            </a:r>
            <a:r>
              <a:rPr lang="ja-JP" altLang="en-US" dirty="0"/>
              <a:t>）科</a:t>
            </a:r>
            <a:endParaRPr lang="en-US" altLang="ja-JP" dirty="0"/>
          </a:p>
          <a:p>
            <a:pPr>
              <a:tabLst>
                <a:tab pos="1795463" algn="l"/>
              </a:tabLst>
            </a:pPr>
            <a:r>
              <a:rPr lang="ja-JP" altLang="en-US" dirty="0"/>
              <a:t>患者氏名：</a:t>
            </a:r>
            <a:r>
              <a:rPr lang="en-US" altLang="ja-JP" dirty="0"/>
              <a:t>	</a:t>
            </a:r>
            <a:r>
              <a:rPr lang="ja-JP" altLang="en-US" dirty="0"/>
              <a:t>（</a:t>
            </a:r>
            <a:r>
              <a:rPr lang="ja-JP" altLang="en-US" dirty="0">
                <a:solidFill>
                  <a:schemeClr val="accent2"/>
                </a:solidFill>
              </a:rPr>
              <a:t>山田隆弘</a:t>
            </a:r>
            <a:r>
              <a:rPr lang="ja-JP" altLang="en-US" dirty="0"/>
              <a:t>）</a:t>
            </a:r>
            <a:endParaRPr lang="en-US" altLang="ja-JP" dirty="0"/>
          </a:p>
          <a:p>
            <a:pPr>
              <a:tabLst>
                <a:tab pos="1795463" algn="l"/>
              </a:tabLst>
            </a:pPr>
            <a:r>
              <a:rPr lang="ja-JP" altLang="en-US" dirty="0"/>
              <a:t>年齢：</a:t>
            </a:r>
            <a:r>
              <a:rPr lang="en-US" altLang="ja-JP" dirty="0"/>
              <a:t>	</a:t>
            </a:r>
            <a:r>
              <a:rPr lang="ja-JP" altLang="en-US" dirty="0"/>
              <a:t>（</a:t>
            </a:r>
            <a:r>
              <a:rPr lang="en-US" altLang="ja-JP" dirty="0">
                <a:solidFill>
                  <a:schemeClr val="accent2"/>
                </a:solidFill>
              </a:rPr>
              <a:t>48</a:t>
            </a:r>
            <a:r>
              <a:rPr lang="ja-JP" altLang="en-US" dirty="0">
                <a:solidFill>
                  <a:schemeClr val="accent2"/>
                </a:solidFill>
              </a:rPr>
              <a:t>歳</a:t>
            </a:r>
            <a:r>
              <a:rPr lang="ja-JP" altLang="en-US" dirty="0"/>
              <a:t>）</a:t>
            </a:r>
            <a:endParaRPr lang="en-US" altLang="ja-JP" dirty="0"/>
          </a:p>
          <a:p>
            <a:pPr>
              <a:tabLst>
                <a:tab pos="1795463" algn="l"/>
              </a:tabLst>
            </a:pPr>
            <a:r>
              <a:rPr lang="ja-JP" altLang="en-US" dirty="0"/>
              <a:t>これまでの経緯：</a:t>
            </a:r>
            <a:r>
              <a:rPr lang="en-US" altLang="ja-JP" dirty="0"/>
              <a:t>	</a:t>
            </a:r>
            <a:r>
              <a:rPr lang="ja-JP" altLang="en-US" dirty="0"/>
              <a:t>（</a:t>
            </a:r>
            <a:r>
              <a:rPr lang="ja-JP" altLang="en-US" dirty="0">
                <a:solidFill>
                  <a:schemeClr val="accent2"/>
                </a:solidFill>
              </a:rPr>
              <a:t>検診で右肺に異常影あり、精査のため受診。左鎖骨上リンパ節腫大認め、自覚症状は咳</a:t>
            </a:r>
            <a:r>
              <a:rPr lang="ja-JP" altLang="en-US" dirty="0"/>
              <a:t>）</a:t>
            </a:r>
            <a:endParaRPr lang="en-US" altLang="ja-JP" dirty="0"/>
          </a:p>
          <a:p>
            <a:pPr>
              <a:tabLst>
                <a:tab pos="1795463" algn="l"/>
              </a:tabLst>
            </a:pPr>
            <a:r>
              <a:rPr lang="ja-JP" altLang="en-US" dirty="0"/>
              <a:t>検査所見：</a:t>
            </a:r>
            <a:r>
              <a:rPr lang="en-US" altLang="ja-JP" dirty="0"/>
              <a:t>	</a:t>
            </a:r>
            <a:r>
              <a:rPr lang="ja-JP" altLang="en-US" dirty="0"/>
              <a:t>（</a:t>
            </a:r>
            <a:r>
              <a:rPr lang="ja-JP" altLang="en-US" dirty="0">
                <a:solidFill>
                  <a:schemeClr val="accent2"/>
                </a:solidFill>
              </a:rPr>
              <a:t>胸部</a:t>
            </a:r>
            <a:r>
              <a:rPr lang="en-US" altLang="ja-JP" dirty="0">
                <a:solidFill>
                  <a:schemeClr val="accent2"/>
                </a:solidFill>
              </a:rPr>
              <a:t>X</a:t>
            </a:r>
            <a:r>
              <a:rPr lang="ja-JP" altLang="en-US" dirty="0">
                <a:solidFill>
                  <a:schemeClr val="accent2"/>
                </a:solidFill>
              </a:rPr>
              <a:t>線、胸腹部</a:t>
            </a:r>
            <a:r>
              <a:rPr lang="en-US" altLang="ja-JP" dirty="0">
                <a:solidFill>
                  <a:schemeClr val="accent2"/>
                </a:solidFill>
              </a:rPr>
              <a:t>CT</a:t>
            </a:r>
            <a:r>
              <a:rPr lang="ja-JP" altLang="en-US" dirty="0" err="1">
                <a:solidFill>
                  <a:schemeClr val="accent2"/>
                </a:solidFill>
              </a:rPr>
              <a:t>、</a:t>
            </a:r>
            <a:r>
              <a:rPr lang="ja-JP" altLang="en-US" dirty="0">
                <a:solidFill>
                  <a:schemeClr val="accent2"/>
                </a:solidFill>
              </a:rPr>
              <a:t>針生検</a:t>
            </a:r>
            <a:r>
              <a:rPr lang="ja-JP" altLang="en-US" dirty="0"/>
              <a:t>）　　　　　</a:t>
            </a:r>
            <a:endParaRPr lang="en-US" altLang="ja-JP" dirty="0"/>
          </a:p>
          <a:p>
            <a:pPr>
              <a:tabLst>
                <a:tab pos="1795463" algn="l"/>
              </a:tabLst>
            </a:pPr>
            <a:r>
              <a:rPr lang="ja-JP" altLang="en-US" dirty="0"/>
              <a:t>診断：</a:t>
            </a:r>
            <a:r>
              <a:rPr lang="en-US" altLang="ja-JP" dirty="0"/>
              <a:t>	</a:t>
            </a:r>
            <a:r>
              <a:rPr lang="ja-JP" altLang="en-US" dirty="0"/>
              <a:t>（</a:t>
            </a:r>
            <a:r>
              <a:rPr lang="ja-JP" altLang="en-US" dirty="0">
                <a:solidFill>
                  <a:schemeClr val="accent2"/>
                </a:solidFill>
              </a:rPr>
              <a:t>肺腺</a:t>
            </a:r>
            <a:r>
              <a:rPr lang="ja-JP" altLang="en-US" dirty="0"/>
              <a:t>）がん　</a:t>
            </a:r>
            <a:r>
              <a:rPr lang="en-US" altLang="ja-JP" dirty="0"/>
              <a:t>IV</a:t>
            </a:r>
            <a:r>
              <a:rPr lang="ja-JP" altLang="en-US" dirty="0"/>
              <a:t>期（</a:t>
            </a:r>
            <a:r>
              <a:rPr lang="ja-JP" altLang="en-US" dirty="0">
                <a:solidFill>
                  <a:schemeClr val="accent2"/>
                </a:solidFill>
              </a:rPr>
              <a:t>対側肺転移</a:t>
            </a:r>
            <a:r>
              <a:rPr lang="ja-JP" altLang="en-US" dirty="0"/>
              <a:t>）</a:t>
            </a:r>
            <a:endParaRPr lang="en-US" altLang="ja-JP" dirty="0"/>
          </a:p>
          <a:p>
            <a:pPr>
              <a:tabLst>
                <a:tab pos="1795463" algn="l"/>
              </a:tabLst>
            </a:pPr>
            <a:r>
              <a:rPr lang="ja-JP" altLang="en-US" dirty="0"/>
              <a:t>今日の面談：</a:t>
            </a:r>
            <a:r>
              <a:rPr lang="en-US" altLang="ja-JP" dirty="0"/>
              <a:t>	10</a:t>
            </a:r>
            <a:r>
              <a:rPr lang="ja-JP" altLang="en-US" dirty="0"/>
              <a:t>日後の今日、外来で手術不能の難治がんの診断結果を伝える</a:t>
            </a:r>
            <a:endParaRPr lang="en-US" altLang="ja-JP" dirty="0"/>
          </a:p>
          <a:p>
            <a:pPr>
              <a:tabLst>
                <a:tab pos="1795463" algn="l"/>
              </a:tabLst>
            </a:pPr>
            <a:r>
              <a:rPr lang="ja-JP" altLang="en-US" dirty="0"/>
              <a:t>試すスキル：</a:t>
            </a:r>
            <a:endParaRPr lang="en-US" altLang="ja-JP" dirty="0"/>
          </a:p>
          <a:p>
            <a:pPr marL="457200" lvl="1" indent="0">
              <a:buNone/>
              <a:tabLst>
                <a:tab pos="1795463" algn="l"/>
              </a:tabLst>
            </a:pPr>
            <a:r>
              <a:rPr lang="ja-JP" altLang="en-US" sz="3300" dirty="0"/>
              <a:t>□ 座る位置  □ 目や顔を見る  □ 相槌を打つ  □ オープンクエスチョン</a:t>
            </a:r>
            <a:endParaRPr lang="en-US" altLang="ja-JP" sz="3300" dirty="0"/>
          </a:p>
          <a:p>
            <a:pPr marL="457200" lvl="1" indent="0">
              <a:buNone/>
              <a:tabLst>
                <a:tab pos="1795463" algn="l"/>
              </a:tabLst>
            </a:pPr>
            <a:r>
              <a:rPr lang="ja-JP" altLang="en-US" sz="3300" dirty="0"/>
              <a:t>□ 気持ちを繰り返す  □ 沈黙  □ 気持ち・気がかりを探る</a:t>
            </a:r>
            <a:endParaRPr lang="en-US" altLang="ja-JP" sz="3300" dirty="0"/>
          </a:p>
          <a:p>
            <a:pPr marL="457200" lvl="1" indent="0">
              <a:buNone/>
              <a:tabLst>
                <a:tab pos="1795463" algn="l"/>
              </a:tabLst>
            </a:pPr>
            <a:r>
              <a:rPr lang="ja-JP" altLang="en-US" sz="3300" dirty="0"/>
              <a:t>□ 理解できることを伝える</a:t>
            </a:r>
            <a:endParaRPr lang="en-US" altLang="ja-JP" sz="3300" dirty="0"/>
          </a:p>
          <a:p>
            <a:endParaRPr lang="ja-JP" altLang="en-US" dirty="0"/>
          </a:p>
          <a:p>
            <a:endParaRPr lang="ja-JP" altLang="en-US" dirty="0"/>
          </a:p>
        </p:txBody>
      </p:sp>
      <p:sp>
        <p:nvSpPr>
          <p:cNvPr id="30724" name="テキスト ボックス 3"/>
          <p:cNvSpPr txBox="1">
            <a:spLocks noChangeArrowheads="1"/>
          </p:cNvSpPr>
          <p:nvPr/>
        </p:nvSpPr>
        <p:spPr bwMode="auto">
          <a:xfrm>
            <a:off x="5590384" y="4711961"/>
            <a:ext cx="431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r>
              <a:rPr lang="ja-JP" altLang="en-US" sz="2400" dirty="0">
                <a:solidFill>
                  <a:schemeClr val="accent2"/>
                </a:solidFill>
                <a:latin typeface="Times New Roman" panose="02020603050405020304" pitchFamily="18" charset="0"/>
                <a:ea typeface="メイリオ" panose="020B0604030504040204" pitchFamily="50" charset="-128"/>
              </a:rPr>
              <a:t>✔</a:t>
            </a:r>
          </a:p>
        </p:txBody>
      </p:sp>
      <p:sp>
        <p:nvSpPr>
          <p:cNvPr id="30725" name="テキスト ボックス 4"/>
          <p:cNvSpPr txBox="1">
            <a:spLocks noChangeArrowheads="1"/>
          </p:cNvSpPr>
          <p:nvPr/>
        </p:nvSpPr>
        <p:spPr bwMode="auto">
          <a:xfrm>
            <a:off x="2151912" y="4711961"/>
            <a:ext cx="431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r>
              <a:rPr lang="ja-JP" altLang="en-US" sz="2400" dirty="0">
                <a:solidFill>
                  <a:schemeClr val="accent2"/>
                </a:solidFill>
                <a:latin typeface="Times New Roman" panose="02020603050405020304" pitchFamily="18" charset="0"/>
                <a:ea typeface="メイリオ" panose="020B0604030504040204" pitchFamily="50" charset="-128"/>
              </a:rPr>
              <a:t>✔</a:t>
            </a:r>
          </a:p>
        </p:txBody>
      </p:sp>
    </p:spTree>
    <p:extLst>
      <p:ext uri="{BB962C8B-B14F-4D97-AF65-F5344CB8AC3E}">
        <p14:creationId xmlns:p14="http://schemas.microsoft.com/office/powerpoint/2010/main" val="2308118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a:t>シナリオ例　医師役（消化器）</a:t>
            </a:r>
          </a:p>
        </p:txBody>
      </p:sp>
      <p:sp>
        <p:nvSpPr>
          <p:cNvPr id="3" name="コンテンツ プレースホルダ 2"/>
          <p:cNvSpPr>
            <a:spLocks noGrp="1"/>
          </p:cNvSpPr>
          <p:nvPr>
            <p:ph idx="1"/>
          </p:nvPr>
        </p:nvSpPr>
        <p:spPr/>
        <p:txBody>
          <a:bodyPr>
            <a:normAutofit fontScale="55000" lnSpcReduction="20000"/>
          </a:bodyPr>
          <a:lstStyle/>
          <a:p>
            <a:pPr>
              <a:tabLst>
                <a:tab pos="1795463" algn="l"/>
              </a:tabLst>
            </a:pPr>
            <a:r>
              <a:rPr lang="ja-JP" altLang="en-US" dirty="0"/>
              <a:t>医師氏名：</a:t>
            </a:r>
            <a:r>
              <a:rPr lang="en-US" altLang="ja-JP" dirty="0"/>
              <a:t>	</a:t>
            </a:r>
            <a:r>
              <a:rPr lang="ja-JP" altLang="en-US" dirty="0"/>
              <a:t>（</a:t>
            </a:r>
            <a:r>
              <a:rPr lang="ja-JP" altLang="en-US" dirty="0">
                <a:solidFill>
                  <a:schemeClr val="accent2"/>
                </a:solidFill>
              </a:rPr>
              <a:t>高橋英明</a:t>
            </a:r>
            <a:r>
              <a:rPr lang="ja-JP" altLang="en-US" dirty="0"/>
              <a:t>）医師</a:t>
            </a:r>
            <a:endParaRPr lang="en-US" altLang="ja-JP" dirty="0"/>
          </a:p>
          <a:p>
            <a:pPr>
              <a:tabLst>
                <a:tab pos="1795463" algn="l"/>
              </a:tabLst>
            </a:pPr>
            <a:r>
              <a:rPr lang="ja-JP" altLang="en-US" dirty="0"/>
              <a:t>専門科：</a:t>
            </a:r>
            <a:r>
              <a:rPr lang="en-US" altLang="ja-JP" dirty="0"/>
              <a:t>	</a:t>
            </a:r>
            <a:r>
              <a:rPr lang="ja-JP" altLang="en-US" dirty="0"/>
              <a:t>（</a:t>
            </a:r>
            <a:r>
              <a:rPr lang="ja-JP" altLang="en-US" dirty="0">
                <a:solidFill>
                  <a:schemeClr val="accent2"/>
                </a:solidFill>
              </a:rPr>
              <a:t>消化器</a:t>
            </a:r>
            <a:r>
              <a:rPr lang="ja-JP" altLang="en-US" dirty="0"/>
              <a:t>）科</a:t>
            </a:r>
            <a:endParaRPr lang="en-US" altLang="ja-JP" dirty="0"/>
          </a:p>
          <a:p>
            <a:pPr>
              <a:tabLst>
                <a:tab pos="1795463" algn="l"/>
              </a:tabLst>
            </a:pPr>
            <a:r>
              <a:rPr lang="ja-JP" altLang="en-US" dirty="0"/>
              <a:t>患者氏名：</a:t>
            </a:r>
            <a:r>
              <a:rPr lang="en-US" altLang="ja-JP" dirty="0"/>
              <a:t>	</a:t>
            </a:r>
            <a:r>
              <a:rPr lang="ja-JP" altLang="en-US" dirty="0"/>
              <a:t>（</a:t>
            </a:r>
            <a:r>
              <a:rPr lang="ja-JP" altLang="en-US" dirty="0">
                <a:solidFill>
                  <a:schemeClr val="accent2"/>
                </a:solidFill>
              </a:rPr>
              <a:t>山田隆弘</a:t>
            </a:r>
            <a:r>
              <a:rPr lang="ja-JP" altLang="en-US" dirty="0"/>
              <a:t>）</a:t>
            </a:r>
            <a:endParaRPr lang="en-US" altLang="ja-JP" dirty="0"/>
          </a:p>
          <a:p>
            <a:pPr>
              <a:tabLst>
                <a:tab pos="1795463" algn="l"/>
              </a:tabLst>
            </a:pPr>
            <a:r>
              <a:rPr lang="ja-JP" altLang="en-US" dirty="0"/>
              <a:t>年齢：</a:t>
            </a:r>
            <a:r>
              <a:rPr lang="en-US" altLang="ja-JP" dirty="0"/>
              <a:t>	</a:t>
            </a:r>
            <a:r>
              <a:rPr lang="ja-JP" altLang="en-US" dirty="0"/>
              <a:t>（</a:t>
            </a:r>
            <a:r>
              <a:rPr lang="en-US" altLang="ja-JP" dirty="0">
                <a:solidFill>
                  <a:schemeClr val="accent2"/>
                </a:solidFill>
              </a:rPr>
              <a:t>48</a:t>
            </a:r>
            <a:r>
              <a:rPr lang="ja-JP" altLang="en-US" dirty="0">
                <a:solidFill>
                  <a:schemeClr val="accent2"/>
                </a:solidFill>
              </a:rPr>
              <a:t>歳</a:t>
            </a:r>
            <a:r>
              <a:rPr lang="ja-JP" altLang="en-US" dirty="0"/>
              <a:t>）</a:t>
            </a:r>
            <a:endParaRPr lang="en-US" altLang="ja-JP" dirty="0"/>
          </a:p>
          <a:p>
            <a:pPr>
              <a:tabLst>
                <a:tab pos="1795463" algn="l"/>
              </a:tabLst>
            </a:pPr>
            <a:r>
              <a:rPr lang="ja-JP" altLang="en-US" dirty="0"/>
              <a:t>これまでの経緯：</a:t>
            </a:r>
            <a:r>
              <a:rPr lang="en-US" altLang="ja-JP" dirty="0"/>
              <a:t>	</a:t>
            </a:r>
            <a:r>
              <a:rPr lang="ja-JP" altLang="en-US" dirty="0"/>
              <a:t>（</a:t>
            </a:r>
            <a:r>
              <a:rPr lang="ja-JP" altLang="en-US" dirty="0">
                <a:solidFill>
                  <a:schemeClr val="accent2"/>
                </a:solidFill>
              </a:rPr>
              <a:t>検診で便潜血を指摘、精査のため当院を受診。鎖骨上リンパ節腫脹あり。自覚症状は便通異常</a:t>
            </a:r>
            <a:r>
              <a:rPr lang="ja-JP" altLang="en-US" dirty="0"/>
              <a:t>）</a:t>
            </a:r>
            <a:endParaRPr lang="en-US" altLang="ja-JP" dirty="0"/>
          </a:p>
          <a:p>
            <a:pPr>
              <a:tabLst>
                <a:tab pos="1795463" algn="l"/>
              </a:tabLst>
            </a:pPr>
            <a:r>
              <a:rPr lang="ja-JP" altLang="en-US" dirty="0"/>
              <a:t>検査所見：</a:t>
            </a:r>
            <a:r>
              <a:rPr lang="en-US" altLang="ja-JP" dirty="0"/>
              <a:t>	</a:t>
            </a:r>
            <a:r>
              <a:rPr lang="ja-JP" altLang="en-US" dirty="0"/>
              <a:t>（</a:t>
            </a:r>
            <a:r>
              <a:rPr lang="ja-JP" altLang="en-US" dirty="0">
                <a:solidFill>
                  <a:schemeClr val="accent2"/>
                </a:solidFill>
              </a:rPr>
              <a:t>大腸ファイバー、胸腹部</a:t>
            </a:r>
            <a:r>
              <a:rPr lang="en-US" altLang="ja-JP" dirty="0">
                <a:solidFill>
                  <a:schemeClr val="accent2"/>
                </a:solidFill>
              </a:rPr>
              <a:t>CT</a:t>
            </a:r>
            <a:r>
              <a:rPr lang="ja-JP" altLang="en-US" dirty="0" err="1">
                <a:solidFill>
                  <a:schemeClr val="accent2"/>
                </a:solidFill>
              </a:rPr>
              <a:t>、</a:t>
            </a:r>
            <a:r>
              <a:rPr lang="ja-JP" altLang="en-US" dirty="0">
                <a:solidFill>
                  <a:schemeClr val="accent2"/>
                </a:solidFill>
              </a:rPr>
              <a:t>血液検査</a:t>
            </a:r>
            <a:r>
              <a:rPr lang="ja-JP" altLang="en-US" dirty="0"/>
              <a:t>）　　　　　</a:t>
            </a:r>
            <a:endParaRPr lang="en-US" altLang="ja-JP" dirty="0"/>
          </a:p>
          <a:p>
            <a:pPr>
              <a:tabLst>
                <a:tab pos="1795463" algn="l"/>
              </a:tabLst>
            </a:pPr>
            <a:r>
              <a:rPr lang="ja-JP" altLang="en-US" dirty="0"/>
              <a:t>診断：</a:t>
            </a:r>
            <a:r>
              <a:rPr lang="en-US" altLang="ja-JP" dirty="0"/>
              <a:t>	</a:t>
            </a:r>
            <a:r>
              <a:rPr lang="ja-JP" altLang="en-US" dirty="0"/>
              <a:t>（</a:t>
            </a:r>
            <a:r>
              <a:rPr lang="ja-JP" altLang="en-US" dirty="0">
                <a:solidFill>
                  <a:schemeClr val="accent2"/>
                </a:solidFill>
              </a:rPr>
              <a:t>直腸</a:t>
            </a:r>
            <a:r>
              <a:rPr lang="ja-JP" altLang="en-US" dirty="0"/>
              <a:t>）がん　</a:t>
            </a:r>
            <a:r>
              <a:rPr lang="en-US" altLang="ja-JP" dirty="0"/>
              <a:t>IV</a:t>
            </a:r>
            <a:r>
              <a:rPr lang="ja-JP" altLang="en-US" dirty="0"/>
              <a:t>期（</a:t>
            </a:r>
            <a:r>
              <a:rPr lang="ja-JP" altLang="en-US" dirty="0">
                <a:solidFill>
                  <a:schemeClr val="accent2"/>
                </a:solidFill>
              </a:rPr>
              <a:t>肺転移</a:t>
            </a:r>
            <a:r>
              <a:rPr lang="ja-JP" altLang="en-US" dirty="0"/>
              <a:t>）</a:t>
            </a:r>
            <a:endParaRPr lang="en-US" altLang="ja-JP" dirty="0"/>
          </a:p>
          <a:p>
            <a:pPr>
              <a:tabLst>
                <a:tab pos="1795463" algn="l"/>
              </a:tabLst>
            </a:pPr>
            <a:r>
              <a:rPr lang="ja-JP" altLang="en-US" dirty="0"/>
              <a:t>今日の面談：</a:t>
            </a:r>
            <a:r>
              <a:rPr lang="en-US" altLang="ja-JP" dirty="0"/>
              <a:t>	10</a:t>
            </a:r>
            <a:r>
              <a:rPr lang="ja-JP" altLang="en-US" dirty="0"/>
              <a:t>日後の今日、外来で手術不能の難治がんの診断結果を伝える</a:t>
            </a:r>
            <a:endParaRPr lang="en-US" altLang="ja-JP" dirty="0"/>
          </a:p>
          <a:p>
            <a:pPr>
              <a:tabLst>
                <a:tab pos="1795463" algn="l"/>
              </a:tabLst>
            </a:pPr>
            <a:r>
              <a:rPr lang="ja-JP" altLang="en-US" dirty="0"/>
              <a:t>試すスキル：</a:t>
            </a:r>
            <a:endParaRPr lang="en-US" altLang="ja-JP" dirty="0"/>
          </a:p>
          <a:p>
            <a:pPr marL="457200" lvl="1" indent="0">
              <a:buNone/>
              <a:tabLst>
                <a:tab pos="1795463" algn="l"/>
              </a:tabLst>
            </a:pPr>
            <a:r>
              <a:rPr lang="ja-JP" altLang="en-US" sz="3300" dirty="0"/>
              <a:t>□ 座る位置  □ 目や顔を見る  □ 相槌を打つ  □ オープンクエスチョン</a:t>
            </a:r>
            <a:endParaRPr lang="en-US" altLang="ja-JP" sz="3300" dirty="0"/>
          </a:p>
          <a:p>
            <a:pPr marL="457200" lvl="1" indent="0">
              <a:buNone/>
              <a:tabLst>
                <a:tab pos="1795463" algn="l"/>
              </a:tabLst>
            </a:pPr>
            <a:r>
              <a:rPr lang="ja-JP" altLang="en-US" sz="3300" dirty="0"/>
              <a:t>□ 気持ちを繰り返す  □ 沈黙  □ 気持ち・気がかりを探る</a:t>
            </a:r>
            <a:endParaRPr lang="en-US" altLang="ja-JP" sz="3300" dirty="0"/>
          </a:p>
          <a:p>
            <a:pPr marL="457200" lvl="1" indent="0">
              <a:buNone/>
              <a:tabLst>
                <a:tab pos="1795463" algn="l"/>
              </a:tabLst>
            </a:pPr>
            <a:r>
              <a:rPr lang="ja-JP" altLang="en-US" sz="3300" dirty="0"/>
              <a:t>□ 理解できることを伝える</a:t>
            </a:r>
            <a:endParaRPr lang="en-US" altLang="ja-JP" sz="3300" dirty="0"/>
          </a:p>
          <a:p>
            <a:endParaRPr lang="ja-JP" altLang="en-US" dirty="0"/>
          </a:p>
          <a:p>
            <a:endParaRPr lang="ja-JP" altLang="en-US" dirty="0"/>
          </a:p>
        </p:txBody>
      </p:sp>
      <p:sp>
        <p:nvSpPr>
          <p:cNvPr id="30724" name="テキスト ボックス 3"/>
          <p:cNvSpPr txBox="1">
            <a:spLocks noChangeArrowheads="1"/>
          </p:cNvSpPr>
          <p:nvPr/>
        </p:nvSpPr>
        <p:spPr bwMode="auto">
          <a:xfrm>
            <a:off x="3996093" y="4727437"/>
            <a:ext cx="431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r>
              <a:rPr lang="ja-JP" altLang="en-US" sz="2400" dirty="0">
                <a:solidFill>
                  <a:schemeClr val="accent2"/>
                </a:solidFill>
                <a:latin typeface="Times New Roman" panose="02020603050405020304" pitchFamily="18" charset="0"/>
                <a:ea typeface="メイリオ" panose="020B0604030504040204" pitchFamily="50" charset="-128"/>
              </a:rPr>
              <a:t>✔</a:t>
            </a:r>
          </a:p>
        </p:txBody>
      </p:sp>
      <p:sp>
        <p:nvSpPr>
          <p:cNvPr id="30725" name="テキスト ボックス 4"/>
          <p:cNvSpPr txBox="1">
            <a:spLocks noChangeArrowheads="1"/>
          </p:cNvSpPr>
          <p:nvPr/>
        </p:nvSpPr>
        <p:spPr bwMode="auto">
          <a:xfrm>
            <a:off x="3066313" y="5054320"/>
            <a:ext cx="431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r>
              <a:rPr lang="ja-JP" altLang="en-US" sz="2400" dirty="0">
                <a:solidFill>
                  <a:schemeClr val="accent2"/>
                </a:solidFill>
                <a:latin typeface="Times New Roman" panose="02020603050405020304" pitchFamily="18" charset="0"/>
                <a:ea typeface="メイリオ" panose="020B0604030504040204" pitchFamily="50" charset="-128"/>
              </a:rPr>
              <a:t>✔</a:t>
            </a:r>
          </a:p>
        </p:txBody>
      </p:sp>
    </p:spTree>
    <p:extLst>
      <p:ext uri="{BB962C8B-B14F-4D97-AF65-F5344CB8AC3E}">
        <p14:creationId xmlns:p14="http://schemas.microsoft.com/office/powerpoint/2010/main" val="2603135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a:t>シナリオ例　医師役（乳腺）</a:t>
            </a:r>
          </a:p>
        </p:txBody>
      </p:sp>
      <p:sp>
        <p:nvSpPr>
          <p:cNvPr id="3" name="コンテンツ プレースホルダ 2"/>
          <p:cNvSpPr>
            <a:spLocks noGrp="1"/>
          </p:cNvSpPr>
          <p:nvPr>
            <p:ph idx="1"/>
          </p:nvPr>
        </p:nvSpPr>
        <p:spPr/>
        <p:txBody>
          <a:bodyPr>
            <a:normAutofit fontScale="55000" lnSpcReduction="20000"/>
          </a:bodyPr>
          <a:lstStyle/>
          <a:p>
            <a:pPr>
              <a:tabLst>
                <a:tab pos="1795463" algn="l"/>
              </a:tabLst>
            </a:pPr>
            <a:r>
              <a:rPr lang="ja-JP" altLang="en-US" dirty="0"/>
              <a:t>医師氏名：</a:t>
            </a:r>
            <a:r>
              <a:rPr lang="en-US" altLang="ja-JP" dirty="0"/>
              <a:t>	</a:t>
            </a:r>
            <a:r>
              <a:rPr lang="ja-JP" altLang="en-US" dirty="0"/>
              <a:t>（</a:t>
            </a:r>
            <a:r>
              <a:rPr lang="ja-JP" altLang="en-US" dirty="0">
                <a:solidFill>
                  <a:schemeClr val="accent2"/>
                </a:solidFill>
              </a:rPr>
              <a:t>高橋英明</a:t>
            </a:r>
            <a:r>
              <a:rPr lang="ja-JP" altLang="en-US" dirty="0"/>
              <a:t>）医師</a:t>
            </a:r>
            <a:endParaRPr lang="en-US" altLang="ja-JP" dirty="0"/>
          </a:p>
          <a:p>
            <a:pPr>
              <a:tabLst>
                <a:tab pos="1795463" algn="l"/>
              </a:tabLst>
            </a:pPr>
            <a:r>
              <a:rPr lang="ja-JP" altLang="en-US" dirty="0"/>
              <a:t>専門科：</a:t>
            </a:r>
            <a:r>
              <a:rPr lang="en-US" altLang="ja-JP" dirty="0"/>
              <a:t>	</a:t>
            </a:r>
            <a:r>
              <a:rPr lang="ja-JP" altLang="en-US" dirty="0"/>
              <a:t>（</a:t>
            </a:r>
            <a:r>
              <a:rPr lang="ja-JP" altLang="en-US" dirty="0">
                <a:solidFill>
                  <a:schemeClr val="accent2"/>
                </a:solidFill>
              </a:rPr>
              <a:t>乳腺</a:t>
            </a:r>
            <a:r>
              <a:rPr lang="ja-JP" altLang="en-US" dirty="0"/>
              <a:t>）科</a:t>
            </a:r>
            <a:endParaRPr lang="en-US" altLang="ja-JP" dirty="0"/>
          </a:p>
          <a:p>
            <a:pPr>
              <a:tabLst>
                <a:tab pos="1795463" algn="l"/>
              </a:tabLst>
            </a:pPr>
            <a:r>
              <a:rPr lang="ja-JP" altLang="en-US" dirty="0"/>
              <a:t>患者氏名：</a:t>
            </a:r>
            <a:r>
              <a:rPr lang="en-US" altLang="ja-JP" dirty="0"/>
              <a:t>	</a:t>
            </a:r>
            <a:r>
              <a:rPr lang="ja-JP" altLang="en-US" dirty="0"/>
              <a:t>（</a:t>
            </a:r>
            <a:r>
              <a:rPr lang="ja-JP" altLang="en-US" dirty="0">
                <a:solidFill>
                  <a:schemeClr val="accent2"/>
                </a:solidFill>
              </a:rPr>
              <a:t>鈴木弘子</a:t>
            </a:r>
            <a:r>
              <a:rPr lang="ja-JP" altLang="en-US" dirty="0"/>
              <a:t>）</a:t>
            </a:r>
            <a:endParaRPr lang="en-US" altLang="ja-JP" dirty="0"/>
          </a:p>
          <a:p>
            <a:pPr>
              <a:tabLst>
                <a:tab pos="1795463" algn="l"/>
              </a:tabLst>
            </a:pPr>
            <a:r>
              <a:rPr lang="ja-JP" altLang="en-US" dirty="0"/>
              <a:t>年齢：</a:t>
            </a:r>
            <a:r>
              <a:rPr lang="en-US" altLang="ja-JP" dirty="0"/>
              <a:t>	</a:t>
            </a:r>
            <a:r>
              <a:rPr lang="ja-JP" altLang="en-US" dirty="0"/>
              <a:t>（</a:t>
            </a:r>
            <a:r>
              <a:rPr lang="en-US" altLang="ja-JP" dirty="0">
                <a:solidFill>
                  <a:schemeClr val="accent2"/>
                </a:solidFill>
              </a:rPr>
              <a:t>48</a:t>
            </a:r>
            <a:r>
              <a:rPr lang="ja-JP" altLang="en-US" dirty="0">
                <a:solidFill>
                  <a:schemeClr val="accent2"/>
                </a:solidFill>
              </a:rPr>
              <a:t>歳</a:t>
            </a:r>
            <a:r>
              <a:rPr lang="ja-JP" altLang="en-US" dirty="0"/>
              <a:t>）</a:t>
            </a:r>
            <a:endParaRPr lang="en-US" altLang="ja-JP" dirty="0"/>
          </a:p>
          <a:p>
            <a:pPr>
              <a:tabLst>
                <a:tab pos="1795463" algn="l"/>
              </a:tabLst>
            </a:pPr>
            <a:r>
              <a:rPr lang="ja-JP" altLang="en-US" dirty="0"/>
              <a:t>これまでの経緯：</a:t>
            </a:r>
            <a:r>
              <a:rPr lang="en-US" altLang="ja-JP" dirty="0"/>
              <a:t>	</a:t>
            </a:r>
            <a:r>
              <a:rPr lang="ja-JP" altLang="en-US" dirty="0"/>
              <a:t>（</a:t>
            </a:r>
            <a:r>
              <a:rPr lang="ja-JP" altLang="en-US" dirty="0">
                <a:solidFill>
                  <a:schemeClr val="accent2"/>
                </a:solidFill>
              </a:rPr>
              <a:t>地域の検診で触診にて右乳房のしこりを指摘され精査目的で当院を受診。自覚症状は腰痛</a:t>
            </a:r>
            <a:r>
              <a:rPr lang="ja-JP" altLang="en-US" dirty="0"/>
              <a:t>）</a:t>
            </a:r>
            <a:endParaRPr lang="en-US" altLang="ja-JP" dirty="0"/>
          </a:p>
          <a:p>
            <a:pPr>
              <a:tabLst>
                <a:tab pos="1795463" algn="l"/>
              </a:tabLst>
            </a:pPr>
            <a:r>
              <a:rPr lang="ja-JP" altLang="en-US" dirty="0"/>
              <a:t>検査所見：</a:t>
            </a:r>
            <a:r>
              <a:rPr lang="en-US" altLang="ja-JP" dirty="0"/>
              <a:t>	</a:t>
            </a:r>
            <a:r>
              <a:rPr lang="ja-JP" altLang="en-US" dirty="0"/>
              <a:t>（</a:t>
            </a:r>
            <a:r>
              <a:rPr lang="ja-JP" altLang="en-US" dirty="0">
                <a:solidFill>
                  <a:schemeClr val="accent2"/>
                </a:solidFill>
              </a:rPr>
              <a:t>マンモグラフィ、吸引細胞診、腰椎</a:t>
            </a:r>
            <a:r>
              <a:rPr lang="en-US" altLang="ja-JP" dirty="0">
                <a:solidFill>
                  <a:schemeClr val="accent2"/>
                </a:solidFill>
              </a:rPr>
              <a:t>MRI </a:t>
            </a:r>
            <a:r>
              <a:rPr lang="ja-JP" altLang="en-US" dirty="0"/>
              <a:t>）　　　　　</a:t>
            </a:r>
            <a:endParaRPr lang="en-US" altLang="ja-JP" dirty="0"/>
          </a:p>
          <a:p>
            <a:pPr>
              <a:tabLst>
                <a:tab pos="1795463" algn="l"/>
              </a:tabLst>
            </a:pPr>
            <a:r>
              <a:rPr lang="ja-JP" altLang="en-US" dirty="0"/>
              <a:t>診断：</a:t>
            </a:r>
            <a:r>
              <a:rPr lang="en-US" altLang="ja-JP" dirty="0"/>
              <a:t>	</a:t>
            </a:r>
            <a:r>
              <a:rPr lang="ja-JP" altLang="en-US" dirty="0"/>
              <a:t>（</a:t>
            </a:r>
            <a:r>
              <a:rPr lang="ja-JP" altLang="en-US" dirty="0">
                <a:solidFill>
                  <a:schemeClr val="accent2"/>
                </a:solidFill>
              </a:rPr>
              <a:t>乳</a:t>
            </a:r>
            <a:r>
              <a:rPr lang="ja-JP" altLang="en-US" dirty="0"/>
              <a:t>）がん　</a:t>
            </a:r>
            <a:r>
              <a:rPr lang="en-US" altLang="ja-JP" dirty="0"/>
              <a:t>IV</a:t>
            </a:r>
            <a:r>
              <a:rPr lang="ja-JP" altLang="en-US" dirty="0"/>
              <a:t>期（</a:t>
            </a:r>
            <a:r>
              <a:rPr lang="ja-JP" altLang="en-US" dirty="0">
                <a:solidFill>
                  <a:schemeClr val="accent2"/>
                </a:solidFill>
              </a:rPr>
              <a:t>腰椎骨転移</a:t>
            </a:r>
            <a:r>
              <a:rPr lang="ja-JP" altLang="en-US" dirty="0"/>
              <a:t>）</a:t>
            </a:r>
            <a:endParaRPr lang="en-US" altLang="ja-JP" dirty="0"/>
          </a:p>
          <a:p>
            <a:pPr>
              <a:tabLst>
                <a:tab pos="1795463" algn="l"/>
              </a:tabLst>
            </a:pPr>
            <a:r>
              <a:rPr lang="ja-JP" altLang="en-US" dirty="0"/>
              <a:t>今日の面談：</a:t>
            </a:r>
            <a:r>
              <a:rPr lang="en-US" altLang="ja-JP" dirty="0"/>
              <a:t>	10</a:t>
            </a:r>
            <a:r>
              <a:rPr lang="ja-JP" altLang="en-US" dirty="0"/>
              <a:t>日後の今日、外来で手術不能の難治がんの診断結果を伝える</a:t>
            </a:r>
            <a:endParaRPr lang="en-US" altLang="ja-JP" dirty="0"/>
          </a:p>
          <a:p>
            <a:pPr>
              <a:tabLst>
                <a:tab pos="1795463" algn="l"/>
              </a:tabLst>
            </a:pPr>
            <a:r>
              <a:rPr lang="ja-JP" altLang="en-US" dirty="0"/>
              <a:t>試すスキル：</a:t>
            </a:r>
            <a:endParaRPr lang="en-US" altLang="ja-JP" dirty="0"/>
          </a:p>
          <a:p>
            <a:pPr marL="457200" lvl="1" indent="0">
              <a:buNone/>
              <a:tabLst>
                <a:tab pos="1795463" algn="l"/>
              </a:tabLst>
            </a:pPr>
            <a:r>
              <a:rPr lang="ja-JP" altLang="en-US" sz="3300" dirty="0"/>
              <a:t>□ 座る位置  □ 目や顔を見る  □ 相槌を打つ  □ オープンクエスチョン</a:t>
            </a:r>
            <a:endParaRPr lang="en-US" altLang="ja-JP" sz="3300" dirty="0"/>
          </a:p>
          <a:p>
            <a:pPr marL="457200" lvl="1" indent="0">
              <a:buNone/>
              <a:tabLst>
                <a:tab pos="1795463" algn="l"/>
              </a:tabLst>
            </a:pPr>
            <a:r>
              <a:rPr lang="ja-JP" altLang="en-US" sz="3300" dirty="0"/>
              <a:t>□ 気持ちを繰り返す  □ 沈黙  □ 気持ち・気がかりを探る</a:t>
            </a:r>
            <a:endParaRPr lang="en-US" altLang="ja-JP" sz="3300" dirty="0"/>
          </a:p>
          <a:p>
            <a:pPr marL="457200" lvl="1" indent="0">
              <a:buNone/>
              <a:tabLst>
                <a:tab pos="1795463" algn="l"/>
              </a:tabLst>
            </a:pPr>
            <a:r>
              <a:rPr lang="ja-JP" altLang="en-US" sz="3300" dirty="0"/>
              <a:t>□ 理解できることを伝える</a:t>
            </a:r>
            <a:endParaRPr lang="en-US" altLang="ja-JP" sz="3300" dirty="0"/>
          </a:p>
          <a:p>
            <a:endParaRPr lang="ja-JP" altLang="en-US" dirty="0"/>
          </a:p>
          <a:p>
            <a:endParaRPr lang="ja-JP" altLang="en-US" dirty="0"/>
          </a:p>
        </p:txBody>
      </p:sp>
      <p:sp>
        <p:nvSpPr>
          <p:cNvPr id="30724" name="テキスト ボックス 3"/>
          <p:cNvSpPr txBox="1">
            <a:spLocks noChangeArrowheads="1"/>
          </p:cNvSpPr>
          <p:nvPr/>
        </p:nvSpPr>
        <p:spPr bwMode="auto">
          <a:xfrm>
            <a:off x="773385" y="4727437"/>
            <a:ext cx="431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r>
              <a:rPr lang="ja-JP" altLang="en-US" sz="2400" dirty="0">
                <a:solidFill>
                  <a:schemeClr val="accent2"/>
                </a:solidFill>
                <a:latin typeface="Times New Roman" panose="02020603050405020304" pitchFamily="18" charset="0"/>
                <a:ea typeface="メイリオ" panose="020B0604030504040204" pitchFamily="50" charset="-128"/>
              </a:rPr>
              <a:t>✔</a:t>
            </a:r>
          </a:p>
        </p:txBody>
      </p:sp>
      <p:sp>
        <p:nvSpPr>
          <p:cNvPr id="30725" name="テキスト ボックス 4"/>
          <p:cNvSpPr txBox="1">
            <a:spLocks noChangeArrowheads="1"/>
          </p:cNvSpPr>
          <p:nvPr/>
        </p:nvSpPr>
        <p:spPr bwMode="auto">
          <a:xfrm>
            <a:off x="773385" y="5054320"/>
            <a:ext cx="431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r>
              <a:rPr lang="ja-JP" altLang="en-US" sz="2400" dirty="0">
                <a:solidFill>
                  <a:schemeClr val="accent2"/>
                </a:solidFill>
                <a:latin typeface="Times New Roman" panose="02020603050405020304" pitchFamily="18" charset="0"/>
                <a:ea typeface="メイリオ" panose="020B0604030504040204" pitchFamily="50" charset="-128"/>
              </a:rPr>
              <a:t>✔</a:t>
            </a:r>
          </a:p>
        </p:txBody>
      </p:sp>
    </p:spTree>
    <p:extLst>
      <p:ext uri="{BB962C8B-B14F-4D97-AF65-F5344CB8AC3E}">
        <p14:creationId xmlns:p14="http://schemas.microsoft.com/office/powerpoint/2010/main" val="4150108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p:txBody>
          <a:bodyPr/>
          <a:lstStyle/>
          <a:p>
            <a:r>
              <a:rPr lang="ja-JP" altLang="en-US"/>
              <a:t>患者役の手引き</a:t>
            </a:r>
            <a:endParaRPr lang="ja-JP" altLang="en-US" sz="3600"/>
          </a:p>
        </p:txBody>
      </p:sp>
      <p:sp>
        <p:nvSpPr>
          <p:cNvPr id="2" name="コンテンツ プレースホルダー 1"/>
          <p:cNvSpPr>
            <a:spLocks noGrp="1"/>
          </p:cNvSpPr>
          <p:nvPr>
            <p:ph idx="1"/>
          </p:nvPr>
        </p:nvSpPr>
        <p:spPr/>
        <p:txBody>
          <a:bodyPr>
            <a:normAutofit fontScale="85000" lnSpcReduction="20000"/>
          </a:bodyPr>
          <a:lstStyle/>
          <a:p>
            <a:r>
              <a:rPr lang="ja-JP" altLang="en-US" dirty="0"/>
              <a:t>患者役の背景を決定・修整する</a:t>
            </a:r>
          </a:p>
          <a:p>
            <a:r>
              <a:rPr lang="ja-JP" altLang="en-US" dirty="0"/>
              <a:t>医療従事者役とシナリオ、患者役背景、これまでの経緯を共有する</a:t>
            </a:r>
          </a:p>
          <a:p>
            <a:r>
              <a:rPr lang="ja-JP" altLang="en-US" dirty="0"/>
              <a:t>事前に十分な役作りを行う（例：心配事や気持ち、家族と何を話し合ったか想像する、など）</a:t>
            </a:r>
          </a:p>
          <a:p>
            <a:r>
              <a:rPr lang="ja-JP" altLang="en-US" dirty="0"/>
              <a:t>激しい感情的な反応をする患者を演じない</a:t>
            </a:r>
          </a:p>
          <a:p>
            <a:r>
              <a:rPr lang="ja-JP" altLang="en-US" dirty="0"/>
              <a:t>今後の生活に関する質問をする</a:t>
            </a:r>
          </a:p>
          <a:p>
            <a:r>
              <a:rPr lang="ja-JP" altLang="en-US" dirty="0"/>
              <a:t>ロールプレイが終了したら、完全に役からおりる</a:t>
            </a:r>
          </a:p>
          <a:p>
            <a:r>
              <a:rPr lang="ja-JP" altLang="en-US" dirty="0"/>
              <a:t>医療従事者役、観察者の後、フィードバックのポイントを参考に発言する</a:t>
            </a:r>
          </a:p>
          <a:p>
            <a:endParaRPr kumimoji="1" lang="ja-JP" altLang="en-US" dirty="0"/>
          </a:p>
        </p:txBody>
      </p:sp>
    </p:spTree>
    <p:extLst>
      <p:ext uri="{BB962C8B-B14F-4D97-AF65-F5344CB8AC3E}">
        <p14:creationId xmlns:p14="http://schemas.microsoft.com/office/powerpoint/2010/main" val="4217526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今後の見通しを話し合う</a:t>
            </a:r>
            <a:endParaRPr kumimoji="1" lang="ja-JP" altLang="en-US" dirty="0"/>
          </a:p>
        </p:txBody>
      </p:sp>
      <p:pic>
        <p:nvPicPr>
          <p:cNvPr id="4" name="M-2bi P3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01625" y="1653381"/>
            <a:ext cx="8534400" cy="4800600"/>
          </a:xfrm>
        </p:spPr>
      </p:pic>
    </p:spTree>
    <p:extLst>
      <p:ext uri="{BB962C8B-B14F-4D97-AF65-F5344CB8AC3E}">
        <p14:creationId xmlns:p14="http://schemas.microsoft.com/office/powerpoint/2010/main" val="1884863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p:txBody>
          <a:bodyPr/>
          <a:lstStyle/>
          <a:p>
            <a:r>
              <a:rPr lang="ja-JP" altLang="en-US"/>
              <a:t>シナリオ例　患者役①</a:t>
            </a:r>
          </a:p>
        </p:txBody>
      </p:sp>
      <p:sp>
        <p:nvSpPr>
          <p:cNvPr id="38915" name="コンテンツ プレースホルダ 2"/>
          <p:cNvSpPr>
            <a:spLocks noGrp="1"/>
          </p:cNvSpPr>
          <p:nvPr>
            <p:ph idx="1"/>
          </p:nvPr>
        </p:nvSpPr>
        <p:spPr/>
        <p:txBody>
          <a:bodyPr/>
          <a:lstStyle/>
          <a:p>
            <a:pPr>
              <a:lnSpc>
                <a:spcPct val="100000"/>
              </a:lnSpc>
              <a:tabLst>
                <a:tab pos="1619250" algn="l"/>
              </a:tabLst>
            </a:pPr>
            <a:r>
              <a:rPr lang="ja-JP" altLang="en-US" sz="2000" dirty="0"/>
              <a:t>患者氏名：</a:t>
            </a:r>
            <a:r>
              <a:rPr lang="en-US" altLang="ja-JP" sz="2000" dirty="0"/>
              <a:t>	</a:t>
            </a:r>
            <a:r>
              <a:rPr lang="ja-JP" altLang="en-US" sz="2000" dirty="0"/>
              <a:t>（</a:t>
            </a:r>
            <a:r>
              <a:rPr lang="ja-JP" altLang="en-US" sz="2000" dirty="0">
                <a:solidFill>
                  <a:schemeClr val="accent2"/>
                </a:solidFill>
              </a:rPr>
              <a:t>山田隆弘</a:t>
            </a:r>
            <a:r>
              <a:rPr lang="ja-JP" altLang="en-US" sz="2000" dirty="0"/>
              <a:t>）</a:t>
            </a:r>
          </a:p>
          <a:p>
            <a:pPr>
              <a:lnSpc>
                <a:spcPct val="100000"/>
              </a:lnSpc>
              <a:tabLst>
                <a:tab pos="1619250" algn="l"/>
              </a:tabLst>
            </a:pPr>
            <a:r>
              <a:rPr lang="ja-JP" altLang="en-US" sz="2000" dirty="0"/>
              <a:t>年齢：</a:t>
            </a:r>
            <a:r>
              <a:rPr lang="en-US" altLang="ja-JP" sz="2000" dirty="0"/>
              <a:t>	</a:t>
            </a:r>
            <a:r>
              <a:rPr lang="ja-JP" altLang="en-US" sz="2000" dirty="0"/>
              <a:t>（</a:t>
            </a:r>
            <a:r>
              <a:rPr lang="en-US" altLang="ja-JP" sz="2000" dirty="0">
                <a:solidFill>
                  <a:schemeClr val="accent2"/>
                </a:solidFill>
              </a:rPr>
              <a:t>48</a:t>
            </a:r>
            <a:r>
              <a:rPr lang="ja-JP" altLang="en-US" sz="2000" dirty="0">
                <a:solidFill>
                  <a:schemeClr val="accent2"/>
                </a:solidFill>
              </a:rPr>
              <a:t>歳</a:t>
            </a:r>
            <a:r>
              <a:rPr lang="ja-JP" altLang="en-US" sz="2000" dirty="0"/>
              <a:t>）</a:t>
            </a:r>
          </a:p>
          <a:p>
            <a:pPr>
              <a:lnSpc>
                <a:spcPct val="100000"/>
              </a:lnSpc>
              <a:tabLst>
                <a:tab pos="1619250" algn="l"/>
              </a:tabLst>
            </a:pPr>
            <a:r>
              <a:rPr lang="ja-JP" altLang="en-US" sz="2000" dirty="0"/>
              <a:t>家族背景：</a:t>
            </a:r>
            <a:r>
              <a:rPr lang="en-US" altLang="ja-JP" sz="2000" dirty="0"/>
              <a:t>	</a:t>
            </a:r>
            <a:r>
              <a:rPr lang="ja-JP" altLang="en-US" sz="2000" dirty="0"/>
              <a:t>（</a:t>
            </a:r>
            <a:r>
              <a:rPr lang="ja-JP" altLang="en-US" sz="2000" dirty="0">
                <a:solidFill>
                  <a:schemeClr val="accent2"/>
                </a:solidFill>
              </a:rPr>
              <a:t>妻美代子（</a:t>
            </a:r>
            <a:r>
              <a:rPr lang="en-US" altLang="ja-JP" sz="2000" dirty="0">
                <a:solidFill>
                  <a:schemeClr val="accent2"/>
                </a:solidFill>
              </a:rPr>
              <a:t>46</a:t>
            </a:r>
            <a:r>
              <a:rPr lang="ja-JP" altLang="en-US" sz="2000" dirty="0">
                <a:solidFill>
                  <a:schemeClr val="accent2"/>
                </a:solidFill>
              </a:rPr>
              <a:t>歳）、娘多香子（</a:t>
            </a:r>
            <a:r>
              <a:rPr lang="en-US" altLang="ja-JP" sz="2000" dirty="0">
                <a:solidFill>
                  <a:schemeClr val="accent2"/>
                </a:solidFill>
              </a:rPr>
              <a:t>16</a:t>
            </a:r>
            <a:r>
              <a:rPr lang="ja-JP" altLang="en-US" sz="2000" dirty="0">
                <a:solidFill>
                  <a:schemeClr val="accent2"/>
                </a:solidFill>
              </a:rPr>
              <a:t>歳）、息子真治</a:t>
            </a:r>
            <a:r>
              <a:rPr lang="en-US" altLang="ja-JP" sz="2000" dirty="0">
                <a:solidFill>
                  <a:schemeClr val="accent2"/>
                </a:solidFill>
              </a:rPr>
              <a:t>	</a:t>
            </a:r>
            <a:r>
              <a:rPr lang="ja-JP" altLang="en-US" sz="2000" dirty="0">
                <a:solidFill>
                  <a:schemeClr val="accent2"/>
                </a:solidFill>
              </a:rPr>
              <a:t>（</a:t>
            </a:r>
            <a:r>
              <a:rPr lang="en-US" altLang="ja-JP" sz="2000" dirty="0">
                <a:solidFill>
                  <a:schemeClr val="accent2"/>
                </a:solidFill>
              </a:rPr>
              <a:t>13</a:t>
            </a:r>
            <a:r>
              <a:rPr lang="ja-JP" altLang="en-US" sz="2000" dirty="0">
                <a:solidFill>
                  <a:schemeClr val="accent2"/>
                </a:solidFill>
              </a:rPr>
              <a:t>歳）の</a:t>
            </a:r>
            <a:r>
              <a:rPr lang="en-US" altLang="ja-JP" sz="2000" dirty="0">
                <a:solidFill>
                  <a:schemeClr val="accent2"/>
                </a:solidFill>
              </a:rPr>
              <a:t>4</a:t>
            </a:r>
            <a:r>
              <a:rPr lang="ja-JP" altLang="en-US" sz="2000" dirty="0">
                <a:solidFill>
                  <a:schemeClr val="accent2"/>
                </a:solidFill>
              </a:rPr>
              <a:t>人暮らし。田舎に父母２人暮らし。兄、妹</a:t>
            </a:r>
            <a:r>
              <a:rPr lang="en-US" altLang="ja-JP" sz="2000" dirty="0">
                <a:solidFill>
                  <a:schemeClr val="accent2"/>
                </a:solidFill>
              </a:rPr>
              <a:t>	</a:t>
            </a:r>
            <a:r>
              <a:rPr lang="ja-JP" altLang="en-US" sz="2000" dirty="0">
                <a:solidFill>
                  <a:schemeClr val="accent2"/>
                </a:solidFill>
              </a:rPr>
              <a:t>　の３人兄弟</a:t>
            </a:r>
            <a:r>
              <a:rPr lang="ja-JP" altLang="en-US" sz="2000" dirty="0"/>
              <a:t>）</a:t>
            </a:r>
          </a:p>
          <a:p>
            <a:pPr>
              <a:lnSpc>
                <a:spcPct val="100000"/>
              </a:lnSpc>
              <a:tabLst>
                <a:tab pos="1619250" algn="l"/>
              </a:tabLst>
            </a:pPr>
            <a:r>
              <a:rPr lang="ja-JP" altLang="en-US" sz="2000" dirty="0"/>
              <a:t>職業：</a:t>
            </a:r>
            <a:r>
              <a:rPr lang="en-US" altLang="ja-JP" sz="2000" dirty="0"/>
              <a:t>	</a:t>
            </a:r>
            <a:r>
              <a:rPr lang="ja-JP" altLang="en-US" sz="2000" dirty="0"/>
              <a:t>（</a:t>
            </a:r>
            <a:r>
              <a:rPr lang="ja-JP" altLang="en-US" sz="2000" dirty="0">
                <a:solidFill>
                  <a:schemeClr val="accent2"/>
                </a:solidFill>
              </a:rPr>
              <a:t>商社勤務</a:t>
            </a:r>
            <a:r>
              <a:rPr lang="ja-JP" altLang="en-US" sz="2000" dirty="0"/>
              <a:t>）</a:t>
            </a:r>
          </a:p>
          <a:p>
            <a:pPr>
              <a:lnSpc>
                <a:spcPct val="100000"/>
              </a:lnSpc>
              <a:tabLst>
                <a:tab pos="1619250" algn="l"/>
              </a:tabLst>
            </a:pPr>
            <a:r>
              <a:rPr lang="ja-JP" altLang="en-US" sz="2000" dirty="0"/>
              <a:t>生活歴：</a:t>
            </a:r>
            <a:r>
              <a:rPr lang="en-US" altLang="ja-JP" sz="2000" dirty="0"/>
              <a:t>	</a:t>
            </a:r>
            <a:r>
              <a:rPr lang="ja-JP" altLang="en-US" sz="2000" dirty="0"/>
              <a:t>（</a:t>
            </a:r>
            <a:r>
              <a:rPr lang="ja-JP" altLang="en-US" sz="2000" dirty="0">
                <a:solidFill>
                  <a:schemeClr val="accent2"/>
                </a:solidFill>
              </a:rPr>
              <a:t>地元国立大学卒業後、○○商事入社、</a:t>
            </a:r>
            <a:r>
              <a:rPr lang="en-US" altLang="ja-JP" sz="2000" dirty="0">
                <a:solidFill>
                  <a:schemeClr val="accent2"/>
                </a:solidFill>
              </a:rPr>
              <a:t>29</a:t>
            </a:r>
            <a:r>
              <a:rPr lang="ja-JP" altLang="en-US" sz="2000" dirty="0">
                <a:solidFill>
                  <a:schemeClr val="accent2"/>
                </a:solidFill>
              </a:rPr>
              <a:t>歳で結婚。現</a:t>
            </a:r>
            <a:r>
              <a:rPr lang="en-US" altLang="ja-JP" sz="2000" dirty="0">
                <a:solidFill>
                  <a:schemeClr val="accent2"/>
                </a:solidFill>
              </a:rPr>
              <a:t>	</a:t>
            </a:r>
            <a:r>
              <a:rPr lang="ja-JP" altLang="en-US" sz="2000" dirty="0">
                <a:solidFill>
                  <a:schemeClr val="accent2"/>
                </a:solidFill>
              </a:rPr>
              <a:t>　在人事部部長</a:t>
            </a:r>
            <a:r>
              <a:rPr lang="ja-JP" altLang="en-US" sz="2000" dirty="0"/>
              <a:t>）</a:t>
            </a:r>
          </a:p>
          <a:p>
            <a:pPr>
              <a:lnSpc>
                <a:spcPct val="100000"/>
              </a:lnSpc>
              <a:tabLst>
                <a:tab pos="1619250" algn="l"/>
              </a:tabLst>
            </a:pPr>
            <a:r>
              <a:rPr lang="ja-JP" altLang="en-US" sz="2000" dirty="0"/>
              <a:t>趣味：</a:t>
            </a:r>
            <a:r>
              <a:rPr lang="en-US" altLang="ja-JP" sz="2000" dirty="0"/>
              <a:t>	</a:t>
            </a:r>
            <a:r>
              <a:rPr lang="ja-JP" altLang="en-US" sz="2000" dirty="0"/>
              <a:t>（</a:t>
            </a:r>
            <a:r>
              <a:rPr lang="ja-JP" altLang="en-US" sz="2000" dirty="0">
                <a:solidFill>
                  <a:schemeClr val="accent2"/>
                </a:solidFill>
              </a:rPr>
              <a:t>釣り、読書</a:t>
            </a:r>
            <a:r>
              <a:rPr lang="ja-JP" altLang="en-US" sz="2000" dirty="0"/>
              <a:t>）</a:t>
            </a:r>
          </a:p>
          <a:p>
            <a:pPr>
              <a:lnSpc>
                <a:spcPct val="100000"/>
              </a:lnSpc>
              <a:tabLst>
                <a:tab pos="1619250" algn="l"/>
              </a:tabLst>
            </a:pPr>
            <a:r>
              <a:rPr lang="ja-JP" altLang="en-US" sz="2000" dirty="0"/>
              <a:t>受診までの経緯：（</a:t>
            </a:r>
            <a:r>
              <a:rPr lang="ja-JP" altLang="en-US" sz="2000" dirty="0">
                <a:solidFill>
                  <a:schemeClr val="accent2"/>
                </a:solidFill>
              </a:rPr>
              <a:t>会社の検診で異常影を指摘され、精査目的で総</a:t>
            </a:r>
            <a:r>
              <a:rPr lang="en-US" altLang="ja-JP" sz="2000" dirty="0">
                <a:solidFill>
                  <a:schemeClr val="accent2"/>
                </a:solidFill>
              </a:rPr>
              <a:t>	</a:t>
            </a:r>
            <a:r>
              <a:rPr lang="ja-JP" altLang="en-US" sz="2000" dirty="0">
                <a:solidFill>
                  <a:schemeClr val="accent2"/>
                </a:solidFill>
              </a:rPr>
              <a:t>　合病院を紹介受診</a:t>
            </a:r>
            <a:r>
              <a:rPr lang="ja-JP" altLang="en-US" sz="2000" dirty="0"/>
              <a:t>）</a:t>
            </a:r>
          </a:p>
          <a:p>
            <a:pPr>
              <a:lnSpc>
                <a:spcPct val="100000"/>
              </a:lnSpc>
              <a:tabLst>
                <a:tab pos="1619250" algn="l"/>
              </a:tabLst>
            </a:pPr>
            <a:r>
              <a:rPr lang="ja-JP" altLang="en-US" sz="2000" dirty="0"/>
              <a:t>がんの可能性は伝えられているが、手術不能の進行がんということは予測していない</a:t>
            </a:r>
          </a:p>
          <a:p>
            <a:pPr>
              <a:lnSpc>
                <a:spcPct val="100000"/>
              </a:lnSpc>
              <a:tabLst>
                <a:tab pos="1619250" algn="l"/>
              </a:tabLst>
            </a:pPr>
            <a:r>
              <a:rPr lang="ja-JP" altLang="en-US" sz="2000" dirty="0"/>
              <a:t>今後の生活について：（</a:t>
            </a:r>
            <a:r>
              <a:rPr lang="ja-JP" altLang="en-US" sz="2000" dirty="0">
                <a:solidFill>
                  <a:schemeClr val="accent2"/>
                </a:solidFill>
              </a:rPr>
              <a:t>仕事への影響</a:t>
            </a:r>
            <a:r>
              <a:rPr lang="ja-JP" altLang="en-US" sz="2000" dirty="0"/>
              <a:t>）を心配している。</a:t>
            </a:r>
            <a:endParaRPr lang="en-US" altLang="ja-JP" sz="2000" dirty="0"/>
          </a:p>
        </p:txBody>
      </p:sp>
    </p:spTree>
    <p:extLst>
      <p:ext uri="{BB962C8B-B14F-4D97-AF65-F5344CB8AC3E}">
        <p14:creationId xmlns:p14="http://schemas.microsoft.com/office/powerpoint/2010/main" val="3048966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fontScale="92500"/>
          </a:bodyPr>
          <a:lstStyle/>
          <a:p>
            <a:r>
              <a:rPr lang="ja-JP" altLang="en-US" dirty="0"/>
              <a:t>コミュニケーション技術の重要性に気づく</a:t>
            </a:r>
            <a:endParaRPr lang="en-US" altLang="ja-JP" dirty="0"/>
          </a:p>
          <a:p>
            <a:r>
              <a:rPr kumimoji="1" lang="ja-JP" altLang="en-US" dirty="0"/>
              <a:t>コミュニケーション技術を実践できる</a:t>
            </a:r>
            <a:endParaRPr kumimoji="1" lang="en-US" altLang="ja-JP" dirty="0"/>
          </a:p>
          <a:p>
            <a:r>
              <a:rPr lang="ja-JP" altLang="en-US" dirty="0"/>
              <a:t>患者役を通じてがん告知体験の衝撃を擬似的</a:t>
            </a:r>
            <a:r>
              <a:rPr lang="en-US" altLang="ja-JP" dirty="0"/>
              <a:t/>
            </a:r>
            <a:br>
              <a:rPr lang="en-US" altLang="ja-JP" dirty="0"/>
            </a:br>
            <a:r>
              <a:rPr lang="ja-JP" altLang="en-US" dirty="0"/>
              <a:t>に体験する</a:t>
            </a:r>
            <a:endParaRPr lang="en-US" altLang="ja-JP" dirty="0"/>
          </a:p>
          <a:p>
            <a:r>
              <a:rPr lang="ja-JP" altLang="en-US" dirty="0"/>
              <a:t>医師役としてロールプレイで何か一つ</a:t>
            </a:r>
            <a:r>
              <a:rPr lang="en-US" altLang="ja-JP" dirty="0"/>
              <a:t/>
            </a:r>
            <a:br>
              <a:rPr lang="en-US" altLang="ja-JP" dirty="0"/>
            </a:br>
            <a:r>
              <a:rPr lang="ja-JP" altLang="en-US" dirty="0"/>
              <a:t>コミュニケーション技術を行う</a:t>
            </a:r>
            <a:endParaRPr lang="en-US" altLang="ja-JP" dirty="0"/>
          </a:p>
          <a:p>
            <a:r>
              <a:rPr lang="ja-JP" altLang="en-US" dirty="0"/>
              <a:t>観察者役や講義、</a:t>
            </a:r>
            <a:r>
              <a:rPr lang="en-US" altLang="ja-JP" dirty="0"/>
              <a:t>DVD</a:t>
            </a:r>
            <a:r>
              <a:rPr lang="ja-JP" altLang="en-US" dirty="0"/>
              <a:t>を通じて、</a:t>
            </a:r>
            <a:r>
              <a:rPr lang="en-US" altLang="ja-JP" dirty="0"/>
              <a:t/>
            </a:r>
            <a:br>
              <a:rPr lang="en-US" altLang="ja-JP" dirty="0"/>
            </a:br>
            <a:r>
              <a:rPr lang="ja-JP" altLang="en-US" dirty="0"/>
              <a:t>コミュニケーション技術を見て学ぶ</a:t>
            </a:r>
            <a:endParaRPr lang="en-US" altLang="ja-JP" dirty="0"/>
          </a:p>
          <a:p>
            <a:pPr lvl="1"/>
            <a:endParaRPr kumimoji="1" lang="ja-JP" altLang="en-US" dirty="0"/>
          </a:p>
        </p:txBody>
      </p:sp>
    </p:spTree>
    <p:extLst>
      <p:ext uri="{BB962C8B-B14F-4D97-AF65-F5344CB8AC3E}">
        <p14:creationId xmlns:p14="http://schemas.microsoft.com/office/powerpoint/2010/main" val="2396680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p:txBody>
          <a:bodyPr/>
          <a:lstStyle/>
          <a:p>
            <a:r>
              <a:rPr lang="ja-JP" altLang="en-US" dirty="0"/>
              <a:t>シナリオ例　患者役②</a:t>
            </a:r>
          </a:p>
        </p:txBody>
      </p:sp>
      <p:sp>
        <p:nvSpPr>
          <p:cNvPr id="38915" name="コンテンツ プレースホルダ 2"/>
          <p:cNvSpPr>
            <a:spLocks noGrp="1"/>
          </p:cNvSpPr>
          <p:nvPr>
            <p:ph idx="1"/>
          </p:nvPr>
        </p:nvSpPr>
        <p:spPr/>
        <p:txBody>
          <a:bodyPr/>
          <a:lstStyle/>
          <a:p>
            <a:pPr>
              <a:lnSpc>
                <a:spcPct val="100000"/>
              </a:lnSpc>
              <a:tabLst>
                <a:tab pos="1619250" algn="l"/>
              </a:tabLst>
            </a:pPr>
            <a:r>
              <a:rPr lang="ja-JP" altLang="en-US" sz="2000" dirty="0"/>
              <a:t>患者氏名：</a:t>
            </a:r>
            <a:r>
              <a:rPr lang="en-US" altLang="ja-JP" sz="2000" dirty="0"/>
              <a:t>	</a:t>
            </a:r>
            <a:r>
              <a:rPr lang="ja-JP" altLang="en-US" sz="2000" dirty="0"/>
              <a:t>（</a:t>
            </a:r>
            <a:r>
              <a:rPr lang="ja-JP" altLang="en-US" sz="2000" dirty="0">
                <a:solidFill>
                  <a:schemeClr val="accent2"/>
                </a:solidFill>
              </a:rPr>
              <a:t>鈴木弘子</a:t>
            </a:r>
            <a:r>
              <a:rPr lang="ja-JP" altLang="en-US" sz="2000" dirty="0"/>
              <a:t>）</a:t>
            </a:r>
          </a:p>
          <a:p>
            <a:pPr>
              <a:lnSpc>
                <a:spcPct val="100000"/>
              </a:lnSpc>
              <a:tabLst>
                <a:tab pos="1619250" algn="l"/>
              </a:tabLst>
            </a:pPr>
            <a:r>
              <a:rPr lang="ja-JP" altLang="en-US" sz="2000" dirty="0"/>
              <a:t>年齢：</a:t>
            </a:r>
            <a:r>
              <a:rPr lang="en-US" altLang="ja-JP" sz="2000" dirty="0"/>
              <a:t>	</a:t>
            </a:r>
            <a:r>
              <a:rPr lang="ja-JP" altLang="en-US" sz="2000" dirty="0"/>
              <a:t>（</a:t>
            </a:r>
            <a:r>
              <a:rPr lang="en-US" altLang="ja-JP" sz="2000" dirty="0">
                <a:solidFill>
                  <a:schemeClr val="accent2"/>
                </a:solidFill>
              </a:rPr>
              <a:t>48</a:t>
            </a:r>
            <a:r>
              <a:rPr lang="ja-JP" altLang="en-US" sz="2000" dirty="0">
                <a:solidFill>
                  <a:schemeClr val="accent2"/>
                </a:solidFill>
              </a:rPr>
              <a:t>歳</a:t>
            </a:r>
            <a:r>
              <a:rPr lang="ja-JP" altLang="en-US" sz="2000" dirty="0"/>
              <a:t>）</a:t>
            </a:r>
          </a:p>
          <a:p>
            <a:pPr>
              <a:lnSpc>
                <a:spcPct val="100000"/>
              </a:lnSpc>
              <a:tabLst>
                <a:tab pos="1619250" algn="l"/>
              </a:tabLst>
            </a:pPr>
            <a:r>
              <a:rPr lang="ja-JP" altLang="en-US" sz="2000" dirty="0"/>
              <a:t>家族背景：</a:t>
            </a:r>
            <a:r>
              <a:rPr lang="en-US" altLang="ja-JP" sz="2000" dirty="0"/>
              <a:t>	</a:t>
            </a:r>
            <a:r>
              <a:rPr lang="ja-JP" altLang="en-US" sz="2000" dirty="0"/>
              <a:t>（</a:t>
            </a:r>
            <a:r>
              <a:rPr lang="ja-JP" altLang="en-US" sz="2000" dirty="0">
                <a:solidFill>
                  <a:schemeClr val="accent2"/>
                </a:solidFill>
              </a:rPr>
              <a:t>夫慶一（</a:t>
            </a:r>
            <a:r>
              <a:rPr lang="en-US" altLang="ja-JP" sz="2000" dirty="0">
                <a:solidFill>
                  <a:schemeClr val="accent2"/>
                </a:solidFill>
              </a:rPr>
              <a:t>49</a:t>
            </a:r>
            <a:r>
              <a:rPr lang="ja-JP" altLang="en-US" sz="2000" dirty="0">
                <a:solidFill>
                  <a:schemeClr val="accent2"/>
                </a:solidFill>
              </a:rPr>
              <a:t>歳）、娘陽子（</a:t>
            </a:r>
            <a:r>
              <a:rPr lang="en-US" altLang="ja-JP" sz="2000" dirty="0">
                <a:solidFill>
                  <a:schemeClr val="accent2"/>
                </a:solidFill>
              </a:rPr>
              <a:t>19</a:t>
            </a:r>
            <a:r>
              <a:rPr lang="ja-JP" altLang="en-US" sz="2000" dirty="0">
                <a:solidFill>
                  <a:schemeClr val="accent2"/>
                </a:solidFill>
              </a:rPr>
              <a:t>歳）、千春（</a:t>
            </a:r>
            <a:r>
              <a:rPr lang="en-US" altLang="ja-JP" sz="2000" dirty="0">
                <a:solidFill>
                  <a:schemeClr val="accent2"/>
                </a:solidFill>
              </a:rPr>
              <a:t>16</a:t>
            </a:r>
            <a:r>
              <a:rPr lang="ja-JP" altLang="en-US" sz="2000" dirty="0">
                <a:solidFill>
                  <a:schemeClr val="accent2"/>
                </a:solidFill>
              </a:rPr>
              <a:t>歳）の</a:t>
            </a:r>
            <a:r>
              <a:rPr lang="en-US" altLang="ja-JP" sz="2000" dirty="0">
                <a:solidFill>
                  <a:schemeClr val="accent2"/>
                </a:solidFill>
              </a:rPr>
              <a:t>	</a:t>
            </a:r>
            <a:r>
              <a:rPr lang="ja-JP" altLang="en-US" sz="2000" dirty="0">
                <a:solidFill>
                  <a:schemeClr val="accent2"/>
                </a:solidFill>
              </a:rPr>
              <a:t>　</a:t>
            </a:r>
            <a:r>
              <a:rPr lang="en-US" altLang="ja-JP" sz="2000" dirty="0">
                <a:solidFill>
                  <a:schemeClr val="accent2"/>
                </a:solidFill>
              </a:rPr>
              <a:t>4</a:t>
            </a:r>
            <a:r>
              <a:rPr lang="ja-JP" altLang="en-US" sz="2000" dirty="0">
                <a:solidFill>
                  <a:schemeClr val="accent2"/>
                </a:solidFill>
              </a:rPr>
              <a:t>人暮らし。田舎に父母２人暮らし。兄、妹の３人兄弟</a:t>
            </a:r>
            <a:r>
              <a:rPr lang="ja-JP" altLang="en-US" sz="2000" dirty="0"/>
              <a:t>）</a:t>
            </a:r>
          </a:p>
          <a:p>
            <a:pPr>
              <a:lnSpc>
                <a:spcPct val="100000"/>
              </a:lnSpc>
              <a:tabLst>
                <a:tab pos="1619250" algn="l"/>
              </a:tabLst>
            </a:pPr>
            <a:r>
              <a:rPr lang="ja-JP" altLang="en-US" sz="2000" dirty="0"/>
              <a:t>職業：</a:t>
            </a:r>
            <a:r>
              <a:rPr lang="en-US" altLang="ja-JP" sz="2000" dirty="0"/>
              <a:t>	</a:t>
            </a:r>
            <a:r>
              <a:rPr lang="ja-JP" altLang="en-US" sz="2000" dirty="0"/>
              <a:t>（</a:t>
            </a:r>
            <a:r>
              <a:rPr lang="ja-JP" altLang="en-US" sz="2000" dirty="0">
                <a:solidFill>
                  <a:schemeClr val="accent2"/>
                </a:solidFill>
              </a:rPr>
              <a:t>専業主婦</a:t>
            </a:r>
            <a:r>
              <a:rPr lang="ja-JP" altLang="en-US" sz="2000" dirty="0"/>
              <a:t>）</a:t>
            </a:r>
          </a:p>
          <a:p>
            <a:pPr>
              <a:lnSpc>
                <a:spcPct val="100000"/>
              </a:lnSpc>
              <a:tabLst>
                <a:tab pos="1619250" algn="l"/>
              </a:tabLst>
            </a:pPr>
            <a:r>
              <a:rPr lang="ja-JP" altLang="en-US" sz="2000" dirty="0"/>
              <a:t>生活歴：</a:t>
            </a:r>
            <a:r>
              <a:rPr lang="en-US" altLang="ja-JP" sz="2000" dirty="0"/>
              <a:t>	</a:t>
            </a:r>
            <a:r>
              <a:rPr lang="ja-JP" altLang="en-US" sz="2000" dirty="0"/>
              <a:t>（</a:t>
            </a:r>
            <a:r>
              <a:rPr lang="ja-JP" altLang="en-US" sz="2000" dirty="0">
                <a:solidFill>
                  <a:schemeClr val="accent2"/>
                </a:solidFill>
              </a:rPr>
              <a:t>地元短大卒業後、地元企業で</a:t>
            </a:r>
            <a:r>
              <a:rPr lang="en-US" altLang="ja-JP" sz="2000" dirty="0">
                <a:solidFill>
                  <a:schemeClr val="accent2"/>
                </a:solidFill>
              </a:rPr>
              <a:t>OL</a:t>
            </a:r>
            <a:r>
              <a:rPr lang="ja-JP" altLang="en-US" sz="2000" dirty="0" err="1">
                <a:solidFill>
                  <a:schemeClr val="accent2"/>
                </a:solidFill>
              </a:rPr>
              <a:t>、</a:t>
            </a:r>
            <a:r>
              <a:rPr lang="en-US" altLang="ja-JP" sz="2000" dirty="0">
                <a:solidFill>
                  <a:schemeClr val="accent2"/>
                </a:solidFill>
              </a:rPr>
              <a:t>26</a:t>
            </a:r>
            <a:r>
              <a:rPr lang="ja-JP" altLang="en-US" sz="2000" dirty="0">
                <a:solidFill>
                  <a:schemeClr val="accent2"/>
                </a:solidFill>
              </a:rPr>
              <a:t>歳で結婚。現在</a:t>
            </a:r>
            <a:r>
              <a:rPr lang="en-US" altLang="ja-JP" sz="2000" dirty="0">
                <a:solidFill>
                  <a:schemeClr val="accent2"/>
                </a:solidFill>
              </a:rPr>
              <a:t>	</a:t>
            </a:r>
            <a:r>
              <a:rPr lang="ja-JP" altLang="en-US" sz="2000" dirty="0">
                <a:solidFill>
                  <a:schemeClr val="accent2"/>
                </a:solidFill>
              </a:rPr>
              <a:t>　主婦をしながら家庭菜園を楽しんでいる</a:t>
            </a:r>
            <a:r>
              <a:rPr lang="ja-JP" altLang="en-US" sz="2000" dirty="0"/>
              <a:t>）</a:t>
            </a:r>
          </a:p>
          <a:p>
            <a:pPr>
              <a:lnSpc>
                <a:spcPct val="100000"/>
              </a:lnSpc>
              <a:tabLst>
                <a:tab pos="1619250" algn="l"/>
              </a:tabLst>
            </a:pPr>
            <a:r>
              <a:rPr lang="ja-JP" altLang="en-US" sz="2000" dirty="0"/>
              <a:t>趣味：</a:t>
            </a:r>
            <a:r>
              <a:rPr lang="en-US" altLang="ja-JP" sz="2000" dirty="0"/>
              <a:t>	</a:t>
            </a:r>
            <a:r>
              <a:rPr lang="ja-JP" altLang="en-US" sz="2000" dirty="0"/>
              <a:t>（</a:t>
            </a:r>
            <a:r>
              <a:rPr lang="ja-JP" altLang="en-US" sz="2000" dirty="0">
                <a:solidFill>
                  <a:schemeClr val="accent2"/>
                </a:solidFill>
              </a:rPr>
              <a:t>家庭菜園、音楽鑑賞</a:t>
            </a:r>
            <a:r>
              <a:rPr lang="ja-JP" altLang="en-US" sz="2000" dirty="0"/>
              <a:t>）</a:t>
            </a:r>
          </a:p>
          <a:p>
            <a:pPr>
              <a:lnSpc>
                <a:spcPct val="100000"/>
              </a:lnSpc>
              <a:tabLst>
                <a:tab pos="1619250" algn="l"/>
              </a:tabLst>
            </a:pPr>
            <a:r>
              <a:rPr lang="ja-JP" altLang="en-US" sz="2000" dirty="0"/>
              <a:t>受診までの経緯：（</a:t>
            </a:r>
            <a:r>
              <a:rPr lang="ja-JP" altLang="en-US" sz="2000" dirty="0">
                <a:solidFill>
                  <a:schemeClr val="accent2"/>
                </a:solidFill>
              </a:rPr>
              <a:t>地域の検診で触診にて右乳房のしこりを指摘さ</a:t>
            </a:r>
            <a:r>
              <a:rPr lang="en-US" altLang="ja-JP" sz="2000" dirty="0">
                <a:solidFill>
                  <a:schemeClr val="accent2"/>
                </a:solidFill>
              </a:rPr>
              <a:t>	</a:t>
            </a:r>
            <a:r>
              <a:rPr lang="ja-JP" altLang="en-US" sz="2000" dirty="0">
                <a:solidFill>
                  <a:schemeClr val="accent2"/>
                </a:solidFill>
              </a:rPr>
              <a:t>　れ、精査目的で当院を受診。自覚症状は腰痛</a:t>
            </a:r>
            <a:r>
              <a:rPr lang="ja-JP" altLang="en-US" sz="2000" dirty="0"/>
              <a:t>）</a:t>
            </a:r>
          </a:p>
          <a:p>
            <a:pPr>
              <a:lnSpc>
                <a:spcPct val="100000"/>
              </a:lnSpc>
              <a:tabLst>
                <a:tab pos="1619250" algn="l"/>
              </a:tabLst>
            </a:pPr>
            <a:r>
              <a:rPr lang="ja-JP" altLang="en-US" sz="2000" dirty="0"/>
              <a:t>がんの可能性は伝えられているが、手術不能の進行がんということは予測していない</a:t>
            </a:r>
          </a:p>
          <a:p>
            <a:pPr>
              <a:lnSpc>
                <a:spcPct val="100000"/>
              </a:lnSpc>
              <a:tabLst>
                <a:tab pos="1619250" algn="l"/>
              </a:tabLst>
            </a:pPr>
            <a:r>
              <a:rPr lang="ja-JP" altLang="en-US" sz="2000" dirty="0"/>
              <a:t>今後の生活について：（</a:t>
            </a:r>
            <a:r>
              <a:rPr lang="ja-JP" altLang="en-US" sz="2000" dirty="0">
                <a:solidFill>
                  <a:schemeClr val="accent2"/>
                </a:solidFill>
              </a:rPr>
              <a:t>子供にどうつたえるか</a:t>
            </a:r>
            <a:r>
              <a:rPr lang="ja-JP" altLang="en-US" sz="2000" dirty="0"/>
              <a:t>）を心配している。</a:t>
            </a:r>
            <a:endParaRPr lang="en-US" altLang="ja-JP" sz="2000" dirty="0"/>
          </a:p>
        </p:txBody>
      </p:sp>
    </p:spTree>
    <p:extLst>
      <p:ext uri="{BB962C8B-B14F-4D97-AF65-F5344CB8AC3E}">
        <p14:creationId xmlns:p14="http://schemas.microsoft.com/office/powerpoint/2010/main" val="3462524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タイトル 1"/>
          <p:cNvSpPr>
            <a:spLocks noGrp="1"/>
          </p:cNvSpPr>
          <p:nvPr>
            <p:ph type="title"/>
          </p:nvPr>
        </p:nvSpPr>
        <p:spPr/>
        <p:txBody>
          <a:bodyPr/>
          <a:lstStyle/>
          <a:p>
            <a:r>
              <a:rPr lang="ja-JP" altLang="en-US"/>
              <a:t>観察者の手引き</a:t>
            </a:r>
            <a:endParaRPr lang="ja-JP" altLang="en-US" sz="3600"/>
          </a:p>
        </p:txBody>
      </p:sp>
      <p:sp>
        <p:nvSpPr>
          <p:cNvPr id="2" name="コンテンツ プレースホルダー 1"/>
          <p:cNvSpPr>
            <a:spLocks noGrp="1"/>
          </p:cNvSpPr>
          <p:nvPr>
            <p:ph idx="1"/>
          </p:nvPr>
        </p:nvSpPr>
        <p:spPr/>
        <p:txBody>
          <a:bodyPr>
            <a:normAutofit fontScale="92500" lnSpcReduction="20000"/>
          </a:bodyPr>
          <a:lstStyle/>
          <a:p>
            <a:r>
              <a:rPr lang="ja-JP" altLang="en-US" dirty="0"/>
              <a:t>取り入れたいコミュニケーションスキルを見つける</a:t>
            </a:r>
          </a:p>
          <a:p>
            <a:pPr marL="457200" lvl="1" indent="0">
              <a:buNone/>
              <a:tabLst>
                <a:tab pos="4305300" algn="l"/>
              </a:tabLst>
            </a:pPr>
            <a:r>
              <a:rPr lang="ja-JP" altLang="en-US" sz="2400" dirty="0"/>
              <a:t>・座る位置に配慮する</a:t>
            </a:r>
            <a:r>
              <a:rPr lang="en-US" altLang="ja-JP" sz="2400" dirty="0"/>
              <a:t>	</a:t>
            </a:r>
            <a:r>
              <a:rPr lang="ja-JP" altLang="en-US" sz="2400" dirty="0"/>
              <a:t>・目や顔を見る</a:t>
            </a:r>
          </a:p>
          <a:p>
            <a:pPr marL="457200" lvl="1" indent="0">
              <a:buNone/>
              <a:tabLst>
                <a:tab pos="4305300" algn="l"/>
              </a:tabLst>
            </a:pPr>
            <a:r>
              <a:rPr lang="ja-JP" altLang="en-US" sz="2400" dirty="0"/>
              <a:t>・相槌を打つ	・オープン・クエスチョン</a:t>
            </a:r>
          </a:p>
          <a:p>
            <a:pPr marL="457200" lvl="1" indent="0">
              <a:buNone/>
              <a:tabLst>
                <a:tab pos="4305300" algn="l"/>
              </a:tabLst>
            </a:pPr>
            <a:r>
              <a:rPr lang="ja-JP" altLang="en-US" sz="2400" dirty="0"/>
              <a:t>・患者の気持ちを繰り返す</a:t>
            </a:r>
            <a:r>
              <a:rPr lang="en-US" altLang="ja-JP" sz="2400" dirty="0"/>
              <a:t>	</a:t>
            </a:r>
            <a:r>
              <a:rPr lang="ja-JP" altLang="en-US" sz="2400" dirty="0"/>
              <a:t>・沈黙の時間をとる</a:t>
            </a:r>
          </a:p>
          <a:p>
            <a:pPr marL="457200" lvl="1" indent="0">
              <a:buNone/>
              <a:tabLst>
                <a:tab pos="4305300" algn="l"/>
              </a:tabLst>
            </a:pPr>
            <a:r>
              <a:rPr lang="ja-JP" altLang="en-US" sz="2400" dirty="0"/>
              <a:t>・患者の気持ちや気がかりを探る</a:t>
            </a:r>
            <a:endParaRPr lang="en-US" altLang="ja-JP" sz="2400" dirty="0"/>
          </a:p>
          <a:p>
            <a:pPr marL="457200" lvl="1" indent="0">
              <a:buNone/>
              <a:tabLst>
                <a:tab pos="4305300" algn="l"/>
              </a:tabLst>
            </a:pPr>
            <a:r>
              <a:rPr lang="ja-JP" altLang="en-US" sz="2400" dirty="0"/>
              <a:t>・理解できることを伝える</a:t>
            </a:r>
          </a:p>
          <a:p>
            <a:r>
              <a:rPr lang="ja-JP" altLang="en-US" dirty="0"/>
              <a:t>最長</a:t>
            </a:r>
            <a:r>
              <a:rPr lang="en-US" altLang="ja-JP" dirty="0"/>
              <a:t>7</a:t>
            </a:r>
            <a:r>
              <a:rPr lang="ja-JP" altLang="en-US" dirty="0"/>
              <a:t>分でロールプレイを止める</a:t>
            </a:r>
          </a:p>
          <a:p>
            <a:r>
              <a:rPr lang="ja-JP" altLang="en-US" dirty="0"/>
              <a:t>医療従事者役の後、フィードバックのポイントを参考に発言する</a:t>
            </a:r>
          </a:p>
          <a:p>
            <a:endParaRPr kumimoji="1" lang="ja-JP" altLang="en-US" dirty="0"/>
          </a:p>
        </p:txBody>
      </p:sp>
      <p:sp>
        <p:nvSpPr>
          <p:cNvPr id="43012" name="正方形/長方形 5"/>
          <p:cNvSpPr>
            <a:spLocks noChangeArrowheads="1"/>
          </p:cNvSpPr>
          <p:nvPr/>
        </p:nvSpPr>
        <p:spPr bwMode="auto">
          <a:xfrm>
            <a:off x="798514" y="2556164"/>
            <a:ext cx="7569632" cy="2001981"/>
          </a:xfrm>
          <a:prstGeom prst="rect">
            <a:avLst/>
          </a:prstGeom>
          <a:noFill/>
          <a:ln w="25400" cap="sq" algn="ctr">
            <a:solidFill>
              <a:schemeClr val="accent2"/>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kumimoji="0" lang="ja-JP" altLang="en-US" sz="2400" dirty="0">
              <a:solidFill>
                <a:prstClr val="black"/>
              </a:solidFill>
              <a:latin typeface="Times New Roman" panose="02020603050405020304" pitchFamily="18" charset="0"/>
              <a:ea typeface="メイリオ" panose="020B0604030504040204" pitchFamily="50" charset="-128"/>
            </a:endParaRPr>
          </a:p>
        </p:txBody>
      </p:sp>
    </p:spTree>
    <p:extLst>
      <p:ext uri="{BB962C8B-B14F-4D97-AF65-F5344CB8AC3E}">
        <p14:creationId xmlns:p14="http://schemas.microsoft.com/office/powerpoint/2010/main" val="2818439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タイトル 1"/>
          <p:cNvSpPr>
            <a:spLocks noGrp="1"/>
          </p:cNvSpPr>
          <p:nvPr>
            <p:ph type="title"/>
          </p:nvPr>
        </p:nvSpPr>
        <p:spPr/>
        <p:txBody>
          <a:bodyPr/>
          <a:lstStyle/>
          <a:p>
            <a:r>
              <a:rPr lang="ja-JP" altLang="en-US"/>
              <a:t>フィードバックのポイント</a:t>
            </a:r>
          </a:p>
        </p:txBody>
      </p:sp>
      <p:sp>
        <p:nvSpPr>
          <p:cNvPr id="45059" name="コンテンツ プレースホルダ 2"/>
          <p:cNvSpPr>
            <a:spLocks noGrp="1"/>
          </p:cNvSpPr>
          <p:nvPr>
            <p:ph idx="1"/>
          </p:nvPr>
        </p:nvSpPr>
        <p:spPr/>
        <p:txBody>
          <a:bodyPr>
            <a:normAutofit fontScale="85000" lnSpcReduction="10000"/>
          </a:bodyPr>
          <a:lstStyle/>
          <a:p>
            <a:r>
              <a:rPr lang="ja-JP" altLang="en-US" dirty="0"/>
              <a:t>気づいたことすべてではなく、受け手が対処</a:t>
            </a:r>
            <a:r>
              <a:rPr lang="en-US" altLang="ja-JP" dirty="0"/>
              <a:t/>
            </a:r>
            <a:br>
              <a:rPr lang="en-US" altLang="ja-JP" dirty="0"/>
            </a:br>
            <a:r>
              <a:rPr lang="ja-JP" altLang="en-US" dirty="0"/>
              <a:t>できる量（</a:t>
            </a:r>
            <a:r>
              <a:rPr lang="en-US" altLang="ja-JP" dirty="0"/>
              <a:t>1</a:t>
            </a:r>
            <a:r>
              <a:rPr lang="ja-JP" altLang="en-US" dirty="0" err="1"/>
              <a:t>つか</a:t>
            </a:r>
            <a:r>
              <a:rPr lang="en-US" altLang="ja-JP" dirty="0"/>
              <a:t>2</a:t>
            </a:r>
            <a:r>
              <a:rPr lang="ja-JP" altLang="en-US" dirty="0"/>
              <a:t>つ）を扱う</a:t>
            </a:r>
            <a:endParaRPr lang="en-US" altLang="ja-JP" dirty="0"/>
          </a:p>
          <a:p>
            <a:r>
              <a:rPr lang="ja-JP" altLang="en-US" dirty="0"/>
              <a:t>医療従事者役の気持ちに配慮して発言する</a:t>
            </a:r>
            <a:endParaRPr lang="en-US" altLang="ja-JP" dirty="0"/>
          </a:p>
          <a:p>
            <a:r>
              <a:rPr lang="ja-JP" altLang="en-US" dirty="0"/>
              <a:t>医療従事者役の利益となるかを考える</a:t>
            </a:r>
            <a:endParaRPr lang="en-US" altLang="ja-JP" dirty="0"/>
          </a:p>
          <a:p>
            <a:r>
              <a:rPr lang="ja-JP" altLang="en-US" dirty="0"/>
              <a:t>押し付けるような発言は控える</a:t>
            </a:r>
            <a:endParaRPr lang="en-US" altLang="ja-JP" dirty="0"/>
          </a:p>
          <a:p>
            <a:r>
              <a:rPr lang="ja-JP" altLang="en-US" dirty="0"/>
              <a:t>医療従事者役が解決したい問題点を話し合う</a:t>
            </a:r>
            <a:endParaRPr lang="en-US" altLang="ja-JP" dirty="0"/>
          </a:p>
          <a:p>
            <a:r>
              <a:rPr lang="ja-JP" altLang="en-US" dirty="0"/>
              <a:t>良い、悪いといった評価、批判、指摘ではなく、</a:t>
            </a:r>
            <a:r>
              <a:rPr lang="en-US" altLang="ja-JP" dirty="0"/>
              <a:t/>
            </a:r>
            <a:br>
              <a:rPr lang="en-US" altLang="ja-JP" dirty="0"/>
            </a:br>
            <a:r>
              <a:rPr lang="ja-JP" altLang="en-US" dirty="0"/>
              <a:t>具体的にどうしたら問題が解決するかを話し</a:t>
            </a:r>
            <a:r>
              <a:rPr lang="en-US" altLang="ja-JP" dirty="0"/>
              <a:t/>
            </a:r>
            <a:br>
              <a:rPr lang="en-US" altLang="ja-JP" dirty="0"/>
            </a:br>
            <a:r>
              <a:rPr lang="ja-JP" altLang="en-US" dirty="0"/>
              <a:t>合う</a:t>
            </a:r>
          </a:p>
        </p:txBody>
      </p:sp>
    </p:spTree>
    <p:extLst>
      <p:ext uri="{BB962C8B-B14F-4D97-AF65-F5344CB8AC3E}">
        <p14:creationId xmlns:p14="http://schemas.microsoft.com/office/powerpoint/2010/main" val="572535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タイトル 1"/>
          <p:cNvSpPr>
            <a:spLocks noGrp="1"/>
          </p:cNvSpPr>
          <p:nvPr>
            <p:ph type="title"/>
          </p:nvPr>
        </p:nvSpPr>
        <p:spPr/>
        <p:txBody>
          <a:bodyPr/>
          <a:lstStyle/>
          <a:p>
            <a:r>
              <a:rPr lang="ja-JP" altLang="en-US"/>
              <a:t>ロールプレイの注意点</a:t>
            </a:r>
          </a:p>
        </p:txBody>
      </p:sp>
      <p:sp>
        <p:nvSpPr>
          <p:cNvPr id="5" name="コンテンツ プレースホルダー 4"/>
          <p:cNvSpPr>
            <a:spLocks noGrp="1"/>
          </p:cNvSpPr>
          <p:nvPr>
            <p:ph idx="1"/>
          </p:nvPr>
        </p:nvSpPr>
        <p:spPr/>
        <p:txBody>
          <a:bodyPr/>
          <a:lstStyle/>
          <a:p>
            <a:r>
              <a:rPr lang="ja-JP" altLang="en-US" dirty="0"/>
              <a:t>基本的なコミュニケーションスキルを試す</a:t>
            </a:r>
            <a:r>
              <a:rPr lang="en-US" altLang="ja-JP" dirty="0"/>
              <a:t/>
            </a:r>
            <a:br>
              <a:rPr lang="en-US" altLang="ja-JP" dirty="0"/>
            </a:br>
            <a:r>
              <a:rPr lang="ja-JP" altLang="en-US" dirty="0"/>
              <a:t>こと、患者役の体験が目的なので、</a:t>
            </a:r>
            <a:r>
              <a:rPr lang="en-US" altLang="ja-JP" dirty="0"/>
              <a:t>7</a:t>
            </a:r>
            <a:r>
              <a:rPr lang="ja-JP" altLang="en-US" dirty="0"/>
              <a:t>分間で</a:t>
            </a:r>
            <a:r>
              <a:rPr lang="en-US" altLang="ja-JP" dirty="0"/>
              <a:t/>
            </a:r>
            <a:br>
              <a:rPr lang="en-US" altLang="ja-JP" dirty="0"/>
            </a:br>
            <a:r>
              <a:rPr lang="ja-JP" altLang="en-US" dirty="0"/>
              <a:t>面接が終了しなくてよい</a:t>
            </a:r>
          </a:p>
          <a:p>
            <a:r>
              <a:rPr lang="ja-JP" altLang="en-US" dirty="0"/>
              <a:t>役になりきって演技する</a:t>
            </a:r>
          </a:p>
          <a:p>
            <a:r>
              <a:rPr lang="ja-JP" altLang="en-US" dirty="0"/>
              <a:t>対応の難しい患者役を演じない</a:t>
            </a:r>
          </a:p>
          <a:p>
            <a:r>
              <a:rPr lang="ja-JP" altLang="en-US" dirty="0"/>
              <a:t>ロールプレイが終了したら、完全に役から</a:t>
            </a:r>
            <a:r>
              <a:rPr lang="en-US" altLang="ja-JP" dirty="0"/>
              <a:t/>
            </a:r>
            <a:br>
              <a:rPr lang="en-US" altLang="ja-JP" dirty="0"/>
            </a:br>
            <a:r>
              <a:rPr lang="ja-JP" altLang="en-US" dirty="0"/>
              <a:t>おりる</a:t>
            </a:r>
          </a:p>
          <a:p>
            <a:pPr marL="0" indent="0">
              <a:buNone/>
            </a:pPr>
            <a:r>
              <a:rPr lang="ja-JP" altLang="en-US" sz="2400" dirty="0"/>
              <a:t>（気持ちがつらくなった方はおっしゃってください）</a:t>
            </a:r>
          </a:p>
          <a:p>
            <a:endParaRPr kumimoji="1" lang="ja-JP" altLang="en-US" dirty="0"/>
          </a:p>
        </p:txBody>
      </p:sp>
    </p:spTree>
    <p:extLst>
      <p:ext uri="{BB962C8B-B14F-4D97-AF65-F5344CB8AC3E}">
        <p14:creationId xmlns:p14="http://schemas.microsoft.com/office/powerpoint/2010/main" val="717887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タイトル 1"/>
          <p:cNvSpPr>
            <a:spLocks noGrp="1"/>
          </p:cNvSpPr>
          <p:nvPr>
            <p:ph type="title"/>
          </p:nvPr>
        </p:nvSpPr>
        <p:spPr/>
        <p:txBody>
          <a:bodyPr/>
          <a:lstStyle/>
          <a:p>
            <a:r>
              <a:rPr lang="ja-JP" altLang="en-US"/>
              <a:t>グループワーク</a:t>
            </a:r>
          </a:p>
        </p:txBody>
      </p:sp>
      <p:sp>
        <p:nvSpPr>
          <p:cNvPr id="53251" name="コンテンツ プレースホルダ 2"/>
          <p:cNvSpPr>
            <a:spLocks noGrp="1"/>
          </p:cNvSpPr>
          <p:nvPr>
            <p:ph idx="1"/>
          </p:nvPr>
        </p:nvSpPr>
        <p:spPr/>
        <p:txBody>
          <a:bodyPr/>
          <a:lstStyle/>
          <a:p>
            <a:r>
              <a:rPr lang="en-US" altLang="ja-JP"/>
              <a:t>II-1.</a:t>
            </a:r>
            <a:r>
              <a:rPr lang="ja-JP" altLang="en-US"/>
              <a:t>　自己紹介</a:t>
            </a:r>
            <a:endParaRPr lang="en-US" altLang="ja-JP"/>
          </a:p>
          <a:p>
            <a:r>
              <a:rPr lang="en-US" altLang="ja-JP"/>
              <a:t>II-2.</a:t>
            </a:r>
            <a:r>
              <a:rPr lang="ja-JP" altLang="en-US"/>
              <a:t>　ロールプレイ</a:t>
            </a:r>
            <a:endParaRPr lang="en-US" altLang="ja-JP"/>
          </a:p>
          <a:p>
            <a:r>
              <a:rPr lang="en-US" altLang="ja-JP"/>
              <a:t>II-3.</a:t>
            </a:r>
            <a:r>
              <a:rPr lang="ja-JP" altLang="en-US"/>
              <a:t>　まとめ</a:t>
            </a:r>
          </a:p>
        </p:txBody>
      </p:sp>
    </p:spTree>
    <p:extLst>
      <p:ext uri="{BB962C8B-B14F-4D97-AF65-F5344CB8AC3E}">
        <p14:creationId xmlns:p14="http://schemas.microsoft.com/office/powerpoint/2010/main" val="2947729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タイトル 1"/>
          <p:cNvSpPr>
            <a:spLocks noGrp="1"/>
          </p:cNvSpPr>
          <p:nvPr>
            <p:ph type="title"/>
          </p:nvPr>
        </p:nvSpPr>
        <p:spPr/>
        <p:txBody>
          <a:bodyPr/>
          <a:lstStyle/>
          <a:p>
            <a:r>
              <a:rPr lang="ja-JP" altLang="en-US"/>
              <a:t>グループワーク</a:t>
            </a:r>
          </a:p>
        </p:txBody>
      </p:sp>
      <p:sp>
        <p:nvSpPr>
          <p:cNvPr id="55299" name="コンテンツ プレースホルダ 2"/>
          <p:cNvSpPr>
            <a:spLocks noGrp="1"/>
          </p:cNvSpPr>
          <p:nvPr>
            <p:ph idx="1"/>
          </p:nvPr>
        </p:nvSpPr>
        <p:spPr/>
        <p:txBody>
          <a:bodyPr/>
          <a:lstStyle/>
          <a:p>
            <a:r>
              <a:rPr lang="ja-JP" altLang="en-US" dirty="0"/>
              <a:t>近くの人同士</a:t>
            </a:r>
            <a:r>
              <a:rPr lang="en-US" altLang="ja-JP" dirty="0"/>
              <a:t>3</a:t>
            </a:r>
            <a:r>
              <a:rPr lang="ja-JP" altLang="en-US" dirty="0"/>
              <a:t>人グループを作る</a:t>
            </a:r>
            <a:endParaRPr lang="en-US" altLang="ja-JP" dirty="0"/>
          </a:p>
          <a:p>
            <a:r>
              <a:rPr lang="ja-JP" altLang="en-US" dirty="0"/>
              <a:t>グループ間はできるだけ離れる</a:t>
            </a:r>
          </a:p>
        </p:txBody>
      </p:sp>
      <p:sp>
        <p:nvSpPr>
          <p:cNvPr id="55300" name="Rectangle 4"/>
          <p:cNvSpPr>
            <a:spLocks noChangeArrowheads="1"/>
          </p:cNvSpPr>
          <p:nvPr/>
        </p:nvSpPr>
        <p:spPr bwMode="auto">
          <a:xfrm>
            <a:off x="1166813" y="3024188"/>
            <a:ext cx="6516687" cy="33845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grpSp>
        <p:nvGrpSpPr>
          <p:cNvPr id="55301" name="Group 5"/>
          <p:cNvGrpSpPr>
            <a:grpSpLocks/>
          </p:cNvGrpSpPr>
          <p:nvPr/>
        </p:nvGrpSpPr>
        <p:grpSpPr bwMode="auto">
          <a:xfrm>
            <a:off x="6746875" y="3276600"/>
            <a:ext cx="684213" cy="755650"/>
            <a:chOff x="4377" y="2160"/>
            <a:chExt cx="431" cy="476"/>
          </a:xfrm>
        </p:grpSpPr>
        <p:sp>
          <p:nvSpPr>
            <p:cNvPr id="55336" name="Oval 6"/>
            <p:cNvSpPr>
              <a:spLocks noChangeArrowheads="1"/>
            </p:cNvSpPr>
            <p:nvPr/>
          </p:nvSpPr>
          <p:spPr bwMode="auto">
            <a:xfrm>
              <a:off x="4604" y="2160"/>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37" name="Oval 7"/>
            <p:cNvSpPr>
              <a:spLocks noChangeArrowheads="1"/>
            </p:cNvSpPr>
            <p:nvPr/>
          </p:nvSpPr>
          <p:spPr bwMode="auto">
            <a:xfrm>
              <a:off x="4604" y="2432"/>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38" name="Oval 8"/>
            <p:cNvSpPr>
              <a:spLocks noChangeArrowheads="1"/>
            </p:cNvSpPr>
            <p:nvPr/>
          </p:nvSpPr>
          <p:spPr bwMode="auto">
            <a:xfrm>
              <a:off x="4377" y="2296"/>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ctr">
                <a:lnSpc>
                  <a:spcPct val="100000"/>
                </a:lnSpc>
                <a:spcBef>
                  <a:spcPct val="0"/>
                </a:spcBef>
                <a:spcAft>
                  <a:spcPct val="0"/>
                </a:spcAft>
                <a:buClrTx/>
                <a:buSzTx/>
                <a:buFontTx/>
                <a:buNone/>
              </a:pPr>
              <a:endParaRPr lang="ja-JP" altLang="en-US" sz="1800" dirty="0">
                <a:solidFill>
                  <a:prstClr val="black"/>
                </a:solidFill>
                <a:latin typeface="Arial" panose="020B0604020202020204" pitchFamily="34" charset="0"/>
                <a:ea typeface="メイリオ" panose="020B0604030504040204" pitchFamily="50" charset="-128"/>
              </a:endParaRPr>
            </a:p>
          </p:txBody>
        </p:sp>
      </p:grpSp>
      <p:grpSp>
        <p:nvGrpSpPr>
          <p:cNvPr id="55302" name="Group 9"/>
          <p:cNvGrpSpPr>
            <a:grpSpLocks/>
          </p:cNvGrpSpPr>
          <p:nvPr/>
        </p:nvGrpSpPr>
        <p:grpSpPr bwMode="auto">
          <a:xfrm>
            <a:off x="6799263" y="5041900"/>
            <a:ext cx="684212" cy="755650"/>
            <a:chOff x="4377" y="2160"/>
            <a:chExt cx="431" cy="476"/>
          </a:xfrm>
        </p:grpSpPr>
        <p:sp>
          <p:nvSpPr>
            <p:cNvPr id="55333" name="Oval 10"/>
            <p:cNvSpPr>
              <a:spLocks noChangeArrowheads="1"/>
            </p:cNvSpPr>
            <p:nvPr/>
          </p:nvSpPr>
          <p:spPr bwMode="auto">
            <a:xfrm>
              <a:off x="4604" y="2160"/>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34" name="Oval 11"/>
            <p:cNvSpPr>
              <a:spLocks noChangeArrowheads="1"/>
            </p:cNvSpPr>
            <p:nvPr/>
          </p:nvSpPr>
          <p:spPr bwMode="auto">
            <a:xfrm>
              <a:off x="4604" y="2432"/>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35" name="Oval 12"/>
            <p:cNvSpPr>
              <a:spLocks noChangeArrowheads="1"/>
            </p:cNvSpPr>
            <p:nvPr/>
          </p:nvSpPr>
          <p:spPr bwMode="auto">
            <a:xfrm>
              <a:off x="4377" y="2296"/>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ctr">
                <a:lnSpc>
                  <a:spcPct val="100000"/>
                </a:lnSpc>
                <a:spcBef>
                  <a:spcPct val="0"/>
                </a:spcBef>
                <a:spcAft>
                  <a:spcPct val="0"/>
                </a:spcAft>
                <a:buClrTx/>
                <a:buSzTx/>
                <a:buFontTx/>
                <a:buNone/>
              </a:pPr>
              <a:endParaRPr lang="ja-JP" altLang="en-US" sz="1800" dirty="0">
                <a:solidFill>
                  <a:prstClr val="black"/>
                </a:solidFill>
                <a:latin typeface="Arial" panose="020B0604020202020204" pitchFamily="34" charset="0"/>
                <a:ea typeface="メイリオ" panose="020B0604030504040204" pitchFamily="50" charset="-128"/>
              </a:endParaRPr>
            </a:p>
          </p:txBody>
        </p:sp>
      </p:grpSp>
      <p:grpSp>
        <p:nvGrpSpPr>
          <p:cNvPr id="55303" name="Group 43"/>
          <p:cNvGrpSpPr>
            <a:grpSpLocks/>
          </p:cNvGrpSpPr>
          <p:nvPr/>
        </p:nvGrpSpPr>
        <p:grpSpPr bwMode="auto">
          <a:xfrm>
            <a:off x="3924300" y="3225800"/>
            <a:ext cx="708025" cy="685800"/>
            <a:chOff x="2599" y="2128"/>
            <a:chExt cx="446" cy="432"/>
          </a:xfrm>
        </p:grpSpPr>
        <p:sp>
          <p:nvSpPr>
            <p:cNvPr id="55330" name="Oval 14"/>
            <p:cNvSpPr>
              <a:spLocks noChangeArrowheads="1"/>
            </p:cNvSpPr>
            <p:nvPr/>
          </p:nvSpPr>
          <p:spPr bwMode="auto">
            <a:xfrm rot="1722555">
              <a:off x="2841" y="2139"/>
              <a:ext cx="204" cy="204"/>
            </a:xfrm>
            <a:prstGeom prst="ellipse">
              <a:avLst/>
            </a:prstGeom>
            <a:solidFill>
              <a:srgbClr val="008000"/>
            </a:solidFill>
            <a:ln w="9525">
              <a:noFill/>
              <a:round/>
              <a:headEnd/>
              <a:tailEnd/>
            </a:ln>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31" name="Oval 15"/>
            <p:cNvSpPr>
              <a:spLocks noChangeArrowheads="1"/>
            </p:cNvSpPr>
            <p:nvPr/>
          </p:nvSpPr>
          <p:spPr bwMode="auto">
            <a:xfrm rot="1722555">
              <a:off x="2732" y="2356"/>
              <a:ext cx="204" cy="204"/>
            </a:xfrm>
            <a:prstGeom prst="ellipse">
              <a:avLst/>
            </a:prstGeom>
            <a:solidFill>
              <a:srgbClr val="0000FF"/>
            </a:solidFill>
            <a:ln w="9525">
              <a:noFill/>
              <a:round/>
              <a:headEnd/>
              <a:tailEnd/>
            </a:ln>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32" name="Oval 16"/>
            <p:cNvSpPr>
              <a:spLocks noChangeArrowheads="1"/>
            </p:cNvSpPr>
            <p:nvPr/>
          </p:nvSpPr>
          <p:spPr bwMode="auto">
            <a:xfrm rot="1722555">
              <a:off x="2599" y="2128"/>
              <a:ext cx="204" cy="204"/>
            </a:xfrm>
            <a:prstGeom prst="ellipse">
              <a:avLst/>
            </a:prstGeom>
            <a:solidFill>
              <a:schemeClr val="tx2"/>
            </a:solidFill>
            <a:ln w="9525">
              <a:noFill/>
              <a:round/>
              <a:headEnd/>
              <a:tailEnd/>
            </a:ln>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ctr">
                <a:lnSpc>
                  <a:spcPct val="100000"/>
                </a:lnSpc>
                <a:spcBef>
                  <a:spcPct val="0"/>
                </a:spcBef>
                <a:spcAft>
                  <a:spcPct val="0"/>
                </a:spcAft>
                <a:buClrTx/>
                <a:buSzTx/>
                <a:buFontTx/>
                <a:buNone/>
              </a:pPr>
              <a:endParaRPr lang="ja-JP" altLang="en-US" sz="1800" dirty="0">
                <a:solidFill>
                  <a:prstClr val="black"/>
                </a:solidFill>
                <a:latin typeface="Arial" panose="020B0604020202020204" pitchFamily="34" charset="0"/>
                <a:ea typeface="メイリオ" panose="020B0604030504040204" pitchFamily="50" charset="-128"/>
              </a:endParaRPr>
            </a:p>
          </p:txBody>
        </p:sp>
      </p:grpSp>
      <p:grpSp>
        <p:nvGrpSpPr>
          <p:cNvPr id="55304" name="Group 17"/>
          <p:cNvGrpSpPr>
            <a:grpSpLocks/>
          </p:cNvGrpSpPr>
          <p:nvPr/>
        </p:nvGrpSpPr>
        <p:grpSpPr bwMode="auto">
          <a:xfrm rot="-1588243">
            <a:off x="1562100" y="5616575"/>
            <a:ext cx="684213" cy="755650"/>
            <a:chOff x="4377" y="2160"/>
            <a:chExt cx="431" cy="476"/>
          </a:xfrm>
        </p:grpSpPr>
        <p:sp>
          <p:nvSpPr>
            <p:cNvPr id="55327" name="Oval 18"/>
            <p:cNvSpPr>
              <a:spLocks noChangeArrowheads="1"/>
            </p:cNvSpPr>
            <p:nvPr/>
          </p:nvSpPr>
          <p:spPr bwMode="auto">
            <a:xfrm>
              <a:off x="4604" y="2160"/>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28" name="Oval 19"/>
            <p:cNvSpPr>
              <a:spLocks noChangeArrowheads="1"/>
            </p:cNvSpPr>
            <p:nvPr/>
          </p:nvSpPr>
          <p:spPr bwMode="auto">
            <a:xfrm>
              <a:off x="4604" y="2432"/>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29" name="Oval 20"/>
            <p:cNvSpPr>
              <a:spLocks noChangeArrowheads="1"/>
            </p:cNvSpPr>
            <p:nvPr/>
          </p:nvSpPr>
          <p:spPr bwMode="auto">
            <a:xfrm>
              <a:off x="4377" y="2296"/>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ctr">
                <a:lnSpc>
                  <a:spcPct val="100000"/>
                </a:lnSpc>
                <a:spcBef>
                  <a:spcPct val="0"/>
                </a:spcBef>
                <a:spcAft>
                  <a:spcPct val="0"/>
                </a:spcAft>
                <a:buClrTx/>
                <a:buSzTx/>
                <a:buFontTx/>
                <a:buNone/>
              </a:pPr>
              <a:endParaRPr lang="ja-JP" altLang="en-US" sz="1800" dirty="0">
                <a:solidFill>
                  <a:prstClr val="black"/>
                </a:solidFill>
                <a:latin typeface="Arial" panose="020B0604020202020204" pitchFamily="34" charset="0"/>
                <a:ea typeface="メイリオ" panose="020B0604030504040204" pitchFamily="50" charset="-128"/>
              </a:endParaRPr>
            </a:p>
          </p:txBody>
        </p:sp>
      </p:grpSp>
      <p:sp>
        <p:nvSpPr>
          <p:cNvPr id="55305" name="Rectangle 21"/>
          <p:cNvSpPr>
            <a:spLocks noChangeArrowheads="1"/>
          </p:cNvSpPr>
          <p:nvPr/>
        </p:nvSpPr>
        <p:spPr bwMode="auto">
          <a:xfrm>
            <a:off x="1166813" y="3455988"/>
            <a:ext cx="142875" cy="24495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06" name="Rectangle 22"/>
          <p:cNvSpPr>
            <a:spLocks noChangeArrowheads="1"/>
          </p:cNvSpPr>
          <p:nvPr/>
        </p:nvSpPr>
        <p:spPr bwMode="auto">
          <a:xfrm>
            <a:off x="2138363" y="3024188"/>
            <a:ext cx="971550" cy="1079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07" name="Rectangle 23"/>
          <p:cNvSpPr>
            <a:spLocks noChangeArrowheads="1"/>
          </p:cNvSpPr>
          <p:nvPr/>
        </p:nvSpPr>
        <p:spPr bwMode="auto">
          <a:xfrm>
            <a:off x="5559425" y="3024188"/>
            <a:ext cx="971550" cy="1079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grpSp>
        <p:nvGrpSpPr>
          <p:cNvPr id="55308" name="Group 24"/>
          <p:cNvGrpSpPr>
            <a:grpSpLocks/>
          </p:cNvGrpSpPr>
          <p:nvPr/>
        </p:nvGrpSpPr>
        <p:grpSpPr bwMode="auto">
          <a:xfrm rot="-1588243">
            <a:off x="4225925" y="5653088"/>
            <a:ext cx="684213" cy="755650"/>
            <a:chOff x="4377" y="2160"/>
            <a:chExt cx="431" cy="476"/>
          </a:xfrm>
        </p:grpSpPr>
        <p:sp>
          <p:nvSpPr>
            <p:cNvPr id="55324" name="Oval 25"/>
            <p:cNvSpPr>
              <a:spLocks noChangeArrowheads="1"/>
            </p:cNvSpPr>
            <p:nvPr/>
          </p:nvSpPr>
          <p:spPr bwMode="auto">
            <a:xfrm>
              <a:off x="4604" y="2160"/>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25" name="Oval 26"/>
            <p:cNvSpPr>
              <a:spLocks noChangeArrowheads="1"/>
            </p:cNvSpPr>
            <p:nvPr/>
          </p:nvSpPr>
          <p:spPr bwMode="auto">
            <a:xfrm>
              <a:off x="4604" y="2432"/>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26" name="Oval 27"/>
            <p:cNvSpPr>
              <a:spLocks noChangeArrowheads="1"/>
            </p:cNvSpPr>
            <p:nvPr/>
          </p:nvSpPr>
          <p:spPr bwMode="auto">
            <a:xfrm>
              <a:off x="4377" y="2296"/>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ctr">
                <a:lnSpc>
                  <a:spcPct val="100000"/>
                </a:lnSpc>
                <a:spcBef>
                  <a:spcPct val="0"/>
                </a:spcBef>
                <a:spcAft>
                  <a:spcPct val="0"/>
                </a:spcAft>
                <a:buClrTx/>
                <a:buSzTx/>
                <a:buFontTx/>
                <a:buNone/>
              </a:pPr>
              <a:endParaRPr lang="ja-JP" altLang="en-US" sz="1800" dirty="0">
                <a:solidFill>
                  <a:prstClr val="black"/>
                </a:solidFill>
                <a:latin typeface="Arial" panose="020B0604020202020204" pitchFamily="34" charset="0"/>
                <a:ea typeface="メイリオ" panose="020B0604030504040204" pitchFamily="50" charset="-128"/>
              </a:endParaRPr>
            </a:p>
          </p:txBody>
        </p:sp>
      </p:grpSp>
      <p:grpSp>
        <p:nvGrpSpPr>
          <p:cNvPr id="55309" name="Group 28"/>
          <p:cNvGrpSpPr>
            <a:grpSpLocks/>
          </p:cNvGrpSpPr>
          <p:nvPr/>
        </p:nvGrpSpPr>
        <p:grpSpPr bwMode="auto">
          <a:xfrm rot="1722555">
            <a:off x="1562100" y="3132138"/>
            <a:ext cx="684213" cy="755650"/>
            <a:chOff x="4377" y="2160"/>
            <a:chExt cx="431" cy="476"/>
          </a:xfrm>
        </p:grpSpPr>
        <p:sp>
          <p:nvSpPr>
            <p:cNvPr id="55321" name="Oval 29"/>
            <p:cNvSpPr>
              <a:spLocks noChangeArrowheads="1"/>
            </p:cNvSpPr>
            <p:nvPr/>
          </p:nvSpPr>
          <p:spPr bwMode="auto">
            <a:xfrm>
              <a:off x="4604" y="2160"/>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22" name="Oval 30"/>
            <p:cNvSpPr>
              <a:spLocks noChangeArrowheads="1"/>
            </p:cNvSpPr>
            <p:nvPr/>
          </p:nvSpPr>
          <p:spPr bwMode="auto">
            <a:xfrm>
              <a:off x="4604" y="2432"/>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23" name="Oval 31"/>
            <p:cNvSpPr>
              <a:spLocks noChangeArrowheads="1"/>
            </p:cNvSpPr>
            <p:nvPr/>
          </p:nvSpPr>
          <p:spPr bwMode="auto">
            <a:xfrm>
              <a:off x="4377" y="2296"/>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ctr">
                <a:lnSpc>
                  <a:spcPct val="100000"/>
                </a:lnSpc>
                <a:spcBef>
                  <a:spcPct val="0"/>
                </a:spcBef>
                <a:spcAft>
                  <a:spcPct val="0"/>
                </a:spcAft>
                <a:buClrTx/>
                <a:buSzTx/>
                <a:buFontTx/>
                <a:buNone/>
              </a:pPr>
              <a:endParaRPr lang="ja-JP" altLang="en-US" sz="1800" dirty="0">
                <a:solidFill>
                  <a:prstClr val="black"/>
                </a:solidFill>
                <a:latin typeface="Arial" panose="020B0604020202020204" pitchFamily="34" charset="0"/>
                <a:ea typeface="メイリオ" panose="020B0604030504040204" pitchFamily="50" charset="-128"/>
              </a:endParaRPr>
            </a:p>
          </p:txBody>
        </p:sp>
      </p:grpSp>
      <p:grpSp>
        <p:nvGrpSpPr>
          <p:cNvPr id="55310" name="Group 32"/>
          <p:cNvGrpSpPr>
            <a:grpSpLocks/>
          </p:cNvGrpSpPr>
          <p:nvPr/>
        </p:nvGrpSpPr>
        <p:grpSpPr bwMode="auto">
          <a:xfrm rot="536971">
            <a:off x="5378450" y="4322763"/>
            <a:ext cx="684213" cy="755650"/>
            <a:chOff x="4377" y="2160"/>
            <a:chExt cx="431" cy="476"/>
          </a:xfrm>
        </p:grpSpPr>
        <p:sp>
          <p:nvSpPr>
            <p:cNvPr id="55318" name="Oval 33"/>
            <p:cNvSpPr>
              <a:spLocks noChangeArrowheads="1"/>
            </p:cNvSpPr>
            <p:nvPr/>
          </p:nvSpPr>
          <p:spPr bwMode="auto">
            <a:xfrm>
              <a:off x="4604" y="2160"/>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19" name="Oval 34"/>
            <p:cNvSpPr>
              <a:spLocks noChangeArrowheads="1"/>
            </p:cNvSpPr>
            <p:nvPr/>
          </p:nvSpPr>
          <p:spPr bwMode="auto">
            <a:xfrm>
              <a:off x="4604" y="2432"/>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20" name="Oval 35"/>
            <p:cNvSpPr>
              <a:spLocks noChangeArrowheads="1"/>
            </p:cNvSpPr>
            <p:nvPr/>
          </p:nvSpPr>
          <p:spPr bwMode="auto">
            <a:xfrm>
              <a:off x="4377" y="2296"/>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ctr">
                <a:lnSpc>
                  <a:spcPct val="100000"/>
                </a:lnSpc>
                <a:spcBef>
                  <a:spcPct val="0"/>
                </a:spcBef>
                <a:spcAft>
                  <a:spcPct val="0"/>
                </a:spcAft>
                <a:buClrTx/>
                <a:buSzTx/>
                <a:buFontTx/>
                <a:buNone/>
              </a:pPr>
              <a:endParaRPr lang="ja-JP" altLang="en-US" sz="1800" dirty="0">
                <a:solidFill>
                  <a:prstClr val="black"/>
                </a:solidFill>
                <a:latin typeface="Arial" panose="020B0604020202020204" pitchFamily="34" charset="0"/>
                <a:ea typeface="メイリオ" panose="020B0604030504040204" pitchFamily="50" charset="-128"/>
              </a:endParaRPr>
            </a:p>
          </p:txBody>
        </p:sp>
      </p:grpSp>
      <p:grpSp>
        <p:nvGrpSpPr>
          <p:cNvPr id="55311" name="Group 36"/>
          <p:cNvGrpSpPr>
            <a:grpSpLocks/>
          </p:cNvGrpSpPr>
          <p:nvPr/>
        </p:nvGrpSpPr>
        <p:grpSpPr bwMode="auto">
          <a:xfrm>
            <a:off x="2786063" y="4357688"/>
            <a:ext cx="684212" cy="755650"/>
            <a:chOff x="4377" y="2160"/>
            <a:chExt cx="431" cy="476"/>
          </a:xfrm>
        </p:grpSpPr>
        <p:sp>
          <p:nvSpPr>
            <p:cNvPr id="55315" name="Oval 37"/>
            <p:cNvSpPr>
              <a:spLocks noChangeArrowheads="1"/>
            </p:cNvSpPr>
            <p:nvPr/>
          </p:nvSpPr>
          <p:spPr bwMode="auto">
            <a:xfrm>
              <a:off x="4604" y="2160"/>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16" name="Oval 38"/>
            <p:cNvSpPr>
              <a:spLocks noChangeArrowheads="1"/>
            </p:cNvSpPr>
            <p:nvPr/>
          </p:nvSpPr>
          <p:spPr bwMode="auto">
            <a:xfrm>
              <a:off x="4604" y="2432"/>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Times New Roman" panose="02020603050405020304" pitchFamily="18" charset="0"/>
                <a:ea typeface="メイリオ" panose="020B0604030504040204" pitchFamily="50" charset="-128"/>
              </a:endParaRPr>
            </a:p>
          </p:txBody>
        </p:sp>
        <p:sp>
          <p:nvSpPr>
            <p:cNvPr id="55317" name="Oval 39"/>
            <p:cNvSpPr>
              <a:spLocks noChangeArrowheads="1"/>
            </p:cNvSpPr>
            <p:nvPr/>
          </p:nvSpPr>
          <p:spPr bwMode="auto">
            <a:xfrm>
              <a:off x="4377" y="2296"/>
              <a:ext cx="204" cy="204"/>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ctr">
                <a:lnSpc>
                  <a:spcPct val="100000"/>
                </a:lnSpc>
                <a:spcBef>
                  <a:spcPct val="0"/>
                </a:spcBef>
                <a:spcAft>
                  <a:spcPct val="0"/>
                </a:spcAft>
                <a:buClrTx/>
                <a:buSzTx/>
                <a:buFontTx/>
                <a:buNone/>
              </a:pPr>
              <a:endParaRPr lang="ja-JP" altLang="en-US" sz="1800" dirty="0">
                <a:solidFill>
                  <a:prstClr val="black"/>
                </a:solidFill>
                <a:latin typeface="Arial" panose="020B0604020202020204" pitchFamily="34" charset="0"/>
                <a:ea typeface="メイリオ" panose="020B0604030504040204" pitchFamily="50" charset="-128"/>
              </a:endParaRPr>
            </a:p>
          </p:txBody>
        </p:sp>
      </p:grpSp>
      <p:sp>
        <p:nvSpPr>
          <p:cNvPr id="55312" name="Text Box 40"/>
          <p:cNvSpPr txBox="1">
            <a:spLocks noChangeArrowheads="1"/>
          </p:cNvSpPr>
          <p:nvPr/>
        </p:nvSpPr>
        <p:spPr bwMode="auto">
          <a:xfrm>
            <a:off x="2054900" y="3519573"/>
            <a:ext cx="2031325" cy="461665"/>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ctr">
              <a:lnSpc>
                <a:spcPct val="100000"/>
              </a:lnSpc>
              <a:spcBef>
                <a:spcPct val="0"/>
              </a:spcBef>
              <a:spcAft>
                <a:spcPct val="0"/>
              </a:spcAft>
              <a:buClrTx/>
              <a:buSzTx/>
              <a:buFontTx/>
              <a:buNone/>
            </a:pPr>
            <a:r>
              <a:rPr lang="ja-JP" altLang="en-US" sz="2400" dirty="0">
                <a:solidFill>
                  <a:prstClr val="black"/>
                </a:solidFill>
                <a:latin typeface="Arial" panose="020B0604020202020204" pitchFamily="34" charset="0"/>
                <a:ea typeface="メイリオ" panose="020B0604030504040204" pitchFamily="50" charset="-128"/>
              </a:rPr>
              <a:t>医療従事者役</a:t>
            </a:r>
          </a:p>
        </p:txBody>
      </p:sp>
      <p:sp>
        <p:nvSpPr>
          <p:cNvPr id="55313" name="Text Box 41"/>
          <p:cNvSpPr txBox="1">
            <a:spLocks noChangeArrowheads="1"/>
          </p:cNvSpPr>
          <p:nvPr/>
        </p:nvSpPr>
        <p:spPr bwMode="auto">
          <a:xfrm>
            <a:off x="4726716" y="3299039"/>
            <a:ext cx="1107996" cy="461665"/>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ctr">
              <a:lnSpc>
                <a:spcPct val="100000"/>
              </a:lnSpc>
              <a:spcBef>
                <a:spcPct val="0"/>
              </a:spcBef>
              <a:spcAft>
                <a:spcPct val="0"/>
              </a:spcAft>
              <a:buClrTx/>
              <a:buSzTx/>
              <a:buFontTx/>
              <a:buNone/>
            </a:pPr>
            <a:r>
              <a:rPr lang="ja-JP" altLang="en-US" sz="2400" dirty="0">
                <a:solidFill>
                  <a:prstClr val="black"/>
                </a:solidFill>
                <a:latin typeface="Arial" panose="020B0604020202020204" pitchFamily="34" charset="0"/>
                <a:ea typeface="メイリオ" panose="020B0604030504040204" pitchFamily="50" charset="-128"/>
              </a:rPr>
              <a:t>患者役</a:t>
            </a:r>
          </a:p>
        </p:txBody>
      </p:sp>
      <p:sp>
        <p:nvSpPr>
          <p:cNvPr id="55314" name="Text Box 42"/>
          <p:cNvSpPr txBox="1">
            <a:spLocks noChangeArrowheads="1"/>
          </p:cNvSpPr>
          <p:nvPr/>
        </p:nvSpPr>
        <p:spPr bwMode="auto">
          <a:xfrm>
            <a:off x="3852702" y="4050599"/>
            <a:ext cx="1108075" cy="461963"/>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ctr">
              <a:lnSpc>
                <a:spcPct val="100000"/>
              </a:lnSpc>
              <a:spcBef>
                <a:spcPct val="0"/>
              </a:spcBef>
              <a:spcAft>
                <a:spcPct val="0"/>
              </a:spcAft>
              <a:buClrTx/>
              <a:buSzTx/>
              <a:buFontTx/>
              <a:buNone/>
            </a:pPr>
            <a:r>
              <a:rPr lang="ja-JP" altLang="en-US" sz="2400" dirty="0">
                <a:solidFill>
                  <a:prstClr val="black"/>
                </a:solidFill>
                <a:latin typeface="Arial" panose="020B0604020202020204" pitchFamily="34" charset="0"/>
                <a:ea typeface="メイリオ" panose="020B0604030504040204" pitchFamily="50" charset="-128"/>
              </a:rPr>
              <a:t>観察者</a:t>
            </a:r>
          </a:p>
        </p:txBody>
      </p:sp>
    </p:spTree>
    <p:extLst>
      <p:ext uri="{BB962C8B-B14F-4D97-AF65-F5344CB8AC3E}">
        <p14:creationId xmlns:p14="http://schemas.microsoft.com/office/powerpoint/2010/main" val="3080815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p:cNvSpPr>
            <a:spLocks noGrp="1"/>
          </p:cNvSpPr>
          <p:nvPr>
            <p:ph type="title"/>
          </p:nvPr>
        </p:nvSpPr>
        <p:spPr/>
        <p:txBody>
          <a:bodyPr/>
          <a:lstStyle/>
          <a:p>
            <a:r>
              <a:rPr lang="ja-JP" altLang="en-US"/>
              <a:t>自己紹介</a:t>
            </a:r>
            <a:endParaRPr lang="ja-JP" altLang="en-US" dirty="0"/>
          </a:p>
        </p:txBody>
      </p:sp>
      <p:sp>
        <p:nvSpPr>
          <p:cNvPr id="57347" name="コンテンツ プレースホルダ 2"/>
          <p:cNvSpPr>
            <a:spLocks noGrp="1"/>
          </p:cNvSpPr>
          <p:nvPr>
            <p:ph idx="1"/>
          </p:nvPr>
        </p:nvSpPr>
        <p:spPr/>
        <p:txBody>
          <a:bodyPr/>
          <a:lstStyle/>
          <a:p>
            <a:r>
              <a:rPr lang="ja-JP" altLang="en-US" dirty="0" smtClean="0"/>
              <a:t>アイス・ブレイキング</a:t>
            </a:r>
            <a:r>
              <a:rPr lang="en-US" altLang="ja-JP" dirty="0"/>
              <a:t>+</a:t>
            </a:r>
            <a:r>
              <a:rPr lang="ja-JP" altLang="en-US" dirty="0"/>
              <a:t>動機付け</a:t>
            </a:r>
            <a:endParaRPr lang="en-US" altLang="ja-JP" dirty="0"/>
          </a:p>
          <a:p>
            <a:r>
              <a:rPr lang="ja-JP" altLang="en-US" dirty="0"/>
              <a:t>一人</a:t>
            </a:r>
            <a:r>
              <a:rPr lang="en-US" altLang="ja-JP" dirty="0"/>
              <a:t>2</a:t>
            </a:r>
            <a:r>
              <a:rPr lang="ja-JP" altLang="en-US" dirty="0"/>
              <a:t>分程度</a:t>
            </a:r>
            <a:endParaRPr lang="en-US" altLang="ja-JP" dirty="0"/>
          </a:p>
          <a:p>
            <a:r>
              <a:rPr lang="ja-JP" altLang="en-US" dirty="0"/>
              <a:t>内容</a:t>
            </a:r>
            <a:endParaRPr lang="en-US" altLang="ja-JP" dirty="0"/>
          </a:p>
          <a:p>
            <a:pPr lvl="1"/>
            <a:r>
              <a:rPr lang="ja-JP" altLang="en-US" dirty="0"/>
              <a:t>現在の仕事内容</a:t>
            </a:r>
            <a:endParaRPr lang="en-US" altLang="ja-JP" dirty="0"/>
          </a:p>
          <a:p>
            <a:pPr lvl="1"/>
            <a:r>
              <a:rPr lang="ja-JP" altLang="en-US" dirty="0"/>
              <a:t>本日のお題</a:t>
            </a:r>
            <a:endParaRPr lang="en-US" altLang="ja-JP" dirty="0"/>
          </a:p>
          <a:p>
            <a:pPr lvl="1"/>
            <a:r>
              <a:rPr lang="ja-JP" altLang="en-US" dirty="0"/>
              <a:t>悪い知らせを伝える経験と難しい点</a:t>
            </a:r>
            <a:endParaRPr lang="en-US" altLang="ja-JP" dirty="0"/>
          </a:p>
          <a:p>
            <a:pPr lvl="1"/>
            <a:r>
              <a:rPr lang="en-US" altLang="ja-JP" dirty="0" smtClean="0"/>
              <a:t>e-</a:t>
            </a:r>
            <a:r>
              <a:rPr lang="en-US" altLang="ja-JP" dirty="0"/>
              <a:t>l</a:t>
            </a:r>
            <a:r>
              <a:rPr lang="en-US" altLang="ja-JP" dirty="0" smtClean="0"/>
              <a:t>earning</a:t>
            </a:r>
            <a:r>
              <a:rPr lang="ja-JP" altLang="en-US" dirty="0"/>
              <a:t>コミュニケーションの感想</a:t>
            </a:r>
            <a:endParaRPr lang="en-US" altLang="ja-JP" dirty="0"/>
          </a:p>
        </p:txBody>
      </p:sp>
    </p:spTree>
    <p:extLst>
      <p:ext uri="{BB962C8B-B14F-4D97-AF65-F5344CB8AC3E}">
        <p14:creationId xmlns:p14="http://schemas.microsoft.com/office/powerpoint/2010/main" val="690027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p:txBody>
          <a:bodyPr/>
          <a:lstStyle/>
          <a:p>
            <a:r>
              <a:rPr lang="ja-JP" altLang="en-US"/>
              <a:t>ロールプレイの時間配分</a:t>
            </a:r>
          </a:p>
        </p:txBody>
      </p:sp>
      <p:grpSp>
        <p:nvGrpSpPr>
          <p:cNvPr id="22532" name="Group 81"/>
          <p:cNvGrpSpPr>
            <a:grpSpLocks/>
          </p:cNvGrpSpPr>
          <p:nvPr/>
        </p:nvGrpSpPr>
        <p:grpSpPr bwMode="auto">
          <a:xfrm>
            <a:off x="1055688" y="2751138"/>
            <a:ext cx="6191250" cy="288925"/>
            <a:chOff x="1565" y="1389"/>
            <a:chExt cx="3900" cy="408"/>
          </a:xfrm>
        </p:grpSpPr>
        <p:sp>
          <p:nvSpPr>
            <p:cNvPr id="22542" name="Line 82"/>
            <p:cNvSpPr>
              <a:spLocks noChangeShapeType="1"/>
            </p:cNvSpPr>
            <p:nvPr/>
          </p:nvSpPr>
          <p:spPr bwMode="auto">
            <a:xfrm>
              <a:off x="1565" y="1593"/>
              <a:ext cx="3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43" name="Line 83"/>
            <p:cNvSpPr>
              <a:spLocks noChangeShapeType="1"/>
            </p:cNvSpPr>
            <p:nvPr/>
          </p:nvSpPr>
          <p:spPr bwMode="auto">
            <a:xfrm>
              <a:off x="1565" y="1389"/>
              <a:ext cx="0" cy="4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44" name="Line 84"/>
            <p:cNvSpPr>
              <a:spLocks noChangeShapeType="1"/>
            </p:cNvSpPr>
            <p:nvPr/>
          </p:nvSpPr>
          <p:spPr bwMode="auto">
            <a:xfrm>
              <a:off x="5465" y="1389"/>
              <a:ext cx="0" cy="4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2533" name="Rectangle 85"/>
          <p:cNvSpPr>
            <a:spLocks noChangeArrowheads="1"/>
          </p:cNvSpPr>
          <p:nvPr/>
        </p:nvSpPr>
        <p:spPr bwMode="auto">
          <a:xfrm>
            <a:off x="2173288" y="2834436"/>
            <a:ext cx="3851275" cy="65087"/>
          </a:xfrm>
          <a:prstGeom prst="rect">
            <a:avLst/>
          </a:prstGeom>
          <a:solidFill>
            <a:srgbClr val="C00000"/>
          </a:solidFill>
          <a:ln w="9525">
            <a:solidFill>
              <a:schemeClr val="accent2"/>
            </a:solidFill>
            <a:miter lim="800000"/>
            <a:headEnd/>
            <a:tailEnd/>
          </a:ln>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メイリオ" panose="020B0604030504040204" pitchFamily="50" charset="-128"/>
              <a:ea typeface="メイリオ" panose="020B0604030504040204" pitchFamily="50" charset="-128"/>
            </a:endParaRPr>
          </a:p>
        </p:txBody>
      </p:sp>
      <p:sp>
        <p:nvSpPr>
          <p:cNvPr id="9" name="Text Box 86"/>
          <p:cNvSpPr txBox="1">
            <a:spLocks noChangeArrowheads="1"/>
          </p:cNvSpPr>
          <p:nvPr/>
        </p:nvSpPr>
        <p:spPr bwMode="auto">
          <a:xfrm>
            <a:off x="2700338" y="2362200"/>
            <a:ext cx="3470822" cy="461665"/>
          </a:xfrm>
          <a:prstGeom prst="rect">
            <a:avLst/>
          </a:prstGeom>
          <a:noFill/>
          <a:ln w="9525">
            <a:noFill/>
            <a:miter lim="800000"/>
            <a:headEnd/>
            <a:tailEnd/>
          </a:ln>
        </p:spPr>
        <p:txBody>
          <a:bodyPr wrap="none">
            <a:spAutoFit/>
          </a:bodyPr>
          <a:lstStyle/>
          <a:p>
            <a:pPr>
              <a:defRPr/>
            </a:pPr>
            <a:r>
              <a:rPr lang="ja-JP" altLang="en-US" sz="2400"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ロールプレイ（</a:t>
            </a:r>
            <a:r>
              <a:rPr lang="en-US" altLang="ja-JP" sz="2400"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3-7</a:t>
            </a:r>
            <a:r>
              <a:rPr lang="ja-JP" altLang="en-US" sz="2400" dirty="0">
                <a:solidFill>
                  <a:schemeClr val="accent2"/>
                </a:solidFill>
                <a:latin typeface="メイリオ" panose="020B0604030504040204" pitchFamily="50" charset="-128"/>
                <a:ea typeface="メイリオ" panose="020B0604030504040204" pitchFamily="50" charset="-128"/>
                <a:cs typeface="メイリオ" panose="020B0604030504040204" pitchFamily="50" charset="-128"/>
              </a:rPr>
              <a:t>分）</a:t>
            </a:r>
          </a:p>
        </p:txBody>
      </p:sp>
      <p:sp>
        <p:nvSpPr>
          <p:cNvPr id="22535" name="Rectangle 87"/>
          <p:cNvSpPr>
            <a:spLocks noChangeArrowheads="1"/>
          </p:cNvSpPr>
          <p:nvPr/>
        </p:nvSpPr>
        <p:spPr bwMode="auto">
          <a:xfrm>
            <a:off x="6024563" y="2892425"/>
            <a:ext cx="1222375" cy="66675"/>
          </a:xfrm>
          <a:prstGeom prst="rect">
            <a:avLst/>
          </a:prstGeom>
          <a:solidFill>
            <a:schemeClr val="tx1"/>
          </a:solidFill>
          <a:ln w="9525">
            <a:solidFill>
              <a:schemeClr val="tx1"/>
            </a:solidFill>
            <a:miter lim="800000"/>
            <a:headEnd/>
            <a:tailEnd/>
          </a:ln>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メイリオ" panose="020B0604030504040204" pitchFamily="50" charset="-128"/>
              <a:ea typeface="メイリオ" panose="020B0604030504040204" pitchFamily="50" charset="-128"/>
            </a:endParaRPr>
          </a:p>
        </p:txBody>
      </p:sp>
      <p:sp>
        <p:nvSpPr>
          <p:cNvPr id="22536" name="Rectangle 89"/>
          <p:cNvSpPr>
            <a:spLocks noChangeArrowheads="1"/>
          </p:cNvSpPr>
          <p:nvPr/>
        </p:nvSpPr>
        <p:spPr bwMode="auto">
          <a:xfrm>
            <a:off x="1057275" y="2884488"/>
            <a:ext cx="1116013" cy="73025"/>
          </a:xfrm>
          <a:prstGeom prst="rect">
            <a:avLst/>
          </a:prstGeom>
          <a:solidFill>
            <a:schemeClr val="tx1"/>
          </a:solidFill>
          <a:ln w="9525">
            <a:solidFill>
              <a:schemeClr val="tx1"/>
            </a:solidFill>
            <a:miter lim="800000"/>
            <a:headEnd/>
            <a:tailEnd/>
          </a:ln>
        </p:spPr>
        <p:txBody>
          <a:bodyPr wrap="none" anchor="ctr"/>
          <a:lstStyle>
            <a:lvl1pPr algn="just">
              <a:lnSpc>
                <a:spcPct val="110000"/>
              </a:lnSpc>
              <a:spcBef>
                <a:spcPct val="40000"/>
              </a:spcBef>
              <a:spcAft>
                <a:spcPct val="5000"/>
              </a:spcAft>
              <a:buClr>
                <a:schemeClr val="accent2"/>
              </a:buClr>
              <a:buSzPct val="75000"/>
              <a:buFont typeface="Wingdings" panose="05000000000000000000" pitchFamily="2" charset="2"/>
              <a:buBlip>
                <a:blip r:embed="rId3"/>
              </a:buBlip>
              <a:defRPr kumimoji="1" sz="32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1pPr>
            <a:lvl2pPr marL="742950" indent="-285750" algn="just">
              <a:lnSpc>
                <a:spcPct val="110000"/>
              </a:lnSpc>
              <a:spcBef>
                <a:spcPct val="10000"/>
              </a:spcBef>
              <a:buClr>
                <a:schemeClr val="accent2"/>
              </a:buClr>
              <a:buSzPct val="75000"/>
              <a:buFont typeface="Wingdings" panose="05000000000000000000" pitchFamily="2" charset="2"/>
              <a:buBlip>
                <a:blip r:embed="rId3"/>
              </a:buBlip>
              <a:defRPr kumimoji="1" sz="28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2pPr>
            <a:lvl3pPr marL="1143000" indent="-228600" algn="just">
              <a:lnSpc>
                <a:spcPct val="110000"/>
              </a:lnSpc>
              <a:spcBef>
                <a:spcPct val="10000"/>
              </a:spcBef>
              <a:buClr>
                <a:schemeClr val="accent2"/>
              </a:buClr>
              <a:buSzPct val="75000"/>
              <a:buFont typeface="Wingdings" panose="05000000000000000000" pitchFamily="2" charset="2"/>
              <a:buBlip>
                <a:blip r:embed="rId3"/>
              </a:buBlip>
              <a:defRPr kumimoji="1" sz="24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3pPr>
            <a:lvl4pPr marL="16002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4pPr>
            <a:lvl5pPr marL="2057400" indent="-228600" algn="just">
              <a:lnSpc>
                <a:spcPct val="110000"/>
              </a:lnSpc>
              <a:spcBef>
                <a:spcPct val="10000"/>
              </a:spcBef>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5pPr>
            <a:lvl6pPr marL="25146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6pPr>
            <a:lvl7pPr marL="29718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7pPr>
            <a:lvl8pPr marL="34290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8pPr>
            <a:lvl9pPr marL="3886200" indent="-228600" algn="just" eaLnBrk="0" fontAlgn="base" hangingPunct="0">
              <a:lnSpc>
                <a:spcPct val="110000"/>
              </a:lnSpc>
              <a:spcBef>
                <a:spcPct val="10000"/>
              </a:spcBef>
              <a:spcAft>
                <a:spcPct val="0"/>
              </a:spcAft>
              <a:buClr>
                <a:schemeClr val="accent2"/>
              </a:buClr>
              <a:buSzPct val="75000"/>
              <a:buFont typeface="Wingdings" panose="05000000000000000000" pitchFamily="2" charset="2"/>
              <a:buBlip>
                <a:blip r:embed="rId3"/>
              </a:buBlip>
              <a:defRPr kumimoji="1" sz="2000">
                <a:solidFill>
                  <a:schemeClr val="tx1"/>
                </a:solidFill>
                <a:latin typeface="Arial Black" panose="020B0A04020102020204" pitchFamily="34" charset="0"/>
                <a:ea typeface="HGP創英角ｺﾞｼｯｸUB" panose="020B0900000000000000" pitchFamily="50" charset="-128"/>
                <a:cs typeface="Arial" panose="020B0604020202020204" pitchFamily="34" charset="0"/>
              </a:defRPr>
            </a:lvl9pPr>
          </a:lstStyle>
          <a:p>
            <a:pPr algn="l">
              <a:lnSpc>
                <a:spcPct val="100000"/>
              </a:lnSpc>
              <a:spcBef>
                <a:spcPct val="0"/>
              </a:spcBef>
              <a:spcAft>
                <a:spcPct val="0"/>
              </a:spcAft>
              <a:buClrTx/>
              <a:buSzTx/>
              <a:buFontTx/>
              <a:buNone/>
            </a:pPr>
            <a:endParaRPr lang="ja-JP" altLang="en-US" sz="2400" dirty="0">
              <a:solidFill>
                <a:prstClr val="black"/>
              </a:solidFill>
              <a:latin typeface="メイリオ" panose="020B0604030504040204" pitchFamily="50" charset="-128"/>
              <a:ea typeface="メイリオ" panose="020B0604030504040204" pitchFamily="50" charset="-128"/>
            </a:endParaRPr>
          </a:p>
        </p:txBody>
      </p:sp>
      <p:sp>
        <p:nvSpPr>
          <p:cNvPr id="12" name="Text Box 90"/>
          <p:cNvSpPr txBox="1">
            <a:spLocks noChangeArrowheads="1"/>
          </p:cNvSpPr>
          <p:nvPr/>
        </p:nvSpPr>
        <p:spPr bwMode="auto">
          <a:xfrm>
            <a:off x="495300" y="3128963"/>
            <a:ext cx="2547492" cy="461665"/>
          </a:xfrm>
          <a:prstGeom prst="rect">
            <a:avLst/>
          </a:prstGeom>
          <a:noFill/>
          <a:ln w="9525">
            <a:noFill/>
            <a:miter lim="800000"/>
            <a:headEnd/>
            <a:tailEnd/>
          </a:ln>
        </p:spPr>
        <p:txBody>
          <a:bodyPr wrap="none">
            <a:spAutoFit/>
          </a:bodyPr>
          <a:lstStyle/>
          <a:p>
            <a:pPr>
              <a:defRPr/>
            </a:pP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役作り（</a:t>
            </a:r>
            <a:r>
              <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5-7</a:t>
            </a: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a:t>
            </a:r>
          </a:p>
        </p:txBody>
      </p:sp>
      <p:sp>
        <p:nvSpPr>
          <p:cNvPr id="13" name="Text Box 92"/>
          <p:cNvSpPr txBox="1">
            <a:spLocks noChangeArrowheads="1"/>
          </p:cNvSpPr>
          <p:nvPr/>
        </p:nvSpPr>
        <p:spPr bwMode="auto">
          <a:xfrm>
            <a:off x="6910388" y="2359025"/>
            <a:ext cx="873957" cy="461665"/>
          </a:xfrm>
          <a:prstGeom prst="rect">
            <a:avLst/>
          </a:prstGeom>
          <a:noFill/>
          <a:ln w="9525">
            <a:noFill/>
            <a:miter lim="800000"/>
            <a:headEnd/>
            <a:tailEnd/>
          </a:ln>
        </p:spPr>
        <p:txBody>
          <a:bodyPr wrap="none">
            <a:spAutoFit/>
          </a:bodyPr>
          <a:lstStyle/>
          <a:p>
            <a:pPr>
              <a:defRPr/>
            </a:pPr>
            <a:r>
              <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a:t>
            </a:r>
          </a:p>
        </p:txBody>
      </p:sp>
      <p:sp>
        <p:nvSpPr>
          <p:cNvPr id="16" name="Text Box 93"/>
          <p:cNvSpPr txBox="1">
            <a:spLocks noChangeArrowheads="1"/>
          </p:cNvSpPr>
          <p:nvPr/>
        </p:nvSpPr>
        <p:spPr bwMode="auto">
          <a:xfrm>
            <a:off x="4721901" y="3128963"/>
            <a:ext cx="4044274" cy="461665"/>
          </a:xfrm>
          <a:prstGeom prst="rect">
            <a:avLst/>
          </a:prstGeom>
          <a:noFill/>
          <a:ln w="9525">
            <a:noFill/>
            <a:miter lim="800000"/>
            <a:headEnd/>
            <a:tailEnd/>
          </a:ln>
        </p:spPr>
        <p:txBody>
          <a:bodyPr wrap="square">
            <a:spAutoFit/>
          </a:bodyPr>
          <a:lstStyle/>
          <a:p>
            <a:pPr marL="361950" indent="-361950">
              <a:defRPr/>
            </a:pP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フィードバック（</a:t>
            </a:r>
            <a:r>
              <a:rPr lang="en-US" altLang="ja-JP"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5-10</a:t>
            </a: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分）</a:t>
            </a:r>
          </a:p>
        </p:txBody>
      </p:sp>
      <p:sp>
        <p:nvSpPr>
          <p:cNvPr id="18" name="角丸四角形吹き出し 17"/>
          <p:cNvSpPr/>
          <p:nvPr/>
        </p:nvSpPr>
        <p:spPr bwMode="auto">
          <a:xfrm>
            <a:off x="258763" y="3886199"/>
            <a:ext cx="3829050" cy="2428638"/>
          </a:xfrm>
          <a:prstGeom prst="wedgeRoundRectCallout">
            <a:avLst>
              <a:gd name="adj1" fmla="val -28222"/>
              <a:gd name="adj2" fmla="val -63011"/>
              <a:gd name="adj3" fmla="val 1666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wrap="square"/>
          <a:lstStyle/>
          <a:p>
            <a:pPr marL="342900" indent="-342900">
              <a:lnSpc>
                <a:spcPct val="120000"/>
              </a:lnSpc>
              <a:buFont typeface="Arial" panose="020B0604020202020204" pitchFamily="34" charset="0"/>
              <a:buChar char="•"/>
              <a:defRPr/>
            </a:pPr>
            <a:r>
              <a:rPr lang="ja-JP" altLang="en-US" sz="2000" dirty="0">
                <a:solidFill>
                  <a:prstClr val="black"/>
                </a:solidFill>
                <a:latin typeface="メイリオ" panose="020B0604030504040204" pitchFamily="50" charset="-128"/>
              </a:rPr>
              <a:t>シナリオ決め・全員で共有</a:t>
            </a:r>
            <a:endParaRPr lang="en-US" altLang="ja-JP" sz="2000" dirty="0">
              <a:solidFill>
                <a:prstClr val="black"/>
              </a:solidFill>
              <a:latin typeface="メイリオ" panose="020B0604030504040204" pitchFamily="50" charset="-128"/>
            </a:endParaRPr>
          </a:p>
          <a:p>
            <a:pPr>
              <a:lnSpc>
                <a:spcPct val="120000"/>
              </a:lnSpc>
              <a:defRPr/>
            </a:pPr>
            <a:r>
              <a:rPr lang="ja-JP" altLang="en-US" sz="2000" dirty="0">
                <a:solidFill>
                  <a:prstClr val="black"/>
                </a:solidFill>
                <a:latin typeface="メイリオ" panose="020B0604030504040204" pitchFamily="50" charset="-128"/>
              </a:rPr>
              <a:t>（役名、がん種、背景など）</a:t>
            </a:r>
            <a:endParaRPr lang="en-US" altLang="ja-JP" sz="2000" dirty="0">
              <a:solidFill>
                <a:prstClr val="black"/>
              </a:solidFill>
              <a:latin typeface="メイリオ" panose="020B0604030504040204" pitchFamily="50" charset="-128"/>
            </a:endParaRPr>
          </a:p>
          <a:p>
            <a:pPr marL="171450" indent="-171450">
              <a:lnSpc>
                <a:spcPct val="120000"/>
              </a:lnSpc>
              <a:buFont typeface="Arial" panose="020B0604020202020204" pitchFamily="34" charset="0"/>
              <a:buChar char="•"/>
              <a:defRPr/>
            </a:pPr>
            <a:endParaRPr lang="ja-JP" altLang="en-US" sz="800" dirty="0">
              <a:solidFill>
                <a:prstClr val="black"/>
              </a:solidFill>
              <a:latin typeface="メイリオ" panose="020B0604030504040204" pitchFamily="50" charset="-128"/>
            </a:endParaRPr>
          </a:p>
          <a:p>
            <a:pPr marL="342900" indent="-342900">
              <a:lnSpc>
                <a:spcPct val="120000"/>
              </a:lnSpc>
              <a:buFont typeface="Arial" panose="020B0604020202020204" pitchFamily="34" charset="0"/>
              <a:buChar char="•"/>
              <a:defRPr/>
            </a:pPr>
            <a:r>
              <a:rPr lang="ja-JP" altLang="en-US" sz="2000" dirty="0">
                <a:solidFill>
                  <a:prstClr val="black"/>
                </a:solidFill>
                <a:latin typeface="メイリオ" panose="020B0604030504040204" pitchFamily="50" charset="-128"/>
              </a:rPr>
              <a:t>試すスキルを決める</a:t>
            </a:r>
            <a:endParaRPr lang="en-US" altLang="ja-JP" sz="2000" dirty="0">
              <a:solidFill>
                <a:prstClr val="black"/>
              </a:solidFill>
              <a:latin typeface="メイリオ" panose="020B0604030504040204" pitchFamily="50" charset="-128"/>
            </a:endParaRPr>
          </a:p>
          <a:p>
            <a:pPr marL="171450" indent="-171450">
              <a:lnSpc>
                <a:spcPct val="120000"/>
              </a:lnSpc>
              <a:buFont typeface="Arial" panose="020B0604020202020204" pitchFamily="34" charset="0"/>
              <a:buChar char="•"/>
              <a:defRPr/>
            </a:pPr>
            <a:endParaRPr lang="en-US" altLang="ja-JP" sz="800" dirty="0">
              <a:solidFill>
                <a:prstClr val="black"/>
              </a:solidFill>
              <a:latin typeface="メイリオ" panose="020B0604030504040204" pitchFamily="50" charset="-128"/>
            </a:endParaRPr>
          </a:p>
          <a:p>
            <a:pPr marL="342900" indent="-342900">
              <a:lnSpc>
                <a:spcPct val="120000"/>
              </a:lnSpc>
              <a:buFont typeface="Arial" panose="020B0604020202020204" pitchFamily="34" charset="0"/>
              <a:buChar char="•"/>
              <a:defRPr/>
            </a:pPr>
            <a:r>
              <a:rPr lang="ja-JP" altLang="en-US" sz="2000" dirty="0">
                <a:solidFill>
                  <a:prstClr val="black"/>
                </a:solidFill>
                <a:latin typeface="メイリオ" panose="020B0604030504040204" pitchFamily="50" charset="-128"/>
              </a:rPr>
              <a:t>患者役の気持ち、心配を</a:t>
            </a:r>
            <a:r>
              <a:rPr lang="en-US" altLang="ja-JP" sz="2000" dirty="0">
                <a:solidFill>
                  <a:prstClr val="black"/>
                </a:solidFill>
                <a:latin typeface="メイリオ" panose="020B0604030504040204" pitchFamily="50" charset="-128"/>
              </a:rPr>
              <a:t/>
            </a:r>
            <a:br>
              <a:rPr lang="en-US" altLang="ja-JP" sz="2000" dirty="0">
                <a:solidFill>
                  <a:prstClr val="black"/>
                </a:solidFill>
                <a:latin typeface="メイリオ" panose="020B0604030504040204" pitchFamily="50" charset="-128"/>
              </a:rPr>
            </a:br>
            <a:r>
              <a:rPr lang="ja-JP" altLang="en-US" sz="2000" dirty="0">
                <a:solidFill>
                  <a:prstClr val="black"/>
                </a:solidFill>
                <a:latin typeface="メイリオ" panose="020B0604030504040204" pitchFamily="50" charset="-128"/>
              </a:rPr>
              <a:t>想像する（役作り）</a:t>
            </a:r>
          </a:p>
        </p:txBody>
      </p:sp>
      <p:sp>
        <p:nvSpPr>
          <p:cNvPr id="19" name="角丸四角形吹き出し 18"/>
          <p:cNvSpPr/>
          <p:nvPr/>
        </p:nvSpPr>
        <p:spPr bwMode="auto">
          <a:xfrm>
            <a:off x="4370388" y="3829050"/>
            <a:ext cx="4395787" cy="2485787"/>
          </a:xfrm>
          <a:prstGeom prst="wedgeRoundRectCallout">
            <a:avLst>
              <a:gd name="adj1" fmla="val -26229"/>
              <a:gd name="adj2" fmla="val -62043"/>
              <a:gd name="adj3" fmla="val 1666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a:spAutoFit/>
          </a:bodyPr>
          <a:lstStyle/>
          <a:p>
            <a:pPr marL="361950" indent="-361950">
              <a:buFont typeface="+mj-lt"/>
              <a:buAutoNum type="arabicPeriod"/>
              <a:defRPr/>
            </a:pPr>
            <a:r>
              <a:rPr lang="ja-JP" altLang="en-US" sz="2000" dirty="0">
                <a:solidFill>
                  <a:prstClr val="black"/>
                </a:solidFill>
                <a:latin typeface="メイリオ" panose="020B0604030504040204" pitchFamily="50" charset="-128"/>
              </a:rPr>
              <a:t>医療従事者役が感想や、議論したいことを話す</a:t>
            </a:r>
            <a:endParaRPr lang="en-US" altLang="ja-JP" sz="2000" dirty="0">
              <a:solidFill>
                <a:prstClr val="black"/>
              </a:solidFill>
              <a:latin typeface="メイリオ" panose="020B0604030504040204" pitchFamily="50" charset="-128"/>
            </a:endParaRPr>
          </a:p>
          <a:p>
            <a:pPr marL="361950" indent="-361950">
              <a:buFont typeface="+mj-lt"/>
              <a:buAutoNum type="arabicPeriod"/>
              <a:defRPr/>
            </a:pPr>
            <a:endParaRPr lang="ja-JP" altLang="en-US" sz="2000" dirty="0">
              <a:solidFill>
                <a:prstClr val="black"/>
              </a:solidFill>
              <a:latin typeface="メイリオ" panose="020B0604030504040204" pitchFamily="50" charset="-128"/>
            </a:endParaRPr>
          </a:p>
          <a:p>
            <a:pPr marL="361950" indent="-361950">
              <a:buFontTx/>
              <a:buAutoNum type="arabicPeriod"/>
              <a:defRPr/>
            </a:pPr>
            <a:r>
              <a:rPr lang="ja-JP" altLang="en-US" sz="2000" dirty="0">
                <a:solidFill>
                  <a:prstClr val="black"/>
                </a:solidFill>
                <a:latin typeface="メイリオ" panose="020B0604030504040204" pitchFamily="50" charset="-128"/>
              </a:rPr>
              <a:t>観察者が取り入れたいと感じた</a:t>
            </a:r>
            <a:r>
              <a:rPr lang="en-US" altLang="ja-JP" sz="2000" dirty="0">
                <a:solidFill>
                  <a:prstClr val="black"/>
                </a:solidFill>
                <a:latin typeface="メイリオ" panose="020B0604030504040204" pitchFamily="50" charset="-128"/>
              </a:rPr>
              <a:t/>
            </a:r>
            <a:br>
              <a:rPr lang="en-US" altLang="ja-JP" sz="2000" dirty="0">
                <a:solidFill>
                  <a:prstClr val="black"/>
                </a:solidFill>
                <a:latin typeface="メイリオ" panose="020B0604030504040204" pitchFamily="50" charset="-128"/>
              </a:rPr>
            </a:br>
            <a:r>
              <a:rPr lang="ja-JP" altLang="en-US" sz="2000" dirty="0">
                <a:solidFill>
                  <a:prstClr val="black"/>
                </a:solidFill>
                <a:latin typeface="メイリオ" panose="020B0604030504040204" pitchFamily="50" charset="-128"/>
              </a:rPr>
              <a:t>コミュニケーションを話す</a:t>
            </a:r>
            <a:endParaRPr lang="en-US" altLang="ja-JP" sz="2000" dirty="0">
              <a:solidFill>
                <a:prstClr val="black"/>
              </a:solidFill>
              <a:latin typeface="メイリオ" panose="020B0604030504040204" pitchFamily="50" charset="-128"/>
            </a:endParaRPr>
          </a:p>
          <a:p>
            <a:pPr marL="361950" indent="-361950">
              <a:buFontTx/>
              <a:buAutoNum type="arabicPeriod"/>
              <a:defRPr/>
            </a:pPr>
            <a:endParaRPr lang="ja-JP" altLang="en-US" sz="2000" dirty="0">
              <a:solidFill>
                <a:prstClr val="black"/>
              </a:solidFill>
              <a:latin typeface="メイリオ" panose="020B0604030504040204" pitchFamily="50" charset="-128"/>
            </a:endParaRPr>
          </a:p>
          <a:p>
            <a:pPr marL="361950" indent="-361950">
              <a:buFontTx/>
              <a:buAutoNum type="arabicPeriod"/>
              <a:defRPr/>
            </a:pPr>
            <a:r>
              <a:rPr lang="ja-JP" altLang="en-US" sz="2000" dirty="0">
                <a:solidFill>
                  <a:prstClr val="black"/>
                </a:solidFill>
                <a:latin typeface="メイリオ" panose="020B0604030504040204" pitchFamily="50" charset="-128"/>
              </a:rPr>
              <a:t>患者役が気持ちを話す</a:t>
            </a:r>
          </a:p>
        </p:txBody>
      </p:sp>
      <p:sp>
        <p:nvSpPr>
          <p:cNvPr id="5" name="正方形/長方形 4"/>
          <p:cNvSpPr/>
          <p:nvPr/>
        </p:nvSpPr>
        <p:spPr>
          <a:xfrm>
            <a:off x="330273" y="1499675"/>
            <a:ext cx="8477645" cy="461665"/>
          </a:xfrm>
          <a:prstGeom prst="rect">
            <a:avLst/>
          </a:prstGeom>
        </p:spPr>
        <p:txBody>
          <a:bodyPr wrap="square">
            <a:spAutoFit/>
          </a:bodyPr>
          <a:lstStyle/>
          <a:p>
            <a:pPr algn="ctr"/>
            <a:r>
              <a:rPr lang="ja-JP" altLang="en-US" sz="2400" dirty="0">
                <a:latin typeface="+mj-ea"/>
                <a:ea typeface="+mj-ea"/>
              </a:rPr>
              <a:t>シナリオ決定、役作り→ロールプレイ→フィードバック</a:t>
            </a:r>
          </a:p>
        </p:txBody>
      </p:sp>
    </p:spTree>
    <p:extLst>
      <p:ext uri="{BB962C8B-B14F-4D97-AF65-F5344CB8AC3E}">
        <p14:creationId xmlns:p14="http://schemas.microsoft.com/office/powerpoint/2010/main" val="1906684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a:t>シナリオ（医師役）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医師氏名：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）医師</a:t>
            </a:r>
            <a:endParaRPr lang="en-US" altLang="ja-JP" sz="1800" dirty="0"/>
          </a:p>
          <a:p>
            <a:pPr>
              <a:lnSpc>
                <a:spcPct val="100000"/>
              </a:lnSpc>
              <a:tabLst>
                <a:tab pos="1795463" algn="l"/>
              </a:tabLst>
            </a:pPr>
            <a:r>
              <a:rPr lang="ja-JP" altLang="en-US" sz="1800" dirty="0"/>
              <a:t>専門科：</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）科</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Font typeface="Arial" charset="0"/>
              <a:buNone/>
              <a:tabLst>
                <a:tab pos="1795463" algn="l"/>
              </a:tabLst>
            </a:pP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検査所見</a:t>
            </a:r>
            <a:endParaRPr lang="en-US" altLang="ja-JP" sz="1800" dirty="0"/>
          </a:p>
          <a:p>
            <a:pPr marL="0" indent="0">
              <a:lnSpc>
                <a:spcPct val="100000"/>
              </a:lnSpc>
              <a:buFont typeface="Arial" charset="0"/>
              <a:buNone/>
              <a:tabLst>
                <a:tab pos="1795463" algn="l"/>
              </a:tabLst>
            </a:pP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　　　　　</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a:t>
            </a:r>
            <a:endParaRPr lang="en-US" altLang="ja-JP" sz="1800" dirty="0"/>
          </a:p>
          <a:p>
            <a:pPr>
              <a:lnSpc>
                <a:spcPct val="100000"/>
              </a:lnSpc>
              <a:tabLst>
                <a:tab pos="1795463" algn="l"/>
              </a:tabLst>
            </a:pPr>
            <a:r>
              <a:rPr lang="ja-JP" altLang="en-US" sz="1800" dirty="0"/>
              <a:t>今日の面談：</a:t>
            </a:r>
            <a:r>
              <a:rPr lang="en-US" altLang="ja-JP" sz="1800" dirty="0"/>
              <a:t>	10</a:t>
            </a:r>
            <a:r>
              <a:rPr lang="ja-JP" altLang="en-US" sz="1800" dirty="0"/>
              <a:t>日後の今日、外来で手術不能の難治がんの診断結果を伝える</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2877965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タイトル 1"/>
          <p:cNvSpPr>
            <a:spLocks noGrp="1"/>
          </p:cNvSpPr>
          <p:nvPr>
            <p:ph type="title"/>
          </p:nvPr>
        </p:nvSpPr>
        <p:spPr/>
        <p:txBody>
          <a:bodyPr/>
          <a:lstStyle/>
          <a:p>
            <a:r>
              <a:rPr lang="ja-JP" altLang="en-US" dirty="0"/>
              <a:t>シナリオ（患者役）</a:t>
            </a:r>
          </a:p>
        </p:txBody>
      </p:sp>
      <p:sp>
        <p:nvSpPr>
          <p:cNvPr id="63491" name="コンテンツ プレースホルダ 2"/>
          <p:cNvSpPr>
            <a:spLocks noGrp="1"/>
          </p:cNvSpPr>
          <p:nvPr>
            <p:ph idx="1"/>
          </p:nvPr>
        </p:nvSpPr>
        <p:spPr/>
        <p:txBody>
          <a:bodyPr>
            <a:normAutofit fontScale="62500" lnSpcReduction="20000"/>
          </a:bodyPr>
          <a:lstStyle/>
          <a:p>
            <a:r>
              <a:rPr lang="ja-JP" altLang="en-US" dirty="0"/>
              <a:t>患者氏名　：（　　　　　　　　　　　　　　　）</a:t>
            </a:r>
            <a:endParaRPr lang="en-US" altLang="ja-JP" dirty="0"/>
          </a:p>
          <a:p>
            <a:r>
              <a:rPr lang="ja-JP" altLang="en-US" dirty="0"/>
              <a:t>年齢　：</a:t>
            </a:r>
            <a:r>
              <a:rPr lang="en-US" altLang="ja-JP" dirty="0"/>
              <a:t>		</a:t>
            </a:r>
            <a:r>
              <a:rPr lang="ja-JP" altLang="en-US" dirty="0"/>
              <a:t>（　　　　　　　　　歳）</a:t>
            </a:r>
            <a:endParaRPr lang="en-US" altLang="ja-JP" dirty="0"/>
          </a:p>
          <a:p>
            <a:r>
              <a:rPr lang="ja-JP" altLang="en-US" dirty="0"/>
              <a:t>家族背景　：</a:t>
            </a:r>
            <a:r>
              <a:rPr lang="en-US" altLang="ja-JP" dirty="0"/>
              <a:t>		</a:t>
            </a:r>
            <a:r>
              <a:rPr lang="ja-JP" altLang="en-US" dirty="0"/>
              <a:t>（　　　　　　　　　　　　　　　　　　　　　　　　　　　）</a:t>
            </a:r>
            <a:endParaRPr lang="en-US" altLang="ja-JP" dirty="0"/>
          </a:p>
          <a:p>
            <a:r>
              <a:rPr lang="ja-JP" altLang="en-US" dirty="0"/>
              <a:t>職業　：</a:t>
            </a:r>
            <a:r>
              <a:rPr lang="en-US" altLang="ja-JP" dirty="0"/>
              <a:t>	</a:t>
            </a:r>
            <a:r>
              <a:rPr lang="ja-JP" altLang="en-US" dirty="0"/>
              <a:t>（　　　　　　　　　　　　　　　　　　　　　　　　　　　）</a:t>
            </a:r>
            <a:endParaRPr lang="en-US" altLang="ja-JP" dirty="0"/>
          </a:p>
          <a:p>
            <a:r>
              <a:rPr lang="ja-JP" altLang="en-US" dirty="0"/>
              <a:t>生活歴　：</a:t>
            </a:r>
            <a:r>
              <a:rPr lang="en-US" altLang="ja-JP" dirty="0"/>
              <a:t>		</a:t>
            </a:r>
            <a:r>
              <a:rPr lang="ja-JP" altLang="en-US" dirty="0"/>
              <a:t>（　　　　　　　　　　　　　　　　　　　　　　　　　　　）</a:t>
            </a:r>
            <a:endParaRPr lang="en-US" altLang="ja-JP" dirty="0"/>
          </a:p>
          <a:p>
            <a:r>
              <a:rPr lang="ja-JP" altLang="en-US" dirty="0"/>
              <a:t>趣味　：</a:t>
            </a:r>
            <a:r>
              <a:rPr lang="en-US" altLang="ja-JP" dirty="0"/>
              <a:t>	</a:t>
            </a:r>
            <a:r>
              <a:rPr lang="ja-JP" altLang="en-US" dirty="0"/>
              <a:t>（　　　　　　　　　　　　　　　　　　　　）</a:t>
            </a:r>
            <a:endParaRPr lang="en-US" altLang="ja-JP" dirty="0"/>
          </a:p>
          <a:p>
            <a:r>
              <a:rPr lang="ja-JP" altLang="en-US" dirty="0"/>
              <a:t>受診までの経緯　：　</a:t>
            </a:r>
            <a:r>
              <a:rPr lang="en-US" altLang="ja-JP" dirty="0"/>
              <a:t>	</a:t>
            </a:r>
            <a:r>
              <a:rPr lang="ja-JP" altLang="en-US" dirty="0"/>
              <a:t>（　　　　　　　　　　　　　　　　　　　　　　　　　　　）　</a:t>
            </a:r>
            <a:endParaRPr lang="en-US" altLang="ja-JP" dirty="0"/>
          </a:p>
          <a:p>
            <a:r>
              <a:rPr lang="ja-JP" altLang="en-US" dirty="0"/>
              <a:t>がんの可能性は伝えられているが、手術不能の進行がんということは予測していない</a:t>
            </a:r>
            <a:endParaRPr lang="en-US" altLang="ja-JP" dirty="0"/>
          </a:p>
          <a:p>
            <a:r>
              <a:rPr lang="ja-JP" altLang="en-US" dirty="0"/>
              <a:t>今後の生活について（</a:t>
            </a:r>
            <a:r>
              <a:rPr lang="en-US" altLang="ja-JP" dirty="0"/>
              <a:t>				</a:t>
            </a:r>
            <a:r>
              <a:rPr lang="ja-JP" altLang="en-US" dirty="0"/>
              <a:t>　　　　</a:t>
            </a:r>
            <a:r>
              <a:rPr lang="en-US" altLang="ja-JP" dirty="0"/>
              <a:t>	</a:t>
            </a:r>
            <a:r>
              <a:rPr lang="ja-JP" altLang="en-US" dirty="0"/>
              <a:t>）を心配している。</a:t>
            </a:r>
            <a:endParaRPr lang="en-US" altLang="ja-JP" dirty="0"/>
          </a:p>
          <a:p>
            <a:endParaRPr lang="en-US" altLang="ja-JP" dirty="0"/>
          </a:p>
          <a:p>
            <a:endParaRPr lang="ja-JP" altLang="en-US" dirty="0"/>
          </a:p>
        </p:txBody>
      </p:sp>
    </p:spTree>
    <p:extLst>
      <p:ext uri="{BB962C8B-B14F-4D97-AF65-F5344CB8AC3E}">
        <p14:creationId xmlns:p14="http://schemas.microsoft.com/office/powerpoint/2010/main" val="1808699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ormAutofit fontScale="92500" lnSpcReduction="10000"/>
          </a:bodyPr>
          <a:lstStyle/>
          <a:p>
            <a:r>
              <a:rPr kumimoji="1" lang="ja-JP" altLang="en-US" dirty="0"/>
              <a:t>効果的なロールプレイのため、白衣や役を</a:t>
            </a:r>
            <a:r>
              <a:rPr kumimoji="1" lang="en-US" altLang="ja-JP" dirty="0"/>
              <a:t/>
            </a:r>
            <a:br>
              <a:rPr kumimoji="1" lang="en-US" altLang="ja-JP" dirty="0"/>
            </a:br>
            <a:r>
              <a:rPr kumimoji="1" lang="ja-JP" altLang="en-US" dirty="0"/>
              <a:t>明示する名札などを準備しても良い</a:t>
            </a:r>
            <a:endParaRPr kumimoji="1" lang="en-US" altLang="ja-JP" dirty="0"/>
          </a:p>
          <a:p>
            <a:r>
              <a:rPr kumimoji="1" lang="ja-JP" altLang="en-US" dirty="0"/>
              <a:t>安全にロールプレイを行うため、議論の際は</a:t>
            </a:r>
            <a:r>
              <a:rPr kumimoji="1" lang="en-US" altLang="ja-JP" dirty="0"/>
              <a:t/>
            </a:r>
            <a:br>
              <a:rPr kumimoji="1" lang="en-US" altLang="ja-JP" dirty="0"/>
            </a:br>
            <a:r>
              <a:rPr kumimoji="1" lang="ja-JP" altLang="en-US" dirty="0"/>
              <a:t>白衣を脱ぐ、演技と議論で椅子</a:t>
            </a:r>
            <a:r>
              <a:rPr lang="ja-JP" altLang="en-US" dirty="0"/>
              <a:t>を</a:t>
            </a:r>
            <a:r>
              <a:rPr kumimoji="1" lang="ja-JP" altLang="en-US" dirty="0"/>
              <a:t>移る、</a:t>
            </a:r>
            <a:r>
              <a:rPr kumimoji="1" lang="en-US" altLang="ja-JP" dirty="0"/>
              <a:t/>
            </a:r>
            <a:br>
              <a:rPr kumimoji="1" lang="en-US" altLang="ja-JP" dirty="0"/>
            </a:br>
            <a:r>
              <a:rPr kumimoji="1" lang="ja-JP" altLang="en-US" dirty="0"/>
              <a:t>深呼吸をさせるなどの方法がある</a:t>
            </a:r>
            <a:endParaRPr kumimoji="1" lang="en-US" altLang="ja-JP" dirty="0"/>
          </a:p>
          <a:p>
            <a:r>
              <a:rPr lang="ja-JP" altLang="en-US" dirty="0"/>
              <a:t>ロールプレイは</a:t>
            </a:r>
            <a:r>
              <a:rPr lang="en-US" altLang="ja-JP" dirty="0"/>
              <a:t>1</a:t>
            </a:r>
            <a:r>
              <a:rPr lang="ja-JP" altLang="en-US" dirty="0"/>
              <a:t>度のみなので、失敗体験と</a:t>
            </a:r>
            <a:r>
              <a:rPr lang="en-US" altLang="ja-JP" dirty="0"/>
              <a:t/>
            </a:r>
            <a:br>
              <a:rPr lang="en-US" altLang="ja-JP" dirty="0"/>
            </a:br>
            <a:r>
              <a:rPr lang="ja-JP" altLang="en-US" dirty="0"/>
              <a:t>ならないようタスクを盛り込み過ぎないこと</a:t>
            </a:r>
            <a:endParaRPr lang="en-US" altLang="ja-JP" dirty="0"/>
          </a:p>
          <a:p>
            <a:pPr lvl="1"/>
            <a:r>
              <a:rPr lang="ja-JP" altLang="en-US" dirty="0"/>
              <a:t>そのため事前は基本コミュニケーションの提示にとどめ、講義は事後である</a:t>
            </a:r>
            <a:endParaRPr kumimoji="1" lang="ja-JP" altLang="en-US" dirty="0"/>
          </a:p>
        </p:txBody>
      </p:sp>
    </p:spTree>
    <p:extLst>
      <p:ext uri="{BB962C8B-B14F-4D97-AF65-F5344CB8AC3E}">
        <p14:creationId xmlns:p14="http://schemas.microsoft.com/office/powerpoint/2010/main" val="60194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p:txBody>
          <a:bodyPr/>
          <a:lstStyle/>
          <a:p>
            <a:r>
              <a:rPr lang="ja-JP" altLang="en-US" dirty="0"/>
              <a:t>グループワークのまとめ</a:t>
            </a:r>
          </a:p>
        </p:txBody>
      </p:sp>
      <p:sp>
        <p:nvSpPr>
          <p:cNvPr id="49155" name="コンテンツ プレースホルダ 2"/>
          <p:cNvSpPr>
            <a:spLocks noGrp="1"/>
          </p:cNvSpPr>
          <p:nvPr>
            <p:ph idx="1"/>
          </p:nvPr>
        </p:nvSpPr>
        <p:spPr/>
        <p:txBody>
          <a:bodyPr/>
          <a:lstStyle/>
          <a:p>
            <a:pPr marL="0" indent="0">
              <a:buNone/>
            </a:pPr>
            <a:r>
              <a:rPr lang="ja-JP" altLang="en-US" dirty="0"/>
              <a:t>グループ内ではどのような話し合いが行われましたか？</a:t>
            </a:r>
            <a:endParaRPr lang="en-US" altLang="ja-JP" dirty="0"/>
          </a:p>
          <a:p>
            <a:pPr marL="965200" lvl="1" indent="-514350">
              <a:buFont typeface="Arial Black" panose="020B0A04020102020204" pitchFamily="34" charset="0"/>
              <a:buAutoNum type="arabicPeriod"/>
            </a:pPr>
            <a:r>
              <a:rPr lang="ja-JP" altLang="en-US" dirty="0"/>
              <a:t>医師役を演じて、どのような気持ちを経験しましたか？</a:t>
            </a:r>
            <a:endParaRPr lang="en-US" altLang="ja-JP" dirty="0"/>
          </a:p>
          <a:p>
            <a:pPr marL="965200" lvl="1" indent="-514350">
              <a:buFont typeface="Arial Black" panose="020B0A04020102020204" pitchFamily="34" charset="0"/>
              <a:buAutoNum type="arabicPeriod"/>
            </a:pPr>
            <a:r>
              <a:rPr lang="ja-JP" altLang="en-US" dirty="0"/>
              <a:t>どのようなコミュニケーションが参考になりましたか？</a:t>
            </a:r>
            <a:endParaRPr lang="en-US" altLang="ja-JP" dirty="0"/>
          </a:p>
          <a:p>
            <a:pPr marL="965200" lvl="1" indent="-514350">
              <a:buFont typeface="Arial Black" panose="020B0A04020102020204" pitchFamily="34" charset="0"/>
              <a:buAutoNum type="arabicPeriod"/>
            </a:pPr>
            <a:r>
              <a:rPr lang="ja-JP" altLang="en-US" dirty="0"/>
              <a:t>患者役を演じて、どのような気持ちを経験しましたか？</a:t>
            </a:r>
            <a:endParaRPr lang="en-US" altLang="ja-JP" dirty="0"/>
          </a:p>
        </p:txBody>
      </p:sp>
    </p:spTree>
    <p:extLst>
      <p:ext uri="{BB962C8B-B14F-4D97-AF65-F5344CB8AC3E}">
        <p14:creationId xmlns:p14="http://schemas.microsoft.com/office/powerpoint/2010/main" val="752146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まとめ</a:t>
            </a:r>
          </a:p>
        </p:txBody>
      </p:sp>
      <p:sp>
        <p:nvSpPr>
          <p:cNvPr id="4" name="コンテンツ プレースホルダ 2"/>
          <p:cNvSpPr>
            <a:spLocks noGrp="1"/>
          </p:cNvSpPr>
          <p:nvPr>
            <p:ph idx="1"/>
          </p:nvPr>
        </p:nvSpPr>
        <p:spPr/>
        <p:txBody>
          <a:bodyPr>
            <a:normAutofit/>
          </a:bodyPr>
          <a:lstStyle/>
          <a:p>
            <a:r>
              <a:rPr lang="ja-JP" altLang="en-US" dirty="0"/>
              <a:t>悪い知らせのコミュニケーションは患者、医療従事者双方にとって重要かつ難しいテーマである</a:t>
            </a:r>
            <a:endParaRPr lang="en-US" altLang="ja-JP" dirty="0"/>
          </a:p>
          <a:p>
            <a:r>
              <a:rPr lang="ja-JP" altLang="en-US" dirty="0"/>
              <a:t>言語的、非言語的コミュニケーションスキルの重要性を体感する</a:t>
            </a:r>
            <a:endParaRPr lang="en-US" altLang="ja-JP" dirty="0"/>
          </a:p>
          <a:p>
            <a:r>
              <a:rPr lang="ja-JP" altLang="en-US" dirty="0"/>
              <a:t>患者の置かれている状況や気持ちに配慮する</a:t>
            </a:r>
            <a:endParaRPr lang="en-US" altLang="ja-JP" dirty="0"/>
          </a:p>
        </p:txBody>
      </p:sp>
    </p:spTree>
    <p:extLst>
      <p:ext uri="{BB962C8B-B14F-4D97-AF65-F5344CB8AC3E}">
        <p14:creationId xmlns:p14="http://schemas.microsoft.com/office/powerpoint/2010/main" val="2613192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タイトル 1"/>
          <p:cNvSpPr>
            <a:spLocks noGrp="1"/>
          </p:cNvSpPr>
          <p:nvPr>
            <p:ph type="ctrTitle"/>
          </p:nvPr>
        </p:nvSpPr>
        <p:spPr/>
        <p:txBody>
          <a:bodyPr/>
          <a:lstStyle/>
          <a:p>
            <a:r>
              <a:rPr lang="ja-JP" altLang="en-US" dirty="0"/>
              <a:t>追加シナリオ</a:t>
            </a:r>
          </a:p>
        </p:txBody>
      </p:sp>
      <p:sp>
        <p:nvSpPr>
          <p:cNvPr id="3" name="コンテンツ プレースホルダ 3"/>
          <p:cNvSpPr txBox="1">
            <a:spLocks/>
          </p:cNvSpPr>
          <p:nvPr/>
        </p:nvSpPr>
        <p:spPr>
          <a:xfrm>
            <a:off x="302025" y="4404252"/>
            <a:ext cx="8534142" cy="2089796"/>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dirty="0"/>
              <a:t>以下のスライドはがん診療経験が少ない参加者、医師以外の参加者がロールプレイを行いやすくするためのものです</a:t>
            </a:r>
            <a:endParaRPr lang="en-US" altLang="ja-JP" dirty="0"/>
          </a:p>
          <a:p>
            <a:pPr marL="0" indent="0">
              <a:buNone/>
            </a:pPr>
            <a:r>
              <a:rPr lang="ja-JP" altLang="en-US" dirty="0"/>
              <a:t>選択して使用してください</a:t>
            </a:r>
            <a:endParaRPr lang="en-US" altLang="ja-JP" dirty="0"/>
          </a:p>
        </p:txBody>
      </p:sp>
    </p:spTree>
    <p:extLst>
      <p:ext uri="{BB962C8B-B14F-4D97-AF65-F5344CB8AC3E}">
        <p14:creationId xmlns:p14="http://schemas.microsoft.com/office/powerpoint/2010/main" val="481199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a:t>補助シナリオ　がん診療の流れ</a:t>
            </a:r>
          </a:p>
        </p:txBody>
      </p:sp>
      <p:sp>
        <p:nvSpPr>
          <p:cNvPr id="4" name="コンテンツ プレースホルダ 2"/>
          <p:cNvSpPr>
            <a:spLocks noGrp="1"/>
          </p:cNvSpPr>
          <p:nvPr>
            <p:ph idx="1"/>
          </p:nvPr>
        </p:nvSpPr>
        <p:spPr>
          <a:xfrm>
            <a:off x="302025" y="1600200"/>
            <a:ext cx="8534142" cy="4907496"/>
          </a:xfrm>
        </p:spPr>
        <p:txBody>
          <a:bodyPr>
            <a:normAutofit/>
          </a:bodyPr>
          <a:lstStyle/>
          <a:p>
            <a:r>
              <a:rPr lang="ja-JP" altLang="en-US" dirty="0"/>
              <a:t>外来で点滴の抗がん剤治療を行う</a:t>
            </a:r>
            <a:endParaRPr lang="en-US" altLang="ja-JP" dirty="0"/>
          </a:p>
          <a:p>
            <a:r>
              <a:rPr lang="ja-JP" altLang="en-US" dirty="0"/>
              <a:t>副作用は嘔気、手足のしびれ、脱毛</a:t>
            </a:r>
            <a:endParaRPr lang="en-US" altLang="ja-JP" dirty="0"/>
          </a:p>
          <a:p>
            <a:r>
              <a:rPr lang="ja-JP" altLang="en-US" dirty="0"/>
              <a:t>定期画像検査でがんが増悪していれば他の抗がん剤に変更</a:t>
            </a:r>
            <a:endParaRPr lang="en-US" altLang="ja-JP" dirty="0"/>
          </a:p>
          <a:p>
            <a:r>
              <a:rPr lang="ja-JP" altLang="en-US" dirty="0"/>
              <a:t>症状緩和により多くの場合は日常生活を送れるが、終末期数週は介護が必要かも</a:t>
            </a:r>
            <a:endParaRPr lang="en-US" altLang="ja-JP" dirty="0"/>
          </a:p>
          <a:p>
            <a:r>
              <a:rPr lang="ja-JP" altLang="en-US" dirty="0"/>
              <a:t>平均生存期間は</a:t>
            </a:r>
            <a:r>
              <a:rPr lang="en-US" altLang="ja-JP" dirty="0"/>
              <a:t>2</a:t>
            </a:r>
            <a:r>
              <a:rPr lang="ja-JP" altLang="en-US" dirty="0"/>
              <a:t>年だが個別性が高い</a:t>
            </a:r>
            <a:endParaRPr lang="en-US" altLang="ja-JP" dirty="0"/>
          </a:p>
        </p:txBody>
      </p:sp>
    </p:spTree>
    <p:extLst>
      <p:ext uri="{BB962C8B-B14F-4D97-AF65-F5344CB8AC3E}">
        <p14:creationId xmlns:p14="http://schemas.microsoft.com/office/powerpoint/2010/main" val="3491767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a:t>シナリオ（看護師役）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看護師氏名：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dirty="0"/>
              <a:t>がんと診断され、化学療法を受けたが効果がないため積極的抗がん治療を中止し、緩和医療主体の入院治療中。疼痛などの症状はおおむねコントロールされている。</a:t>
            </a:r>
            <a:endParaRPr lang="en-US" altLang="ja-JP" sz="1800" dirty="0"/>
          </a:p>
          <a:p>
            <a:pPr marL="0" indent="0">
              <a:lnSpc>
                <a:spcPct val="100000"/>
              </a:lnSpc>
              <a:buNone/>
              <a:tabLst>
                <a:tab pos="1795463" algn="l"/>
              </a:tabLst>
            </a:pPr>
            <a:r>
              <a:rPr lang="ja-JP" altLang="en-US" sz="1800" dirty="0"/>
              <a:t>追加情報（</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急変や緊急入院もなく比較的業務の少ない消灯後にナースコール。患者はつらそうに「抗がん剤の治療をやめますって担当医から言われたんですけど、私はもう治らないんでしょうか？もうダメなんでしょうか？いつまで生きられるんでしょうか？」と語った</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1119334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a:t>シナリオ（看護師役）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看護師氏名：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　多発骨転移</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dirty="0"/>
              <a:t>半年前から化学療法中。腰痛、下肢のしびれがあり入院。多発骨転移をみとめ、疼痛緩和目的で放射線治療を実施した。自宅は和式トイレで段差も多く、リフォームが必要。担当医の指示でリハビリを行っている。</a:t>
            </a:r>
            <a:endParaRPr lang="en-US" altLang="ja-JP" sz="1800" dirty="0"/>
          </a:p>
          <a:p>
            <a:pPr marL="0" indent="0">
              <a:lnSpc>
                <a:spcPct val="100000"/>
              </a:lnSpc>
              <a:buNone/>
              <a:tabLst>
                <a:tab pos="1795463" algn="l"/>
              </a:tabLst>
            </a:pPr>
            <a:r>
              <a:rPr lang="ja-JP" altLang="en-US" sz="1800" dirty="0"/>
              <a:t>追加情報（</a:t>
            </a:r>
            <a:r>
              <a:rPr lang="ja-JP" altLang="en-US" sz="1800" dirty="0">
                <a:solidFill>
                  <a:schemeClr val="accent2"/>
                </a:solidFill>
              </a:rPr>
              <a:t>　　　　　　　　　　　　　　　　　　　　　　　　　　　　　　</a:t>
            </a:r>
            <a:r>
              <a:rPr lang="ja-JP" altLang="en-US" sz="1800" dirty="0"/>
              <a:t>）</a:t>
            </a:r>
            <a:endParaRPr lang="en-US" altLang="ja-JP" sz="1800" dirty="0"/>
          </a:p>
          <a:p>
            <a:pPr marL="0" indent="0">
              <a:lnSpc>
                <a:spcPct val="100000"/>
              </a:lnSpc>
              <a:buNone/>
              <a:tabLst>
                <a:tab pos="1795463" algn="l"/>
              </a:tabLst>
            </a:pPr>
            <a:endParaRPr lang="en-US" altLang="ja-JP" sz="1800" dirty="0"/>
          </a:p>
          <a:p>
            <a:pPr>
              <a:lnSpc>
                <a:spcPct val="100000"/>
              </a:lnSpc>
              <a:tabLst>
                <a:tab pos="1795463" algn="l"/>
              </a:tabLst>
            </a:pPr>
            <a:r>
              <a:rPr lang="ja-JP" altLang="en-US" sz="1800" dirty="0"/>
              <a:t>リハビリから帰る途中「体も思うように動かないし、もうダメなのかな」と患者が切々と語った。廊下のそばにはベンチがある。</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4132945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a:t>シナリオ（看護師役）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看護師氏名：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dirty="0"/>
              <a:t>以前の化学療法で、吐き気、口内炎のため一時絶食の経験あり。病状の進行あり入院し、新しく化学療法開始されたが、吐き気、口内炎が出現。患者は食事へのこだわりが強く「普通の</a:t>
            </a:r>
            <a:r>
              <a:rPr lang="ja-JP" altLang="en-US" sz="1800" dirty="0" err="1"/>
              <a:t>ご</a:t>
            </a:r>
            <a:r>
              <a:rPr lang="ja-JP" altLang="en-US" sz="1800" dirty="0"/>
              <a:t>はんじゃないといやだ」と言い張る。担当医から食事変更のオーダーが出た。</a:t>
            </a:r>
            <a:endParaRPr lang="en-US" altLang="ja-JP" sz="1800" dirty="0"/>
          </a:p>
          <a:p>
            <a:pPr marL="0" indent="0">
              <a:lnSpc>
                <a:spcPct val="100000"/>
              </a:lnSpc>
              <a:buNone/>
              <a:tabLst>
                <a:tab pos="1795463" algn="l"/>
              </a:tabLst>
            </a:pPr>
            <a:r>
              <a:rPr lang="ja-JP" altLang="en-US" sz="1800" dirty="0"/>
              <a:t>追加情報（</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低栄養の恐れがあるため、理解度の確認と、常食から流動食へ食事変更の必要性を伝える。</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3401335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a:t>シナリオ（歯科医師役）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歯科医師氏名：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smtClean="0"/>
              <a:t>病状の進行</a:t>
            </a:r>
            <a:r>
              <a:rPr lang="ja-JP" altLang="en-US" sz="1800" dirty="0" smtClean="0"/>
              <a:t>の</a:t>
            </a:r>
            <a:r>
              <a:rPr lang="ja-JP" altLang="en-US" sz="1800" dirty="0"/>
              <a:t>ため化学療法を中止し緩和医療中心となっている。日常生活は自立。義歯があわなくなったためかかりつけの歯科医師の診察を受けた。</a:t>
            </a:r>
            <a:endParaRPr lang="en-US" altLang="ja-JP" sz="1800" dirty="0"/>
          </a:p>
          <a:p>
            <a:pPr marL="0" indent="0">
              <a:lnSpc>
                <a:spcPct val="100000"/>
              </a:lnSpc>
              <a:buNone/>
              <a:tabLst>
                <a:tab pos="1795463" algn="l"/>
              </a:tabLst>
            </a:pPr>
            <a:r>
              <a:rPr lang="ja-JP" altLang="en-US" sz="1800" dirty="0"/>
              <a:t>追加情報（</a:t>
            </a:r>
            <a:r>
              <a:rPr lang="ja-JP" altLang="en-US" sz="1800" dirty="0">
                <a:solidFill>
                  <a:schemeClr val="accent2"/>
                </a:solidFill>
              </a:rPr>
              <a:t>　　　　　　　　　　　　　　　　　　　　　　　　　　　　　　</a:t>
            </a:r>
            <a:r>
              <a:rPr lang="ja-JP" altLang="en-US" sz="1800" dirty="0"/>
              <a:t>）</a:t>
            </a:r>
            <a:endParaRPr lang="en-US" altLang="ja-JP" sz="1800" dirty="0"/>
          </a:p>
          <a:p>
            <a:pPr marL="0" indent="0">
              <a:lnSpc>
                <a:spcPct val="100000"/>
              </a:lnSpc>
              <a:buNone/>
              <a:tabLst>
                <a:tab pos="1795463" algn="l"/>
              </a:tabLst>
            </a:pPr>
            <a:endParaRPr lang="en-US" altLang="ja-JP" sz="1800" dirty="0"/>
          </a:p>
          <a:p>
            <a:pPr>
              <a:lnSpc>
                <a:spcPct val="100000"/>
              </a:lnSpc>
              <a:tabLst>
                <a:tab pos="1795463" algn="l"/>
              </a:tabLst>
            </a:pPr>
            <a:r>
              <a:rPr lang="ja-JP" altLang="en-US" sz="1800" dirty="0"/>
              <a:t>診察中、患者から「食事もおいしく食べられないし生きている意味がない。病気が治ったりしないんでしょうか？」と語られた。</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3318076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a:t>シナリオ（歯科衛生士役）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歯科衛生士氏名：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dirty="0"/>
              <a:t>入院で初回の化学療法を開始。担当医から化学療法の効果、副作用など一通りの説明はされている。</a:t>
            </a:r>
            <a:endParaRPr lang="en-US" altLang="ja-JP" sz="1800" dirty="0"/>
          </a:p>
          <a:p>
            <a:pPr marL="0" indent="0">
              <a:lnSpc>
                <a:spcPct val="100000"/>
              </a:lnSpc>
              <a:buNone/>
              <a:tabLst>
                <a:tab pos="1795463" algn="l"/>
              </a:tabLst>
            </a:pPr>
            <a:r>
              <a:rPr lang="ja-JP" altLang="en-US" sz="1800" dirty="0"/>
              <a:t>追加情報（</a:t>
            </a:r>
            <a:r>
              <a:rPr lang="ja-JP" altLang="en-US" sz="1800" dirty="0">
                <a:solidFill>
                  <a:schemeClr val="accent2"/>
                </a:solidFill>
              </a:rPr>
              <a:t>　　　　　　　　　　　　　　　　　　　　　　　　　　　　　　</a:t>
            </a:r>
            <a:r>
              <a:rPr lang="ja-JP" altLang="en-US" sz="1800" dirty="0"/>
              <a:t>）</a:t>
            </a:r>
            <a:endParaRPr lang="en-US" altLang="ja-JP" sz="1800" dirty="0"/>
          </a:p>
          <a:p>
            <a:pPr marL="0" indent="0">
              <a:lnSpc>
                <a:spcPct val="100000"/>
              </a:lnSpc>
              <a:buNone/>
              <a:tabLst>
                <a:tab pos="1795463" algn="l"/>
              </a:tabLst>
            </a:pPr>
            <a:endParaRPr lang="en-US" altLang="ja-JP" sz="1800" dirty="0"/>
          </a:p>
          <a:p>
            <a:pPr>
              <a:lnSpc>
                <a:spcPct val="100000"/>
              </a:lnSpc>
              <a:tabLst>
                <a:tab pos="1795463" algn="l"/>
              </a:tabLst>
            </a:pPr>
            <a:r>
              <a:rPr lang="ja-JP" altLang="en-US" sz="1800" dirty="0"/>
              <a:t>口腔ケアの依頼で病室に訪問。患者から「口の中も乾くし味もよくわからないし、心配です」と語られた。病状認識を確認し、口腔ケアの見通しを伝える。</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2220722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a:t>シナリオ（薬剤師役）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薬剤師氏名：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dirty="0"/>
              <a:t>初回の化学療法を外来化学療法室で開始。担当医から化学療法の効果、副作用など一通りの説明はされている。</a:t>
            </a:r>
            <a:endParaRPr lang="en-US" altLang="ja-JP" sz="1800" dirty="0"/>
          </a:p>
          <a:p>
            <a:pPr marL="0" indent="0">
              <a:lnSpc>
                <a:spcPct val="100000"/>
              </a:lnSpc>
              <a:buNone/>
              <a:tabLst>
                <a:tab pos="1795463" algn="l"/>
              </a:tabLst>
            </a:pPr>
            <a:r>
              <a:rPr lang="ja-JP" altLang="en-US" sz="1800" dirty="0"/>
              <a:t>追加情報（</a:t>
            </a:r>
            <a:r>
              <a:rPr lang="ja-JP" altLang="en-US" sz="1800" dirty="0">
                <a:solidFill>
                  <a:schemeClr val="accent2"/>
                </a:solidFill>
              </a:rPr>
              <a:t>　　　　　　　　　　　　　　　　　　　　　　　　　　　　　　</a:t>
            </a:r>
            <a:r>
              <a:rPr lang="ja-JP" altLang="en-US" sz="1800" dirty="0"/>
              <a:t>）</a:t>
            </a:r>
            <a:endParaRPr lang="en-US" altLang="ja-JP" sz="1800" dirty="0"/>
          </a:p>
          <a:p>
            <a:pPr marL="0" indent="0">
              <a:lnSpc>
                <a:spcPct val="100000"/>
              </a:lnSpc>
              <a:buNone/>
              <a:tabLst>
                <a:tab pos="1795463" algn="l"/>
              </a:tabLst>
            </a:pPr>
            <a:endParaRPr lang="en-US" altLang="ja-JP" sz="1800" dirty="0"/>
          </a:p>
          <a:p>
            <a:pPr>
              <a:lnSpc>
                <a:spcPct val="100000"/>
              </a:lnSpc>
              <a:tabLst>
                <a:tab pos="1795463" algn="l"/>
              </a:tabLst>
            </a:pPr>
            <a:r>
              <a:rPr lang="ja-JP" altLang="en-US" sz="1800" dirty="0"/>
              <a:t>外来化学療法室のソファーベッドで点滴開始。患者は家族のこと、これからのことを考え不安になっている。患者から「このお薬の副作用ってどんなことがあるんでしょうか？」と不安げな表情で呼び止められた。</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2997342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34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a:t>シナリオ（薬剤師役）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薬剤師氏名：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dirty="0"/>
              <a:t>手術不能と診断され初回の化学療法を行うこととなった。担当医から化学療法の効果、副作用など一通りの説明はされている。</a:t>
            </a:r>
            <a:endParaRPr lang="en-US" altLang="ja-JP" sz="1800" dirty="0"/>
          </a:p>
          <a:p>
            <a:pPr marL="0" indent="0">
              <a:lnSpc>
                <a:spcPct val="100000"/>
              </a:lnSpc>
              <a:buNone/>
              <a:tabLst>
                <a:tab pos="1795463" algn="l"/>
              </a:tabLst>
            </a:pPr>
            <a:r>
              <a:rPr lang="ja-JP" altLang="en-US" sz="1800" dirty="0"/>
              <a:t>追加情報（</a:t>
            </a:r>
            <a:r>
              <a:rPr lang="ja-JP" altLang="en-US" sz="1800" dirty="0">
                <a:solidFill>
                  <a:schemeClr val="accent2"/>
                </a:solidFill>
              </a:rPr>
              <a:t>　　　　　　　　　　　　　　　　　　　　　　　　　　　　　　</a:t>
            </a:r>
            <a:r>
              <a:rPr lang="ja-JP" altLang="en-US" sz="1800" dirty="0"/>
              <a:t>）</a:t>
            </a:r>
            <a:endParaRPr lang="en-US" altLang="ja-JP" sz="1800" dirty="0"/>
          </a:p>
          <a:p>
            <a:pPr marL="0" indent="0">
              <a:lnSpc>
                <a:spcPct val="100000"/>
              </a:lnSpc>
              <a:buNone/>
              <a:tabLst>
                <a:tab pos="1795463" algn="l"/>
              </a:tabLst>
            </a:pPr>
            <a:endParaRPr lang="en-US" altLang="ja-JP" sz="1800" dirty="0"/>
          </a:p>
          <a:p>
            <a:pPr>
              <a:lnSpc>
                <a:spcPct val="100000"/>
              </a:lnSpc>
              <a:tabLst>
                <a:tab pos="1795463" algn="l"/>
              </a:tabLst>
            </a:pPr>
            <a:r>
              <a:rPr lang="ja-JP" altLang="en-US" sz="1800" dirty="0"/>
              <a:t>化学療法の詳細を薬剤師から改めて行う。患者は治療内容以外にも様々な心配を抱えている。</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3610155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a:t>シナリオ（薬剤師役）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薬剤師氏名：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dirty="0"/>
              <a:t>初回の化学療法に反応したが、その後増悪したためセカンドラインの化学療法を行うこととなった。担当医から化学療法の効果、副作用など一通りの説明はされている。</a:t>
            </a:r>
            <a:endParaRPr lang="en-US" altLang="ja-JP" sz="1800" dirty="0"/>
          </a:p>
          <a:p>
            <a:pPr marL="0" indent="0">
              <a:lnSpc>
                <a:spcPct val="100000"/>
              </a:lnSpc>
              <a:buNone/>
              <a:tabLst>
                <a:tab pos="1795463" algn="l"/>
              </a:tabLst>
            </a:pPr>
            <a:r>
              <a:rPr lang="ja-JP" altLang="en-US" sz="1800" dirty="0"/>
              <a:t>追加情報（</a:t>
            </a:r>
            <a:r>
              <a:rPr lang="ja-JP" altLang="en-US" sz="1800" dirty="0">
                <a:solidFill>
                  <a:schemeClr val="accent2"/>
                </a:solidFill>
              </a:rPr>
              <a:t>　　　　　　　　　　　　　　　　　　　　　　　　　　　　　　</a:t>
            </a:r>
            <a:r>
              <a:rPr lang="ja-JP" altLang="en-US" sz="1800" dirty="0"/>
              <a:t>）</a:t>
            </a:r>
            <a:endParaRPr lang="en-US" altLang="ja-JP" sz="1800" dirty="0"/>
          </a:p>
          <a:p>
            <a:pPr marL="0" indent="0">
              <a:lnSpc>
                <a:spcPct val="100000"/>
              </a:lnSpc>
              <a:buNone/>
              <a:tabLst>
                <a:tab pos="1795463" algn="l"/>
              </a:tabLst>
            </a:pPr>
            <a:endParaRPr lang="en-US" altLang="ja-JP" sz="1800" dirty="0"/>
          </a:p>
          <a:p>
            <a:pPr>
              <a:lnSpc>
                <a:spcPct val="100000"/>
              </a:lnSpc>
              <a:tabLst>
                <a:tab pos="1795463" algn="l"/>
              </a:tabLst>
            </a:pPr>
            <a:r>
              <a:rPr lang="ja-JP" altLang="en-US" sz="1800" dirty="0"/>
              <a:t>化学療法の詳細を薬剤師から改めて行う。患者は治療内容以外にも様々な心配を抱えている。</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478862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a:t>シナリオ（臨床検査技師役）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臨床検査技師氏名：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dirty="0"/>
              <a:t>初回の化学療法に反応したが、その後増悪したためセカンドラインの化学療法を行うこととなった。担当医から化学療法の汎血球減少など副作用を含め一通りの説明はされている。臨床検査技師は患者の病歴について全く知らない。</a:t>
            </a:r>
            <a:endParaRPr lang="en-US" altLang="ja-JP" sz="1800" dirty="0"/>
          </a:p>
          <a:p>
            <a:pPr marL="0" indent="0">
              <a:lnSpc>
                <a:spcPct val="100000"/>
              </a:lnSpc>
              <a:buNone/>
              <a:tabLst>
                <a:tab pos="1795463" algn="l"/>
              </a:tabLst>
            </a:pPr>
            <a:r>
              <a:rPr lang="ja-JP" altLang="en-US" sz="1800" dirty="0"/>
              <a:t>追加情報（</a:t>
            </a:r>
            <a:r>
              <a:rPr lang="ja-JP" altLang="en-US" sz="1800" dirty="0">
                <a:solidFill>
                  <a:schemeClr val="accent2"/>
                </a:solidFill>
              </a:rPr>
              <a:t>　　　　　　　　　　　　　　　　　　　　　　　　　　　　　　</a:t>
            </a:r>
            <a:r>
              <a:rPr lang="ja-JP" altLang="en-US" sz="1800" dirty="0"/>
              <a:t>）</a:t>
            </a:r>
            <a:endParaRPr lang="en-US" altLang="ja-JP" sz="1800" dirty="0"/>
          </a:p>
          <a:p>
            <a:pPr marL="0" indent="0">
              <a:lnSpc>
                <a:spcPct val="100000"/>
              </a:lnSpc>
              <a:buNone/>
              <a:tabLst>
                <a:tab pos="1795463" algn="l"/>
              </a:tabLst>
            </a:pPr>
            <a:endParaRPr lang="en-US" altLang="ja-JP" sz="1800" dirty="0"/>
          </a:p>
          <a:p>
            <a:pPr>
              <a:lnSpc>
                <a:spcPct val="100000"/>
              </a:lnSpc>
              <a:tabLst>
                <a:tab pos="1795463" algn="l"/>
              </a:tabLst>
            </a:pPr>
            <a:r>
              <a:rPr lang="ja-JP" altLang="en-US" sz="1800" dirty="0"/>
              <a:t>比較的患者の少ない中央採血室で患者からいきなり「今日の採血は腫瘍マーカーが下がるよう採血してくださいよ」と切羽詰まった表情で声をかけられた。</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1368929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a:t>シナリオ（臨床検査技師役）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臨床検査技師氏名：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dirty="0"/>
              <a:t>初回の化学療法に反応したが、その後増悪したためセカンドラインの化学療法を行っている。</a:t>
            </a:r>
            <a:endParaRPr lang="en-US" altLang="ja-JP" sz="1800" dirty="0"/>
          </a:p>
          <a:p>
            <a:pPr marL="0" indent="0">
              <a:lnSpc>
                <a:spcPct val="100000"/>
              </a:lnSpc>
              <a:buNone/>
              <a:tabLst>
                <a:tab pos="1795463" algn="l"/>
              </a:tabLst>
            </a:pPr>
            <a:r>
              <a:rPr lang="ja-JP" altLang="en-US" sz="1800" dirty="0"/>
              <a:t>追加情報（</a:t>
            </a:r>
            <a:r>
              <a:rPr lang="ja-JP" altLang="en-US" sz="1800" dirty="0">
                <a:solidFill>
                  <a:schemeClr val="accent2"/>
                </a:solidFill>
              </a:rPr>
              <a:t>　　　　　　　　　　　　　　　　　　　　　　　　　　　　　　</a:t>
            </a:r>
            <a:r>
              <a:rPr lang="ja-JP" altLang="en-US" sz="1800" dirty="0"/>
              <a:t>）</a:t>
            </a:r>
            <a:endParaRPr lang="en-US" altLang="ja-JP" sz="1800" dirty="0"/>
          </a:p>
          <a:p>
            <a:pPr marL="0" indent="0">
              <a:lnSpc>
                <a:spcPct val="100000"/>
              </a:lnSpc>
              <a:buNone/>
              <a:tabLst>
                <a:tab pos="1795463" algn="l"/>
              </a:tabLst>
            </a:pPr>
            <a:endParaRPr lang="en-US" altLang="ja-JP" sz="1800" dirty="0"/>
          </a:p>
          <a:p>
            <a:pPr>
              <a:lnSpc>
                <a:spcPct val="100000"/>
              </a:lnSpc>
              <a:tabLst>
                <a:tab pos="1795463" algn="l"/>
              </a:tabLst>
            </a:pPr>
            <a:r>
              <a:rPr lang="ja-JP" altLang="en-US" sz="1800" dirty="0"/>
              <a:t>化学療法後の経過観察で超音波検査。比較的ゆったりした時間帯。検査中患者から「検査の結果どうですかね」と切羽詰まった表情で声をかけられた。</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6009130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a:t>シナリオ（放射線技師役）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放射線技師氏名：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dirty="0"/>
              <a:t>半年前から化学療法中。腰痛、下肢のしびれがあり入院。多発骨転移をみとめ、疼痛緩和目的で放射線治療を開始した。主治医から放射線治療の説明は副作用を含め一通り受けている。治療コースも半ばであり、治療には慣れてきている。</a:t>
            </a:r>
            <a:endParaRPr lang="en-US" altLang="ja-JP" sz="1800" dirty="0"/>
          </a:p>
          <a:p>
            <a:pPr marL="0" indent="0">
              <a:lnSpc>
                <a:spcPct val="100000"/>
              </a:lnSpc>
              <a:buNone/>
              <a:tabLst>
                <a:tab pos="1795463" algn="l"/>
              </a:tabLst>
            </a:pPr>
            <a:r>
              <a:rPr lang="ja-JP" altLang="en-US" sz="1800" dirty="0"/>
              <a:t>追加情報（</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体位をとっている際、「この治療の副作用ってどんなことがあるんでしょうか？」と声をかけられた。患者は家族のこと、これからのことを考え不安になっている。</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1173674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a:t>シナリオ（管理栄養士役）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管理栄養士氏名：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dirty="0"/>
              <a:t>以前の化学療法で、吐き気、口内炎のため一時絶食の経験あり。病状の進行あり入院し、新しく化学療法開始されたが、吐き気、口内炎が出現。患者は食事へのこだわりが強く「普通の</a:t>
            </a:r>
            <a:r>
              <a:rPr lang="ja-JP" altLang="en-US" sz="1800" dirty="0" err="1"/>
              <a:t>ご</a:t>
            </a:r>
            <a:r>
              <a:rPr lang="ja-JP" altLang="en-US" sz="1800" dirty="0"/>
              <a:t>はんじゃないといやだ」と言い張る。</a:t>
            </a:r>
            <a:endParaRPr lang="en-US" altLang="ja-JP" sz="1800" dirty="0"/>
          </a:p>
          <a:p>
            <a:pPr marL="0" indent="0">
              <a:lnSpc>
                <a:spcPct val="100000"/>
              </a:lnSpc>
              <a:buNone/>
              <a:tabLst>
                <a:tab pos="1795463" algn="l"/>
              </a:tabLst>
            </a:pPr>
            <a:endParaRPr lang="en-US" altLang="ja-JP" sz="1800" dirty="0"/>
          </a:p>
          <a:p>
            <a:pPr marL="0" indent="0">
              <a:lnSpc>
                <a:spcPct val="100000"/>
              </a:lnSpc>
              <a:buNone/>
              <a:tabLst>
                <a:tab pos="1795463" algn="l"/>
              </a:tabLst>
            </a:pPr>
            <a:r>
              <a:rPr lang="ja-JP" altLang="en-US" sz="1800" dirty="0"/>
              <a:t>追加情報（</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低栄養の恐れがあるため、理解度の確認と、常食から流動食へ食事変更の必要性を伝える。</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2036863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dirty="0"/>
              <a:t>シナリオ（相談支援者役）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相談支援担当者氏名：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dirty="0"/>
              <a:t>がんと診断され、化学療法を受けたが効果がないため積極的抗がん治療を中止し、緩和医療主体となっている。患者一人で相談支援部門に来た。</a:t>
            </a:r>
            <a:endParaRPr lang="en-US" altLang="ja-JP" sz="1800" dirty="0"/>
          </a:p>
          <a:p>
            <a:pPr marL="0" indent="0">
              <a:lnSpc>
                <a:spcPct val="100000"/>
              </a:lnSpc>
              <a:buNone/>
              <a:tabLst>
                <a:tab pos="1795463" algn="l"/>
              </a:tabLst>
            </a:pPr>
            <a:r>
              <a:rPr lang="ja-JP" altLang="en-US" sz="1800" dirty="0"/>
              <a:t>追加情報（</a:t>
            </a:r>
            <a:r>
              <a:rPr lang="ja-JP" altLang="en-US" sz="1800" dirty="0">
                <a:solidFill>
                  <a:schemeClr val="accent2"/>
                </a:solidFill>
              </a:rPr>
              <a:t>　　　　　　　　　　　　　　　　　　　　　　　　　　　　　　</a:t>
            </a:r>
            <a:r>
              <a:rPr lang="ja-JP" altLang="en-US" sz="1800" dirty="0"/>
              <a:t>）</a:t>
            </a:r>
            <a:endParaRPr lang="en-US" altLang="ja-JP" sz="1800" dirty="0"/>
          </a:p>
          <a:p>
            <a:pPr marL="0" indent="0">
              <a:lnSpc>
                <a:spcPct val="100000"/>
              </a:lnSpc>
              <a:buNone/>
              <a:tabLst>
                <a:tab pos="1795463" algn="l"/>
              </a:tabLst>
            </a:pPr>
            <a:endParaRPr lang="en-US" altLang="ja-JP" sz="1800" dirty="0"/>
          </a:p>
          <a:p>
            <a:pPr>
              <a:lnSpc>
                <a:spcPct val="100000"/>
              </a:lnSpc>
              <a:tabLst>
                <a:tab pos="1795463" algn="l"/>
              </a:tabLst>
            </a:pPr>
            <a:r>
              <a:rPr lang="ja-JP" altLang="en-US" sz="1800" dirty="0"/>
              <a:t>病歴をひとしきり語った後で、つらそうに「私はもう治らないんでしょうか？もうダメなんでしょうか？いつまで生きられるんでしょうか？」と語った</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2196795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sz="3600" dirty="0"/>
              <a:t>シナリオ（医療ソーシャルワーカー役）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ソーシャルワーカー氏名：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　多発骨転移</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dirty="0"/>
              <a:t>半年前から化学療法。腰痛、下肢のしびれがあり入院。多発骨転移あり、疼痛緩和目的で放射線治療を完了した。症状改善したが骨折の危険高い。自宅は和式トイレで段差も多く、リフォームが必要。担当医は</a:t>
            </a:r>
            <a:r>
              <a:rPr lang="en-US" altLang="ja-JP" sz="1800" dirty="0"/>
              <a:t>MSW</a:t>
            </a:r>
            <a:r>
              <a:rPr lang="ja-JP" altLang="en-US" sz="1800" dirty="0"/>
              <a:t>に「急性期病院なので、転院の話を具体的に進めてください。本人に転院の説明はしておきました」と連絡。追加情報（</a:t>
            </a:r>
            <a:r>
              <a:rPr lang="ja-JP" altLang="en-US" sz="1800" dirty="0">
                <a:solidFill>
                  <a:schemeClr val="accent2"/>
                </a:solidFill>
              </a:rPr>
              <a:t>　　　　　　　　　　　　　　　　　　　　　　　　　　　　　　</a:t>
            </a:r>
            <a:r>
              <a:rPr lang="ja-JP" altLang="en-US" sz="1800" dirty="0"/>
              <a:t>）</a:t>
            </a:r>
            <a:endParaRPr lang="en-US" altLang="ja-JP" sz="1800" dirty="0"/>
          </a:p>
          <a:p>
            <a:pPr marL="0" indent="0">
              <a:lnSpc>
                <a:spcPct val="100000"/>
              </a:lnSpc>
              <a:buNone/>
              <a:tabLst>
                <a:tab pos="1795463" algn="l"/>
              </a:tabLst>
            </a:pPr>
            <a:endParaRPr lang="en-US" altLang="ja-JP" sz="1800" dirty="0"/>
          </a:p>
          <a:p>
            <a:pPr>
              <a:lnSpc>
                <a:spcPct val="100000"/>
              </a:lnSpc>
              <a:tabLst>
                <a:tab pos="1795463" algn="l"/>
              </a:tabLst>
            </a:pPr>
            <a:r>
              <a:rPr lang="ja-JP" altLang="en-US" sz="1800" dirty="0"/>
              <a:t>面接を行う。患者、家族は今後を心配しもう少し病院にいたいと思っている。</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33518226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sz="3600" dirty="0"/>
              <a:t>シナリオ（理学療法士、作業療法士役）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理学療法士、作業療法士氏名：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　多発骨転移</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dirty="0"/>
              <a:t>半年前から化学療法。腰痛、下肢のしびれがあり入院。多発骨転移あり、疼痛緩和目的で放射線治療を完了した。症状改善したが骨折の危険高い。自宅は和式トイレで段差も多く、リフォームが必要。歩行器で自立歩行できるが見守り必要。リハビリを行っている。</a:t>
            </a:r>
            <a:endParaRPr lang="en-US" altLang="ja-JP" sz="1800" dirty="0"/>
          </a:p>
          <a:p>
            <a:pPr marL="0" indent="0">
              <a:lnSpc>
                <a:spcPct val="100000"/>
              </a:lnSpc>
              <a:buNone/>
              <a:tabLst>
                <a:tab pos="1795463" algn="l"/>
              </a:tabLst>
            </a:pPr>
            <a:r>
              <a:rPr lang="ja-JP" altLang="en-US" sz="1800" dirty="0"/>
              <a:t>追加情報（</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リハビリ中「体が思うように動かない。骨に転移してるし、私もうダメなのかな・・・」と深刻な表情で訴えられた。</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3044179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sz="3600" dirty="0"/>
              <a:t>シナリオ（理学療法士、作業療法士役）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理学療法士、作業療法士氏名：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　多発骨転移</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dirty="0"/>
              <a:t>両下肢のしびれ、不全麻痺のため化学療法と放射線治療中。患者は家に帰りたい、歩きたいと意欲がありリハビリを行っている。担当医から月単位の予後と説明されている。リハビリスタッフは実用的な歩行獲得は困難と評価している。</a:t>
            </a:r>
            <a:endParaRPr lang="en-US" altLang="ja-JP" sz="1800" dirty="0"/>
          </a:p>
          <a:p>
            <a:pPr marL="0" indent="0">
              <a:lnSpc>
                <a:spcPct val="100000"/>
              </a:lnSpc>
              <a:buNone/>
              <a:tabLst>
                <a:tab pos="1795463" algn="l"/>
              </a:tabLst>
            </a:pPr>
            <a:r>
              <a:rPr lang="ja-JP" altLang="en-US" sz="1800" dirty="0"/>
              <a:t>追加情報（</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平行棒を介助でやっと</a:t>
            </a:r>
            <a:r>
              <a:rPr lang="en-US" altLang="ja-JP" sz="1800" dirty="0"/>
              <a:t>1</a:t>
            </a:r>
            <a:r>
              <a:rPr lang="ja-JP" altLang="en-US" sz="1800" dirty="0"/>
              <a:t>往復後、疲れて息を切らしながら「前は行ったり来たりできた。いつになったら歩ける？」「田舎の家だから帰るときにはしっかり歩けないと」と聞かれた。病状認識や気がかりを確認しつつ見通しを説明する。</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778486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p:txBody>
          <a:bodyPr/>
          <a:lstStyle/>
          <a:p>
            <a:r>
              <a:rPr lang="ja-JP" altLang="en-US" dirty="0"/>
              <a:t>コミュニケーション</a:t>
            </a:r>
          </a:p>
        </p:txBody>
      </p:sp>
    </p:spTree>
    <p:extLst>
      <p:ext uri="{BB962C8B-B14F-4D97-AF65-F5344CB8AC3E}">
        <p14:creationId xmlns:p14="http://schemas.microsoft.com/office/powerpoint/2010/main" val="12609741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sz="3600" dirty="0"/>
              <a:t>シナリオ（理学療法士、作業療法士役）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理学療法士、作業療法士氏名：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　多発骨転移</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dirty="0"/>
              <a:t>右大腿骨病的骨折で入院。多発骨転移をみとめ、全身状態から積極的抗がん治療は行わず疼痛管理を行う。脊髄転移のため排尿・排便障害、両下肢麻痺となり、下肢のだるさも強く希死念慮が見られている。</a:t>
            </a:r>
            <a:endParaRPr lang="en-US" altLang="ja-JP" sz="1800" dirty="0"/>
          </a:p>
          <a:p>
            <a:pPr marL="0" indent="0">
              <a:lnSpc>
                <a:spcPct val="100000"/>
              </a:lnSpc>
              <a:buNone/>
              <a:tabLst>
                <a:tab pos="1795463" algn="l"/>
              </a:tabLst>
            </a:pPr>
            <a:r>
              <a:rPr lang="ja-JP" altLang="en-US" sz="1800" dirty="0"/>
              <a:t>追加情報（</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病室でリンパマッサージ中、絶望的な表情で「私みたいに足が動かなくて何もできないひといますか？」と聞かれた。不安を受け止めつつ、身体能力の見通しを説明し、次の目標を設定しようと考えている。</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2468542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r>
              <a:rPr lang="ja-JP" altLang="en-US" sz="3600" dirty="0"/>
              <a:t>シナリオ（ケアマネージャー役）</a:t>
            </a:r>
          </a:p>
        </p:txBody>
      </p:sp>
      <p:sp>
        <p:nvSpPr>
          <p:cNvPr id="5" name="コンテンツ プレースホルダ 2"/>
          <p:cNvSpPr txBox="1">
            <a:spLocks/>
          </p:cNvSpPr>
          <p:nvPr/>
        </p:nvSpPr>
        <p:spPr bwMode="auto">
          <a:xfrm>
            <a:off x="302025" y="1233712"/>
            <a:ext cx="8534142" cy="529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lnSpc>
                <a:spcPct val="120000"/>
              </a:lnSpc>
              <a:spcBef>
                <a:spcPct val="20000"/>
              </a:spcBef>
              <a:spcAft>
                <a:spcPct val="0"/>
              </a:spcAft>
              <a:buFont typeface="Arial" charset="0"/>
              <a:buChar char="•"/>
              <a:defRPr kumimoji="1" sz="3200" kern="1200">
                <a:solidFill>
                  <a:schemeClr val="tx1"/>
                </a:solidFill>
                <a:latin typeface="メイリオ"/>
                <a:ea typeface="メイリオ"/>
                <a:cs typeface="メイリオ"/>
              </a:defRPr>
            </a:lvl1pPr>
            <a:lvl2pPr marL="742950" indent="-285750" algn="l" defTabSz="457200" rtl="0" eaLnBrk="1" fontAlgn="base" hangingPunct="1">
              <a:lnSpc>
                <a:spcPct val="120000"/>
              </a:lnSpc>
              <a:spcBef>
                <a:spcPct val="20000"/>
              </a:spcBef>
              <a:spcAft>
                <a:spcPct val="0"/>
              </a:spcAft>
              <a:buFont typeface="Arial" charset="0"/>
              <a:buChar char="–"/>
              <a:defRPr kumimoji="1" sz="2800" kern="1200">
                <a:solidFill>
                  <a:schemeClr val="tx1"/>
                </a:solidFill>
                <a:latin typeface="メイリオ"/>
                <a:ea typeface="メイリオ"/>
                <a:cs typeface="メイリオ"/>
              </a:defRPr>
            </a:lvl2pPr>
            <a:lvl3pPr marL="11430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3pPr>
            <a:lvl4pPr marL="1600200" indent="-228600" algn="l" defTabSz="457200" rtl="0" eaLnBrk="1" fontAlgn="base" hangingPunct="1">
              <a:lnSpc>
                <a:spcPct val="120000"/>
              </a:lnSpc>
              <a:spcBef>
                <a:spcPct val="20000"/>
              </a:spcBef>
              <a:spcAft>
                <a:spcPct val="0"/>
              </a:spcAft>
              <a:buFont typeface="Arial" charset="0"/>
              <a:buChar char="–"/>
              <a:defRPr kumimoji="1" sz="2000" kern="1200">
                <a:solidFill>
                  <a:schemeClr val="tx1"/>
                </a:solidFill>
                <a:latin typeface="メイリオ"/>
                <a:ea typeface="メイリオ"/>
                <a:cs typeface="メイリオ"/>
              </a:defRPr>
            </a:lvl4pPr>
            <a:lvl5pPr marL="2057400" indent="-228600" algn="l" defTabSz="457200" rtl="0" eaLnBrk="1" fontAlgn="base" hangingPunct="1">
              <a:lnSpc>
                <a:spcPct val="120000"/>
              </a:lnSpc>
              <a:spcBef>
                <a:spcPct val="20000"/>
              </a:spcBef>
              <a:spcAft>
                <a:spcPct val="0"/>
              </a:spcAft>
              <a:buClr>
                <a:schemeClr val="accent4">
                  <a:lumMod val="50000"/>
                </a:schemeClr>
              </a:buClr>
              <a:buSzPct val="125000"/>
              <a:buFont typeface="Arial" charset="0"/>
              <a:buChar char="»"/>
              <a:defRPr kumimoji="1" sz="2000" kern="1200">
                <a:solidFill>
                  <a:schemeClr val="tx1"/>
                </a:solidFill>
                <a:latin typeface="メイリオ"/>
                <a:ea typeface="メイリオ"/>
                <a:cs typeface="メイリオ"/>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lnSpc>
                <a:spcPct val="100000"/>
              </a:lnSpc>
              <a:tabLst>
                <a:tab pos="1795463" algn="l"/>
              </a:tabLst>
            </a:pPr>
            <a:r>
              <a:rPr lang="ja-JP" altLang="en-US" sz="1800" dirty="0"/>
              <a:t>ケアマネージャー氏名：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患者氏名：</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年齢：</a:t>
            </a:r>
            <a:r>
              <a:rPr lang="en-US" altLang="ja-JP" sz="1800" dirty="0"/>
              <a:t>	</a:t>
            </a:r>
            <a:r>
              <a:rPr lang="ja-JP" altLang="en-US" sz="1800" dirty="0"/>
              <a:t>（</a:t>
            </a:r>
            <a:r>
              <a:rPr lang="en-US" altLang="ja-JP" sz="1800" dirty="0">
                <a:solidFill>
                  <a:schemeClr val="accent2"/>
                </a:solidFill>
              </a:rPr>
              <a:t>	</a:t>
            </a:r>
            <a:r>
              <a:rPr lang="ja-JP" altLang="en-US" sz="1800" dirty="0">
                <a:solidFill>
                  <a:schemeClr val="accent2"/>
                </a:solidFill>
              </a:rPr>
              <a:t>　　　　　　　　　　</a:t>
            </a:r>
            <a:r>
              <a:rPr lang="ja-JP" altLang="en-US" sz="1800" dirty="0"/>
              <a:t>歳）</a:t>
            </a:r>
            <a:endParaRPr lang="en-US" altLang="ja-JP" sz="1800" dirty="0"/>
          </a:p>
          <a:p>
            <a:pPr>
              <a:lnSpc>
                <a:spcPct val="100000"/>
              </a:lnSpc>
              <a:tabLst>
                <a:tab pos="1795463" algn="l"/>
              </a:tabLst>
            </a:pPr>
            <a:r>
              <a:rPr lang="ja-JP" altLang="en-US" sz="1800" dirty="0"/>
              <a:t>診断：（</a:t>
            </a:r>
            <a:r>
              <a:rPr lang="en-US" altLang="ja-JP" sz="1800" dirty="0">
                <a:solidFill>
                  <a:schemeClr val="accent2"/>
                </a:solidFill>
              </a:rPr>
              <a:t>				</a:t>
            </a:r>
            <a:r>
              <a:rPr lang="ja-JP" altLang="en-US" sz="1800" dirty="0">
                <a:solidFill>
                  <a:schemeClr val="accent2"/>
                </a:solidFill>
              </a:rPr>
              <a:t>　　</a:t>
            </a:r>
            <a:r>
              <a:rPr lang="ja-JP" altLang="en-US" sz="1800" dirty="0"/>
              <a:t>）がん　</a:t>
            </a:r>
            <a:r>
              <a:rPr lang="en-US" altLang="ja-JP" sz="1800" dirty="0"/>
              <a:t>IV</a:t>
            </a:r>
            <a:r>
              <a:rPr lang="ja-JP" altLang="en-US" sz="1800" dirty="0"/>
              <a:t>期　多発骨転移</a:t>
            </a:r>
            <a:endParaRPr lang="en-US" altLang="ja-JP" sz="1800" dirty="0"/>
          </a:p>
          <a:p>
            <a:pPr>
              <a:lnSpc>
                <a:spcPct val="100000"/>
              </a:lnSpc>
              <a:tabLst>
                <a:tab pos="1795463" algn="l"/>
              </a:tabLst>
            </a:pPr>
            <a:r>
              <a:rPr lang="ja-JP" altLang="en-US" sz="1800" dirty="0"/>
              <a:t>これまでの経緯：</a:t>
            </a:r>
            <a:r>
              <a:rPr lang="en-US" altLang="ja-JP" sz="1800" dirty="0"/>
              <a:t>	</a:t>
            </a:r>
          </a:p>
          <a:p>
            <a:pPr marL="0" indent="0">
              <a:lnSpc>
                <a:spcPct val="100000"/>
              </a:lnSpc>
              <a:buNone/>
              <a:tabLst>
                <a:tab pos="1795463" algn="l"/>
              </a:tabLst>
            </a:pPr>
            <a:r>
              <a:rPr lang="ja-JP" altLang="en-US" sz="1800" dirty="0"/>
              <a:t>半年前から化学療法。腰痛、下肢のしびれがあり入院。多発骨転移あり、疼痛緩和目的で放射線治療を完了した。症状改善したが骨折の危険高い。自宅は和式トイレで段差も多く、リフォームが必要。介護保険が認められ在宅療養予定。</a:t>
            </a:r>
            <a:endParaRPr lang="en-US" altLang="ja-JP" sz="1800" dirty="0"/>
          </a:p>
          <a:p>
            <a:pPr marL="0" indent="0">
              <a:lnSpc>
                <a:spcPct val="100000"/>
              </a:lnSpc>
              <a:buNone/>
              <a:tabLst>
                <a:tab pos="1795463" algn="l"/>
              </a:tabLst>
            </a:pPr>
            <a:r>
              <a:rPr lang="ja-JP" altLang="en-US" sz="1800" dirty="0"/>
              <a:t>追加情報（</a:t>
            </a:r>
            <a:r>
              <a:rPr lang="ja-JP" altLang="en-US" sz="1800" dirty="0">
                <a:solidFill>
                  <a:schemeClr val="accent2"/>
                </a:solidFill>
              </a:rPr>
              <a:t>　　　　　　　　　　　　　　　　　　　　　　　　　　　　　　</a:t>
            </a:r>
            <a:r>
              <a:rPr lang="ja-JP" altLang="en-US" sz="1800" dirty="0"/>
              <a:t>）</a:t>
            </a:r>
            <a:endParaRPr lang="en-US" altLang="ja-JP" sz="1800" dirty="0"/>
          </a:p>
          <a:p>
            <a:pPr>
              <a:lnSpc>
                <a:spcPct val="100000"/>
              </a:lnSpc>
              <a:tabLst>
                <a:tab pos="1795463" algn="l"/>
              </a:tabLst>
            </a:pPr>
            <a:r>
              <a:rPr lang="ja-JP" altLang="en-US" sz="1800" dirty="0"/>
              <a:t>退院前カンファレンスで顔合わせ時に、「うちでの生活は心配です。どうなるのかな？」と不安げな表情で訴えられた。在宅療養について患者の理解、心配を確認し、ケアプランを説明する。</a:t>
            </a:r>
            <a:endParaRPr lang="en-US" altLang="ja-JP" sz="1800" dirty="0"/>
          </a:p>
          <a:p>
            <a:pPr>
              <a:lnSpc>
                <a:spcPct val="100000"/>
              </a:lnSpc>
              <a:spcBef>
                <a:spcPts val="0"/>
              </a:spcBef>
              <a:tabLst>
                <a:tab pos="1795463" algn="l"/>
              </a:tabLst>
            </a:pPr>
            <a:r>
              <a:rPr lang="ja-JP" altLang="en-US" sz="1800" dirty="0"/>
              <a:t>試すスキル：</a:t>
            </a:r>
            <a:r>
              <a:rPr lang="en-US" altLang="ja-JP" dirty="0"/>
              <a:t>	</a:t>
            </a:r>
          </a:p>
          <a:p>
            <a:pPr marL="457200" lvl="1" indent="0">
              <a:buFont typeface="Arial" charset="0"/>
              <a:buNone/>
              <a:tabLst>
                <a:tab pos="1795463" algn="l"/>
              </a:tabLst>
            </a:pPr>
            <a:r>
              <a:rPr lang="ja-JP" altLang="en-US" sz="1600" dirty="0"/>
              <a:t>□ 座る位置  □ 目や顔を見る  □ 相槌を打つ  □ オープンクエスチョン</a:t>
            </a:r>
            <a:endParaRPr lang="en-US" altLang="ja-JP" sz="1600" dirty="0"/>
          </a:p>
          <a:p>
            <a:pPr marL="457200" lvl="1" indent="0">
              <a:buFont typeface="Arial" charset="0"/>
              <a:buNone/>
              <a:tabLst>
                <a:tab pos="1795463" algn="l"/>
              </a:tabLst>
            </a:pPr>
            <a:r>
              <a:rPr lang="ja-JP" altLang="en-US" sz="1600" dirty="0"/>
              <a:t>□ 気持ちを繰り返す  □ 沈黙  □ 気持ち・気がかりを探る </a:t>
            </a:r>
            <a:endParaRPr lang="en-US" altLang="ja-JP" sz="1600" dirty="0"/>
          </a:p>
          <a:p>
            <a:pPr marL="457200" lvl="1" indent="0">
              <a:buFont typeface="Arial" charset="0"/>
              <a:buNone/>
              <a:tabLst>
                <a:tab pos="1795463" algn="l"/>
              </a:tabLst>
            </a:pPr>
            <a:r>
              <a:rPr lang="ja-JP" altLang="en-US" sz="1600" dirty="0"/>
              <a:t>□ 理解できることを伝える</a:t>
            </a:r>
            <a:endParaRPr lang="en-US" altLang="ja-JP" sz="1600" dirty="0"/>
          </a:p>
        </p:txBody>
      </p:sp>
    </p:spTree>
    <p:extLst>
      <p:ext uri="{BB962C8B-B14F-4D97-AF65-F5344CB8AC3E}">
        <p14:creationId xmlns:p14="http://schemas.microsoft.com/office/powerpoint/2010/main" val="2960838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3"/>
          <p:cNvSpPr>
            <a:spLocks noGrp="1"/>
          </p:cNvSpPr>
          <p:nvPr>
            <p:ph type="title"/>
          </p:nvPr>
        </p:nvSpPr>
        <p:spPr>
          <a:xfrm>
            <a:off x="76200" y="146038"/>
            <a:ext cx="8985792" cy="868362"/>
          </a:xfrm>
        </p:spPr>
        <p:txBody>
          <a:bodyPr>
            <a:normAutofit fontScale="90000"/>
          </a:bodyPr>
          <a:lstStyle/>
          <a:p>
            <a:r>
              <a:rPr lang="ja-JP" altLang="en-US" dirty="0"/>
              <a:t>がん医療におけるコミュニケーション</a:t>
            </a:r>
          </a:p>
        </p:txBody>
      </p:sp>
      <p:sp>
        <p:nvSpPr>
          <p:cNvPr id="14339" name="コンテンツ プレースホルダ 4"/>
          <p:cNvSpPr>
            <a:spLocks noGrp="1"/>
          </p:cNvSpPr>
          <p:nvPr>
            <p:ph idx="1"/>
          </p:nvPr>
        </p:nvSpPr>
        <p:spPr/>
        <p:txBody>
          <a:bodyPr/>
          <a:lstStyle/>
          <a:p>
            <a:pPr marL="571500" indent="-571500">
              <a:buFont typeface="+mj-lt"/>
              <a:buAutoNum type="romanUcPeriod"/>
            </a:pPr>
            <a:r>
              <a:rPr lang="ja-JP" altLang="en-US" dirty="0"/>
              <a:t>オリエンテーション（</a:t>
            </a:r>
            <a:r>
              <a:rPr lang="en-US" altLang="ja-JP" dirty="0"/>
              <a:t>15</a:t>
            </a:r>
            <a:r>
              <a:rPr lang="ja-JP" altLang="en-US" dirty="0"/>
              <a:t>分）</a:t>
            </a:r>
            <a:endParaRPr lang="en-US" altLang="ja-JP" dirty="0"/>
          </a:p>
          <a:p>
            <a:pPr marL="571500" indent="-571500">
              <a:buFont typeface="+mj-lt"/>
              <a:buAutoNum type="romanUcPeriod"/>
            </a:pPr>
            <a:r>
              <a:rPr lang="ja-JP" altLang="en-US" dirty="0"/>
              <a:t>グループワーク（</a:t>
            </a:r>
            <a:r>
              <a:rPr lang="en-US" altLang="ja-JP" dirty="0"/>
              <a:t>95</a:t>
            </a:r>
            <a:r>
              <a:rPr lang="ja-JP" altLang="en-US" dirty="0"/>
              <a:t>分）</a:t>
            </a:r>
            <a:endParaRPr lang="en-US" altLang="ja-JP" dirty="0"/>
          </a:p>
          <a:p>
            <a:pPr marL="1028700" lvl="1" indent="-571500">
              <a:buFont typeface="+mj-lt"/>
              <a:buAutoNum type="arabicPeriod"/>
            </a:pPr>
            <a:r>
              <a:rPr lang="ja-JP" altLang="en-US" dirty="0"/>
              <a:t>小グループ（</a:t>
            </a:r>
            <a:r>
              <a:rPr lang="en-US" altLang="ja-JP" dirty="0"/>
              <a:t>3</a:t>
            </a:r>
            <a:r>
              <a:rPr lang="ja-JP" altLang="en-US" dirty="0"/>
              <a:t>人一組）に分かれる</a:t>
            </a:r>
            <a:endParaRPr lang="en-US" altLang="ja-JP" dirty="0"/>
          </a:p>
          <a:p>
            <a:pPr marL="1028700" lvl="1" indent="-571500">
              <a:buFont typeface="+mj-lt"/>
              <a:buAutoNum type="arabicPeriod"/>
            </a:pPr>
            <a:r>
              <a:rPr lang="ja-JP" altLang="en-US" dirty="0"/>
              <a:t>自己紹介</a:t>
            </a:r>
            <a:endParaRPr lang="en-US" altLang="ja-JP" dirty="0"/>
          </a:p>
          <a:p>
            <a:pPr marL="1028700" lvl="1" indent="-571500">
              <a:buFont typeface="+mj-lt"/>
              <a:buAutoNum type="arabicPeriod"/>
            </a:pPr>
            <a:r>
              <a:rPr lang="ja-JP" altLang="en-US" dirty="0"/>
              <a:t>ロールプレイ（</a:t>
            </a:r>
            <a:r>
              <a:rPr lang="en-US" altLang="ja-JP" dirty="0"/>
              <a:t>20</a:t>
            </a:r>
            <a:r>
              <a:rPr lang="ja-JP" altLang="en-US" dirty="0"/>
              <a:t>分</a:t>
            </a:r>
            <a:r>
              <a:rPr lang="en-US" altLang="ja-JP" dirty="0"/>
              <a:t>×3</a:t>
            </a:r>
            <a:r>
              <a:rPr lang="ja-JP" altLang="en-US" dirty="0"/>
              <a:t>人）</a:t>
            </a:r>
            <a:endParaRPr lang="en-US" altLang="ja-JP" dirty="0"/>
          </a:p>
          <a:p>
            <a:pPr marL="1028700" lvl="1" indent="-571500">
              <a:buFont typeface="+mj-lt"/>
              <a:buAutoNum type="arabicPeriod"/>
            </a:pPr>
            <a:r>
              <a:rPr lang="ja-JP" altLang="en-US" dirty="0"/>
              <a:t>グループワークのまとめ</a:t>
            </a:r>
            <a:endParaRPr lang="en-US" altLang="ja-JP" dirty="0"/>
          </a:p>
        </p:txBody>
      </p:sp>
    </p:spTree>
    <p:extLst>
      <p:ext uri="{BB962C8B-B14F-4D97-AF65-F5344CB8AC3E}">
        <p14:creationId xmlns:p14="http://schemas.microsoft.com/office/powerpoint/2010/main" val="1883875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p:txBody>
          <a:bodyPr/>
          <a:lstStyle/>
          <a:p>
            <a:r>
              <a:rPr lang="ja-JP" altLang="en-US" dirty="0"/>
              <a:t>目的</a:t>
            </a:r>
          </a:p>
        </p:txBody>
      </p:sp>
      <p:sp>
        <p:nvSpPr>
          <p:cNvPr id="3" name="コンテンツ プレースホルダ 2"/>
          <p:cNvSpPr>
            <a:spLocks noGrp="1"/>
          </p:cNvSpPr>
          <p:nvPr>
            <p:ph idx="1"/>
          </p:nvPr>
        </p:nvSpPr>
        <p:spPr/>
        <p:txBody>
          <a:bodyPr>
            <a:normAutofit fontScale="92500"/>
          </a:bodyPr>
          <a:lstStyle/>
          <a:p>
            <a:pPr>
              <a:lnSpc>
                <a:spcPct val="100000"/>
              </a:lnSpc>
              <a:defRPr/>
            </a:pPr>
            <a:r>
              <a:rPr lang="ja-JP" altLang="en-US" dirty="0"/>
              <a:t>がん対策基本法 基本理念</a:t>
            </a:r>
            <a:r>
              <a:rPr lang="en-US" altLang="ja-JP" sz="2000" dirty="0"/>
              <a:t>〔</a:t>
            </a:r>
            <a:r>
              <a:rPr lang="ja-JP" altLang="en-US" sz="2000" dirty="0"/>
              <a:t>抜粋</a:t>
            </a:r>
            <a:r>
              <a:rPr lang="en-US" altLang="ja-JP" sz="2000" dirty="0"/>
              <a:t>〕</a:t>
            </a:r>
            <a:r>
              <a:rPr lang="ja-JP" altLang="en-US" sz="2000" dirty="0"/>
              <a:t>平成</a:t>
            </a:r>
            <a:r>
              <a:rPr lang="en-US" altLang="ja-JP" sz="2000" dirty="0"/>
              <a:t>19</a:t>
            </a:r>
            <a:r>
              <a:rPr lang="ja-JP" altLang="en-US" sz="2000" dirty="0"/>
              <a:t>年</a:t>
            </a:r>
            <a:r>
              <a:rPr lang="en-US" altLang="ja-JP" sz="2000" dirty="0"/>
              <a:t>4</a:t>
            </a:r>
            <a:r>
              <a:rPr lang="ja-JP" altLang="en-US" sz="2000" dirty="0"/>
              <a:t>月施行</a:t>
            </a:r>
            <a:endParaRPr lang="en-US" altLang="ja-JP" sz="2000" dirty="0"/>
          </a:p>
          <a:p>
            <a:pPr marL="450850" lvl="1" indent="1588">
              <a:lnSpc>
                <a:spcPct val="100000"/>
              </a:lnSpc>
              <a:buFont typeface="Wingdings" pitchFamily="2" charset="2"/>
              <a:buNone/>
              <a:defRPr/>
            </a:pPr>
            <a:r>
              <a:rPr lang="ja-JP" altLang="en-US" dirty="0"/>
              <a:t>がん患者の置かれている状況に応じ、</a:t>
            </a:r>
            <a:r>
              <a:rPr lang="ja-JP" altLang="en-US" b="1" dirty="0">
                <a:solidFill>
                  <a:schemeClr val="accent2"/>
                </a:solidFill>
              </a:rPr>
              <a:t>本人の意向を十分に尊重して</a:t>
            </a:r>
            <a:r>
              <a:rPr lang="ja-JP" altLang="en-US" dirty="0"/>
              <a:t>がんの治療方法等が選択されるよう がん医療を提供する体制の整備がなされること</a:t>
            </a:r>
          </a:p>
          <a:p>
            <a:pPr>
              <a:lnSpc>
                <a:spcPct val="100000"/>
              </a:lnSpc>
              <a:defRPr/>
            </a:pPr>
            <a:r>
              <a:rPr lang="ja-JP" altLang="en-US" dirty="0"/>
              <a:t>がん対策推進基本計画</a:t>
            </a:r>
            <a:r>
              <a:rPr lang="en-US" altLang="ja-JP" sz="2000" dirty="0"/>
              <a:t>〔</a:t>
            </a:r>
            <a:r>
              <a:rPr lang="ja-JP" altLang="en-US" sz="2000" dirty="0"/>
              <a:t>抜粋</a:t>
            </a:r>
            <a:r>
              <a:rPr lang="en-US" altLang="ja-JP" sz="2000" dirty="0"/>
              <a:t>〕</a:t>
            </a:r>
            <a:r>
              <a:rPr lang="ja-JP" altLang="en-US" sz="2000" dirty="0"/>
              <a:t>平成</a:t>
            </a:r>
            <a:r>
              <a:rPr lang="en-US" altLang="ja-JP" sz="2000" dirty="0"/>
              <a:t>29</a:t>
            </a:r>
            <a:r>
              <a:rPr lang="ja-JP" altLang="en-US" sz="2000" dirty="0"/>
              <a:t>年</a:t>
            </a:r>
            <a:r>
              <a:rPr lang="en-US" altLang="ja-JP" sz="2000" dirty="0"/>
              <a:t>10</a:t>
            </a:r>
            <a:r>
              <a:rPr lang="ja-JP" altLang="en-US" sz="2000" dirty="0"/>
              <a:t>月策定</a:t>
            </a:r>
            <a:endParaRPr lang="en-US" altLang="ja-JP" sz="2000" dirty="0"/>
          </a:p>
          <a:p>
            <a:pPr marL="0" indent="0">
              <a:lnSpc>
                <a:spcPct val="100000"/>
              </a:lnSpc>
              <a:buNone/>
              <a:defRPr/>
            </a:pPr>
            <a:r>
              <a:rPr lang="ja-JP" altLang="en-US" sz="2000" dirty="0"/>
              <a:t>　</a:t>
            </a:r>
            <a:r>
              <a:rPr lang="ja-JP" altLang="en-US" sz="2400" dirty="0"/>
              <a:t>（</a:t>
            </a:r>
            <a:r>
              <a:rPr lang="ja-JP" altLang="en-US" sz="2800" dirty="0"/>
              <a:t>１）がんと診断された時からの緩和ケア推進</a:t>
            </a:r>
            <a:endParaRPr lang="en-US" altLang="ja-JP" sz="2800" dirty="0"/>
          </a:p>
          <a:p>
            <a:pPr marL="0" indent="0">
              <a:lnSpc>
                <a:spcPct val="100000"/>
              </a:lnSpc>
              <a:buNone/>
              <a:defRPr/>
            </a:pPr>
            <a:r>
              <a:rPr lang="ja-JP" altLang="en-US" sz="2800" dirty="0"/>
              <a:t>　①緩和ケアの提供について（取り組むべき施策）</a:t>
            </a:r>
            <a:endParaRPr lang="en-US" altLang="ja-JP" sz="2800" dirty="0"/>
          </a:p>
          <a:p>
            <a:pPr marL="0" indent="0">
              <a:lnSpc>
                <a:spcPct val="100000"/>
              </a:lnSpc>
              <a:buNone/>
              <a:defRPr/>
            </a:pPr>
            <a:r>
              <a:rPr lang="ja-JP" altLang="en-US" sz="2800" dirty="0"/>
              <a:t>　</a:t>
            </a:r>
            <a:r>
              <a:rPr lang="ja-JP" altLang="en-US" sz="2600" dirty="0"/>
              <a:t>･･･患者等とのコミュニケーションの充実など、患者</a:t>
            </a:r>
            <a:endParaRPr lang="en-US" altLang="ja-JP" sz="2600" dirty="0"/>
          </a:p>
          <a:p>
            <a:pPr marL="0" indent="0">
              <a:lnSpc>
                <a:spcPct val="100000"/>
              </a:lnSpc>
              <a:buNone/>
              <a:defRPr/>
            </a:pPr>
            <a:r>
              <a:rPr lang="ja-JP" altLang="en-US" sz="2600" dirty="0"/>
              <a:t>　　とその家族が痛みやつらさを訴えやすくなるための</a:t>
            </a:r>
            <a:endParaRPr lang="en-US" altLang="ja-JP" sz="2600" dirty="0"/>
          </a:p>
          <a:p>
            <a:pPr marL="0" indent="0">
              <a:lnSpc>
                <a:spcPct val="100000"/>
              </a:lnSpc>
              <a:buNone/>
              <a:defRPr/>
            </a:pPr>
            <a:r>
              <a:rPr lang="ja-JP" altLang="en-US" sz="2600" dirty="0"/>
              <a:t>　　環境を整備する。</a:t>
            </a:r>
            <a:r>
              <a:rPr lang="ja-JP" altLang="en-US" sz="2400" dirty="0"/>
              <a:t>　</a:t>
            </a:r>
          </a:p>
        </p:txBody>
      </p:sp>
    </p:spTree>
    <p:extLst>
      <p:ext uri="{BB962C8B-B14F-4D97-AF65-F5344CB8AC3E}">
        <p14:creationId xmlns:p14="http://schemas.microsoft.com/office/powerpoint/2010/main" val="1217916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p:txBody>
          <a:bodyPr/>
          <a:lstStyle/>
          <a:p>
            <a:r>
              <a:rPr lang="ja-JP" altLang="en-US" dirty="0"/>
              <a:t>学習目標</a:t>
            </a:r>
          </a:p>
        </p:txBody>
      </p:sp>
      <p:sp>
        <p:nvSpPr>
          <p:cNvPr id="18435" name="コンテンツ プレースホルダ 2"/>
          <p:cNvSpPr>
            <a:spLocks noGrp="1"/>
          </p:cNvSpPr>
          <p:nvPr>
            <p:ph idx="1"/>
          </p:nvPr>
        </p:nvSpPr>
        <p:spPr/>
        <p:txBody>
          <a:bodyPr>
            <a:normAutofit lnSpcReduction="10000"/>
          </a:bodyPr>
          <a:lstStyle/>
          <a:p>
            <a:r>
              <a:rPr lang="ja-JP" altLang="en-US" dirty="0"/>
              <a:t>ロールプレイの経験を通して、がん医療に</a:t>
            </a:r>
            <a:r>
              <a:rPr lang="en-US" altLang="ja-JP" dirty="0"/>
              <a:t/>
            </a:r>
            <a:br>
              <a:rPr lang="en-US" altLang="ja-JP" dirty="0"/>
            </a:br>
            <a:r>
              <a:rPr lang="ja-JP" altLang="en-US" dirty="0"/>
              <a:t>おける患者・医療従事者間のコミュニケーションスキルの重要性に気づく</a:t>
            </a:r>
            <a:endParaRPr lang="en-US" altLang="ja-JP" dirty="0"/>
          </a:p>
          <a:p>
            <a:r>
              <a:rPr lang="ja-JP" altLang="en-US" dirty="0"/>
              <a:t>患者役を体験することにより、患者の</a:t>
            </a:r>
            <a:r>
              <a:rPr lang="en-US" altLang="ja-JP" dirty="0"/>
              <a:t/>
            </a:r>
            <a:br>
              <a:rPr lang="en-US" altLang="ja-JP" dirty="0"/>
            </a:br>
            <a:r>
              <a:rPr lang="ja-JP" altLang="en-US" dirty="0"/>
              <a:t>置かれている状況や気持ちを理解する</a:t>
            </a:r>
            <a:endParaRPr lang="en-US" altLang="ja-JP" dirty="0"/>
          </a:p>
          <a:p>
            <a:r>
              <a:rPr lang="ja-JP" altLang="en-US" dirty="0"/>
              <a:t>がん医療において悪い知らせを伝える際の</a:t>
            </a:r>
            <a:r>
              <a:rPr lang="en-US" altLang="ja-JP" dirty="0"/>
              <a:t/>
            </a:r>
            <a:br>
              <a:rPr lang="en-US" altLang="ja-JP" dirty="0"/>
            </a:br>
            <a:r>
              <a:rPr lang="ja-JP" altLang="en-US" dirty="0"/>
              <a:t>コミュニケーションスキル</a:t>
            </a:r>
            <a:r>
              <a:rPr lang="en-US" altLang="ja-JP" dirty="0"/>
              <a:t>(SHARE)</a:t>
            </a:r>
            <a:r>
              <a:rPr lang="ja-JP" altLang="en-US" dirty="0"/>
              <a:t>に</a:t>
            </a:r>
            <a:r>
              <a:rPr lang="en-US" altLang="ja-JP" dirty="0"/>
              <a:t/>
            </a:r>
            <a:br>
              <a:rPr lang="en-US" altLang="ja-JP" dirty="0"/>
            </a:br>
            <a:r>
              <a:rPr lang="ja-JP" altLang="en-US" dirty="0"/>
              <a:t>関する知識を得る</a:t>
            </a:r>
          </a:p>
        </p:txBody>
      </p:sp>
    </p:spTree>
    <p:extLst>
      <p:ext uri="{BB962C8B-B14F-4D97-AF65-F5344CB8AC3E}">
        <p14:creationId xmlns:p14="http://schemas.microsoft.com/office/powerpoint/2010/main" val="3920129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p:cNvSpPr>
            <a:spLocks noGrp="1"/>
          </p:cNvSpPr>
          <p:nvPr>
            <p:ph type="title"/>
          </p:nvPr>
        </p:nvSpPr>
        <p:spPr/>
        <p:txBody>
          <a:bodyPr/>
          <a:lstStyle/>
          <a:p>
            <a:r>
              <a:rPr lang="ja-JP" altLang="en-US"/>
              <a:t>ロールプレイの手順</a:t>
            </a:r>
          </a:p>
        </p:txBody>
      </p:sp>
      <p:pic>
        <p:nvPicPr>
          <p:cNvPr id="9" name="コンテンツ プレースホルダー 8"/>
          <p:cNvPicPr>
            <a:picLocks noGrp="1" noChangeAspect="1"/>
          </p:cNvPicPr>
          <p:nvPr>
            <p:ph sz="quarter" idx="10"/>
          </p:nvPr>
        </p:nvPicPr>
        <p:blipFill>
          <a:blip r:embed="rId3"/>
          <a:stretch>
            <a:fillRect/>
          </a:stretch>
        </p:blipFill>
        <p:spPr>
          <a:xfrm>
            <a:off x="158750" y="1811772"/>
            <a:ext cx="4319588" cy="4080594"/>
          </a:xfrm>
          <a:prstGeom prst="rect">
            <a:avLst/>
          </a:prstGeom>
        </p:spPr>
      </p:pic>
      <p:sp>
        <p:nvSpPr>
          <p:cNvPr id="6" name="コンテンツ プレースホルダー 5"/>
          <p:cNvSpPr>
            <a:spLocks noGrp="1"/>
          </p:cNvSpPr>
          <p:nvPr>
            <p:ph sz="quarter" idx="11"/>
          </p:nvPr>
        </p:nvSpPr>
        <p:spPr/>
        <p:txBody>
          <a:bodyPr>
            <a:normAutofit fontScale="92500" lnSpcReduction="20000"/>
          </a:bodyPr>
          <a:lstStyle/>
          <a:p>
            <a:r>
              <a:rPr lang="ja-JP" altLang="en-US" dirty="0"/>
              <a:t>最初に自己紹介</a:t>
            </a:r>
          </a:p>
          <a:p>
            <a:r>
              <a:rPr lang="en-US" altLang="ja-JP" dirty="0"/>
              <a:t>3</a:t>
            </a:r>
            <a:r>
              <a:rPr lang="ja-JP" altLang="en-US" dirty="0"/>
              <a:t>人ひと組・交代でロールプレイ</a:t>
            </a:r>
            <a:endParaRPr lang="en-US" altLang="ja-JP" dirty="0"/>
          </a:p>
          <a:p>
            <a:pPr lvl="1"/>
            <a:r>
              <a:rPr lang="ja-JP" altLang="en-US" dirty="0"/>
              <a:t>難治がん診断を伝える</a:t>
            </a:r>
          </a:p>
          <a:p>
            <a:r>
              <a:rPr lang="ja-JP" altLang="en-US" dirty="0"/>
              <a:t>医療従事者役</a:t>
            </a:r>
          </a:p>
          <a:p>
            <a:pPr lvl="1"/>
            <a:r>
              <a:rPr lang="ja-JP" altLang="en-US" dirty="0"/>
              <a:t>基本的なコミュニケーション技術を試す</a:t>
            </a:r>
          </a:p>
          <a:p>
            <a:r>
              <a:rPr lang="ja-JP" altLang="en-US" dirty="0"/>
              <a:t>患者役</a:t>
            </a:r>
          </a:p>
          <a:p>
            <a:pPr lvl="1"/>
            <a:r>
              <a:rPr lang="ja-JP" altLang="en-US" dirty="0"/>
              <a:t>悪い知らせの擬似体験</a:t>
            </a:r>
          </a:p>
          <a:p>
            <a:r>
              <a:rPr lang="ja-JP" altLang="en-US" dirty="0"/>
              <a:t>観察者</a:t>
            </a:r>
          </a:p>
          <a:p>
            <a:pPr lvl="1"/>
            <a:r>
              <a:rPr lang="ja-JP" altLang="en-US" dirty="0"/>
              <a:t>コミュニケーション技術の観察、タイムキーパー</a:t>
            </a:r>
          </a:p>
        </p:txBody>
      </p:sp>
    </p:spTree>
    <p:extLst>
      <p:ext uri="{BB962C8B-B14F-4D97-AF65-F5344CB8AC3E}">
        <p14:creationId xmlns:p14="http://schemas.microsoft.com/office/powerpoint/2010/main" val="3168914626"/>
      </p:ext>
    </p:extLst>
  </p:cSld>
  <p:clrMapOvr>
    <a:masterClrMapping/>
  </p:clrMapOvr>
</p:sld>
</file>

<file path=ppt/theme/theme1.xml><?xml version="1.0" encoding="utf-8"?>
<a:theme xmlns:a="http://schemas.openxmlformats.org/drawingml/2006/main" name="一般受講者レベルのスライド">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インスピレーション">
      <a:majorFont>
        <a:latin typeface="News Gothic MT"/>
        <a:ea typeface=""/>
        <a:cs typeface=""/>
        <a:font script="Jpan" typeface="メイリオ"/>
        <a:font script="Hans" typeface="宋体"/>
        <a:font script="Hant" typeface="新細明體"/>
      </a:majorFont>
      <a:minorFont>
        <a:latin typeface="News Gothic MT"/>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EACEマスタ20150322" id="{0515003F-774B-4BC7-9033-D921E300D6FD}" vid="{C775CD0B-A924-45CF-984A-15F69A92000E}"/>
    </a:ext>
  </a:extLst>
</a:theme>
</file>

<file path=ppt/theme/theme2.xml><?xml version="1.0" encoding="utf-8"?>
<a:theme xmlns:a="http://schemas.openxmlformats.org/drawingml/2006/main" name="JPOSロゴ">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インスピレーション">
      <a:majorFont>
        <a:latin typeface="News Gothic MT"/>
        <a:ea typeface=""/>
        <a:cs typeface=""/>
        <a:font script="Jpan" typeface="メイリオ"/>
        <a:font script="Hans" typeface="宋体"/>
        <a:font script="Hant" typeface="新細明體"/>
      </a:majorFont>
      <a:minorFont>
        <a:latin typeface="News Gothic MT"/>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EACEマスタ20150322" id="{0515003F-774B-4BC7-9033-D921E300D6FD}" vid="{A63E2E7C-5238-499A-86BE-C69DA465373A}"/>
    </a:ext>
  </a:extLst>
</a:theme>
</file>

<file path=ppt/theme/theme3.xml><?xml version="1.0" encoding="utf-8"?>
<a:theme xmlns:a="http://schemas.openxmlformats.org/drawingml/2006/main" name="自由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EACEマスタ20150322" id="{0515003F-774B-4BC7-9033-D921E300D6FD}" vid="{3034E06D-89F0-42A2-9356-FA2E3B84FFEE}"/>
    </a:ext>
  </a:extLst>
</a:theme>
</file>

<file path=ppt/theme/theme4.xml><?xml version="1.0" encoding="utf-8"?>
<a:theme xmlns:a="http://schemas.openxmlformats.org/drawingml/2006/main" name="モジュールのねらい説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インスピレーション">
      <a:majorFont>
        <a:latin typeface="News Gothic MT"/>
        <a:ea typeface=""/>
        <a:cs typeface=""/>
        <a:font script="Jpan" typeface="メイリオ"/>
        <a:font script="Hans" typeface="宋体"/>
        <a:font script="Hant" typeface="新細明體"/>
      </a:majorFont>
      <a:minorFont>
        <a:latin typeface="News Gothic MT"/>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EACEマスタ20150322" id="{0515003F-774B-4BC7-9033-D921E300D6FD}" vid="{B38C6904-6C55-40EB-A475-873F07225B47}"/>
    </a:ext>
  </a:extLst>
</a:theme>
</file>

<file path=ppt/theme/theme5.xml><?xml version="1.0" encoding="utf-8"?>
<a:theme xmlns:a="http://schemas.openxmlformats.org/drawingml/2006/main" name="2_JPOSロゴ">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インスピレーション">
      <a:majorFont>
        <a:latin typeface="News Gothic MT"/>
        <a:ea typeface=""/>
        <a:cs typeface=""/>
        <a:font script="Jpan" typeface="メイリオ"/>
        <a:font script="Hans" typeface="宋体"/>
        <a:font script="Hant" typeface="新細明體"/>
      </a:majorFont>
      <a:minorFont>
        <a:latin typeface="News Gothic MT"/>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EACEマスタ20150322" id="{0515003F-774B-4BC7-9033-D921E300D6FD}" vid="{A63E2E7C-5238-499A-86BE-C69DA465373A}"/>
    </a:ext>
  </a:extLst>
</a:theme>
</file>

<file path=ppt/theme/theme6.xml><?xml version="1.0" encoding="utf-8"?>
<a:theme xmlns:a="http://schemas.openxmlformats.org/drawingml/2006/main" name="1_JPOSロゴ">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インスピレーション">
      <a:majorFont>
        <a:latin typeface="News Gothic MT"/>
        <a:ea typeface=""/>
        <a:cs typeface=""/>
        <a:font script="Jpan" typeface="メイリオ"/>
        <a:font script="Hans" typeface="宋体"/>
        <a:font script="Hant" typeface="新細明體"/>
      </a:majorFont>
      <a:minorFont>
        <a:latin typeface="News Gothic MT"/>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EACEマスタ20150322" id="{0515003F-774B-4BC7-9033-D921E300D6FD}" vid="{A63E2E7C-5238-499A-86BE-C69DA465373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PEACEマスタ20150322</Template>
  <TotalTime>1180</TotalTime>
  <Words>4598</Words>
  <Application>Microsoft Office PowerPoint</Application>
  <PresentationFormat>画面に合わせる (4:3)</PresentationFormat>
  <Paragraphs>744</Paragraphs>
  <Slides>51</Slides>
  <Notes>48</Notes>
  <HiddenSlides>3</HiddenSlides>
  <MMClips>1</MMClips>
  <ScaleCrop>false</ScaleCrop>
  <HeadingPairs>
    <vt:vector size="6" baseType="variant">
      <vt:variant>
        <vt:lpstr>使用されているフォント</vt:lpstr>
      </vt:variant>
      <vt:variant>
        <vt:i4>11</vt:i4>
      </vt:variant>
      <vt:variant>
        <vt:lpstr>テーマ</vt:lpstr>
      </vt:variant>
      <vt:variant>
        <vt:i4>6</vt:i4>
      </vt:variant>
      <vt:variant>
        <vt:lpstr>スライド タイトル</vt:lpstr>
      </vt:variant>
      <vt:variant>
        <vt:i4>51</vt:i4>
      </vt:variant>
    </vt:vector>
  </HeadingPairs>
  <TitlesOfParts>
    <vt:vector size="68" baseType="lpstr">
      <vt:lpstr>HGP創英角ｺﾞｼｯｸUB</vt:lpstr>
      <vt:lpstr>ＭＳ Ｐゴシック</vt:lpstr>
      <vt:lpstr>ＭＳ Ｐ明朝</vt:lpstr>
      <vt:lpstr>News Gothic MT</vt:lpstr>
      <vt:lpstr>ヒラギノ角ゴ ProN</vt:lpstr>
      <vt:lpstr>メイリオ</vt:lpstr>
      <vt:lpstr>Arial</vt:lpstr>
      <vt:lpstr>Arial Black</vt:lpstr>
      <vt:lpstr>Calibri</vt:lpstr>
      <vt:lpstr>Times New Roman</vt:lpstr>
      <vt:lpstr>Wingdings</vt:lpstr>
      <vt:lpstr>一般受講者レベルのスライド</vt:lpstr>
      <vt:lpstr>JPOSロゴ</vt:lpstr>
      <vt:lpstr>自由設定</vt:lpstr>
      <vt:lpstr>モジュールのねらい説明</vt:lpstr>
      <vt:lpstr>2_JPOSロゴ</vt:lpstr>
      <vt:lpstr>1_JPOSロゴ</vt:lpstr>
      <vt:lpstr>PowerPoint プレゼンテーション</vt:lpstr>
      <vt:lpstr>PowerPoint プレゼンテーション</vt:lpstr>
      <vt:lpstr>PowerPoint プレゼンテーション</vt:lpstr>
      <vt:lpstr>PowerPoint プレゼンテーション</vt:lpstr>
      <vt:lpstr>コミュニケーション</vt:lpstr>
      <vt:lpstr>がん医療におけるコミュニケーション</vt:lpstr>
      <vt:lpstr>目的</vt:lpstr>
      <vt:lpstr>学習目標</vt:lpstr>
      <vt:lpstr>ロールプレイの手順</vt:lpstr>
      <vt:lpstr>ロールプレイの時間配分</vt:lpstr>
      <vt:lpstr>医療従事者役の手引き</vt:lpstr>
      <vt:lpstr>基本的なコミュニケーション技術</vt:lpstr>
      <vt:lpstr>基本的なコミュニケーション技術 共感するスキル</vt:lpstr>
      <vt:lpstr>シナリオ例　医師役（呼吸器）</vt:lpstr>
      <vt:lpstr>シナリオ例　医師役（消化器）</vt:lpstr>
      <vt:lpstr>シナリオ例　医師役（乳腺）</vt:lpstr>
      <vt:lpstr>患者役の手引き</vt:lpstr>
      <vt:lpstr>今後の見通しを話し合う</vt:lpstr>
      <vt:lpstr>シナリオ例　患者役①</vt:lpstr>
      <vt:lpstr>シナリオ例　患者役②</vt:lpstr>
      <vt:lpstr>観察者の手引き</vt:lpstr>
      <vt:lpstr>フィードバックのポイント</vt:lpstr>
      <vt:lpstr>ロールプレイの注意点</vt:lpstr>
      <vt:lpstr>グループワーク</vt:lpstr>
      <vt:lpstr>グループワーク</vt:lpstr>
      <vt:lpstr>自己紹介</vt:lpstr>
      <vt:lpstr>ロールプレイの時間配分</vt:lpstr>
      <vt:lpstr>シナリオ（医師役）</vt:lpstr>
      <vt:lpstr>シナリオ（患者役）</vt:lpstr>
      <vt:lpstr>グループワークのまとめ</vt:lpstr>
      <vt:lpstr>まとめ</vt:lpstr>
      <vt:lpstr>追加シナリオ</vt:lpstr>
      <vt:lpstr>補助シナリオ　がん診療の流れ</vt:lpstr>
      <vt:lpstr>シナリオ（看護師役）</vt:lpstr>
      <vt:lpstr>シナリオ（看護師役）</vt:lpstr>
      <vt:lpstr>シナリオ（看護師役）</vt:lpstr>
      <vt:lpstr>シナリオ（歯科医師役）</vt:lpstr>
      <vt:lpstr>シナリオ（歯科衛生士役）</vt:lpstr>
      <vt:lpstr>シナリオ（薬剤師役）</vt:lpstr>
      <vt:lpstr>シナリオ（薬剤師役）</vt:lpstr>
      <vt:lpstr>シナリオ（薬剤師役）</vt:lpstr>
      <vt:lpstr>シナリオ（臨床検査技師役）</vt:lpstr>
      <vt:lpstr>シナリオ（臨床検査技師役）</vt:lpstr>
      <vt:lpstr>シナリオ（放射線技師役）</vt:lpstr>
      <vt:lpstr>シナリオ（管理栄養士役）</vt:lpstr>
      <vt:lpstr>シナリオ（相談支援者役）</vt:lpstr>
      <vt:lpstr>シナリオ（医療ソーシャルワーカー役）</vt:lpstr>
      <vt:lpstr>シナリオ（理学療法士、作業療法士役）</vt:lpstr>
      <vt:lpstr>シナリオ（理学療法士、作業療法士役）</vt:lpstr>
      <vt:lpstr>シナリオ（理学療法士、作業療法士役）</vt:lpstr>
      <vt:lpstr>シナリオ（ケアマネージャー役）</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永山淳</dc:creator>
  <cp:lastModifiedBy>JCHO</cp:lastModifiedBy>
  <cp:revision>104</cp:revision>
  <cp:lastPrinted>2015-02-12T01:04:41Z</cp:lastPrinted>
  <dcterms:created xsi:type="dcterms:W3CDTF">2015-03-26T04:28:07Z</dcterms:created>
  <dcterms:modified xsi:type="dcterms:W3CDTF">2018-10-05T03:17:01Z</dcterms:modified>
</cp:coreProperties>
</file>