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 id="2147483682" r:id="rId2"/>
    <p:sldMasterId id="2147483660" r:id="rId3"/>
    <p:sldMasterId id="2147483729" r:id="rId4"/>
  </p:sldMasterIdLst>
  <p:notesMasterIdLst>
    <p:notesMasterId r:id="rId31"/>
  </p:notesMasterIdLst>
  <p:handoutMasterIdLst>
    <p:handoutMasterId r:id="rId32"/>
  </p:handoutMasterIdLst>
  <p:sldIdLst>
    <p:sldId id="294" r:id="rId5"/>
    <p:sldId id="295" r:id="rId6"/>
    <p:sldId id="296" r:id="rId7"/>
    <p:sldId id="297" r:id="rId8"/>
    <p:sldId id="261" r:id="rId9"/>
    <p:sldId id="267" r:id="rId10"/>
    <p:sldId id="299" r:id="rId11"/>
    <p:sldId id="298" r:id="rId12"/>
    <p:sldId id="301" r:id="rId13"/>
    <p:sldId id="271" r:id="rId14"/>
    <p:sldId id="273" r:id="rId15"/>
    <p:sldId id="312" r:id="rId16"/>
    <p:sldId id="275" r:id="rId17"/>
    <p:sldId id="277" r:id="rId18"/>
    <p:sldId id="278" r:id="rId19"/>
    <p:sldId id="279" r:id="rId20"/>
    <p:sldId id="280" r:id="rId21"/>
    <p:sldId id="281" r:id="rId22"/>
    <p:sldId id="282" r:id="rId23"/>
    <p:sldId id="283" r:id="rId24"/>
    <p:sldId id="284" r:id="rId25"/>
    <p:sldId id="286" r:id="rId26"/>
    <p:sldId id="309" r:id="rId27"/>
    <p:sldId id="307" r:id="rId28"/>
    <p:sldId id="287" r:id="rId29"/>
    <p:sldId id="293" r:id="rId30"/>
  </p:sldIdLst>
  <p:sldSz cx="9144000" cy="6858000" type="screen4x3"/>
  <p:notesSz cx="6797675" cy="9926638"/>
  <p:defaultTex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26">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永山淳" initials="永山淳" lastIdx="7" clrIdx="0">
    <p:extLst/>
  </p:cmAuthor>
  <p:cmAuthor id="2" name="Yamamoto Ryo" initials="" lastIdx="2" clrIdx="1"/>
  <p:cmAuthor id="3" name="Ryo Yamamoto" initials="RY" lastIdx="1" clrIdx="2"/>
  <p:cmAuthor id="4" name="山本 亮" initials="" lastIdx="7" clrIdx="3"/>
  <p:cmAuthor id="5" name="坂下明大" initials="坂下明大" lastIdx="4" clrIdx="4">
    <p:extLst/>
  </p:cmAuthor>
  <p:cmAuthor id="6" name="hasegawa" initials="f" lastIdx="1" clrIdx="5">
    <p:extLst>
      <p:ext uri="{19B8F6BF-5375-455C-9EA6-DF929625EA0E}">
        <p15:presenceInfo xmlns:p15="http://schemas.microsoft.com/office/powerpoint/2012/main" userId="hasegaw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B6D5"/>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50" autoAdjust="0"/>
    <p:restoredTop sz="80407" autoAdjust="0"/>
  </p:normalViewPr>
  <p:slideViewPr>
    <p:cSldViewPr snapToGrid="0" snapToObjects="1">
      <p:cViewPr varScale="1">
        <p:scale>
          <a:sx n="93" d="100"/>
          <a:sy n="93" d="100"/>
        </p:scale>
        <p:origin x="1740" y="90"/>
      </p:cViewPr>
      <p:guideLst>
        <p:guide orient="horz" pos="2126"/>
        <p:guide pos="2880"/>
      </p:guideLst>
    </p:cSldViewPr>
  </p:slideViewPr>
  <p:notesTextViewPr>
    <p:cViewPr>
      <p:scale>
        <a:sx n="100" d="100"/>
        <a:sy n="100" d="100"/>
      </p:scale>
      <p:origin x="0" y="0"/>
    </p:cViewPr>
  </p:notesTextViewPr>
  <p:sorterViewPr>
    <p:cViewPr varScale="1">
      <p:scale>
        <a:sx n="100" d="100"/>
        <a:sy n="100" d="100"/>
      </p:scale>
      <p:origin x="0" y="5728"/>
    </p:cViewPr>
  </p:sorterViewPr>
  <p:notesViewPr>
    <p:cSldViewPr snapToGrid="0" snapToObjects="1">
      <p:cViewPr varScale="1">
        <p:scale>
          <a:sx n="62" d="100"/>
          <a:sy n="62" d="100"/>
        </p:scale>
        <p:origin x="335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ヘッダー プレースホルダー 1"/>
          <p:cNvSpPr>
            <a:spLocks noGrp="1"/>
          </p:cNvSpPr>
          <p:nvPr/>
        </p:nvSpPr>
        <p:spPr>
          <a:xfrm>
            <a:off x="794" y="-46495"/>
            <a:ext cx="4686445" cy="512304"/>
          </a:xfrm>
          <a:prstGeom prst="rect">
            <a:avLst/>
          </a:prstGeom>
        </p:spPr>
        <p:txBody>
          <a:bodyPr vert="horz" lIns="94768" tIns="47384" rIns="94768" bIns="47384" rtlCol="0"/>
          <a:ls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nSpc>
                <a:spcPct val="12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全人的苦痛に対する緩和</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ケア（</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肺がん）</a:t>
            </a:r>
          </a:p>
        </p:txBody>
      </p:sp>
      <p:sp>
        <p:nvSpPr>
          <p:cNvPr id="8" name="フッター プレースホルダー 3"/>
          <p:cNvSpPr>
            <a:spLocks noGrp="1"/>
          </p:cNvSpPr>
          <p:nvPr/>
        </p:nvSpPr>
        <p:spPr>
          <a:xfrm>
            <a:off x="793" y="9408181"/>
            <a:ext cx="5788059" cy="512304"/>
          </a:xfrm>
          <a:prstGeom prst="rect">
            <a:avLst/>
          </a:prstGeom>
        </p:spPr>
        <p:txBody>
          <a:bodyPr vert="horz" lIns="94768" tIns="47384" rIns="94768" bIns="47384" rtlCol="0" anchor="b"/>
          <a:lstStyle>
            <a:defPPr>
              <a:defRPr lang="ja-JP"/>
            </a:defPPr>
            <a:lvl1pPr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nSpc>
                <a:spcPct val="120000"/>
              </a:lnSpc>
            </a:pPr>
            <a:r>
              <a:rPr lang="en-US" altLang="ja-JP" sz="800" dirty="0">
                <a:latin typeface="メイリオ" panose="020B0604030504040204" pitchFamily="50" charset="-128"/>
                <a:ea typeface="メイリオ" panose="020B0604030504040204" pitchFamily="50" charset="-128"/>
                <a:cs typeface="Arial" panose="020B0604020202020204" pitchFamily="34" charset="0"/>
              </a:rPr>
              <a:t>The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PEACE</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project</a:t>
            </a:r>
            <a:r>
              <a:rPr lang="ja-JP" altLang="en-US" sz="800" dirty="0">
                <a:latin typeface="メイリオ" panose="020B0604030504040204" pitchFamily="50" charset="-128"/>
                <a:ea typeface="メイリオ" panose="020B0604030504040204" pitchFamily="50" charset="-128"/>
                <a:cs typeface="Arial" panose="020B0604020202020204" pitchFamily="34" charset="0"/>
              </a:rPr>
              <a:t> </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 JSPM 2009</a:t>
            </a:r>
          </a:p>
          <a:p>
            <a:pPr>
              <a:lnSpc>
                <a:spcPct val="120000"/>
              </a:lnSpc>
            </a:pPr>
            <a:r>
              <a:rPr lang="en-US" altLang="ja-JP" sz="800" b="1" dirty="0">
                <a:latin typeface="メイリオ" panose="020B0604030504040204" pitchFamily="50" charset="-128"/>
                <a:ea typeface="メイリオ" panose="020B0604030504040204" pitchFamily="50" charset="-128"/>
                <a:cs typeface="Arial" panose="020B0604020202020204" pitchFamily="34" charset="0"/>
              </a:rPr>
              <a:t>P</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alliative care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E</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mphasis program on symptom management and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A</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ssessment for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C</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ontinuous medical </a:t>
            </a:r>
            <a:r>
              <a:rPr lang="en-US" altLang="ja-JP" sz="800" b="1" dirty="0">
                <a:latin typeface="メイリオ" panose="020B0604030504040204" pitchFamily="50" charset="-128"/>
                <a:ea typeface="メイリオ" panose="020B0604030504040204" pitchFamily="50" charset="-128"/>
                <a:cs typeface="Arial" panose="020B0604020202020204" pitchFamily="34" charset="0"/>
              </a:rPr>
              <a:t>E</a:t>
            </a:r>
            <a:r>
              <a:rPr lang="en-US" altLang="ja-JP" sz="800" dirty="0">
                <a:latin typeface="メイリオ" panose="020B0604030504040204" pitchFamily="50" charset="-128"/>
                <a:ea typeface="メイリオ" panose="020B0604030504040204" pitchFamily="50" charset="-128"/>
                <a:cs typeface="Arial" panose="020B0604020202020204" pitchFamily="34" charset="0"/>
              </a:rPr>
              <a:t>ducation</a:t>
            </a:r>
          </a:p>
        </p:txBody>
      </p:sp>
      <p:sp>
        <p:nvSpPr>
          <p:cNvPr id="5" name="スライド番号プレースホルダー 4"/>
          <p:cNvSpPr>
            <a:spLocks noGrp="1"/>
          </p:cNvSpPr>
          <p:nvPr>
            <p:ph type="sldNum" sz="quarter" idx="3"/>
          </p:nvPr>
        </p:nvSpPr>
        <p:spPr>
          <a:xfrm>
            <a:off x="6061434" y="9408181"/>
            <a:ext cx="734653" cy="496888"/>
          </a:xfrm>
          <a:prstGeom prst="rect">
            <a:avLst/>
          </a:prstGeom>
        </p:spPr>
        <p:txBody>
          <a:bodyPr vert="horz" lIns="91440" tIns="45720" rIns="91440" bIns="45720" rtlCol="0" anchor="b"/>
          <a:lstStyle>
            <a:lvl1pPr algn="r">
              <a:defRPr sz="1200"/>
            </a:lvl1pPr>
          </a:lstStyle>
          <a:p>
            <a:fld id="{B5636787-089A-43F6-B06D-B9D48B3B28EA}" type="slidenum">
              <a:rPr kumimoji="1" lang="ja-JP" altLang="en-US" smtClean="0">
                <a:latin typeface="メイリオ" panose="020B0604030504040204" pitchFamily="50" charset="-128"/>
                <a:ea typeface="メイリオ" panose="020B0604030504040204" pitchFamily="50" charset="-128"/>
              </a:rPr>
              <a:pPr/>
              <a:t>‹#›</a:t>
            </a:fld>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3696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AEEBD3-6BF7-4D24-B15C-6F7628D968F0}" type="datetimeFigureOut">
              <a:rPr kumimoji="1" lang="ja-JP" altLang="en-US" smtClean="0"/>
              <a:pPr/>
              <a:t>2020/1/10</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B55A20-DC82-4237-8A71-91EBBA3DF855}" type="slidenum">
              <a:rPr kumimoji="1" lang="ja-JP" altLang="en-US" smtClean="0"/>
              <a:pPr/>
              <a:t>‹#›</a:t>
            </a:fld>
            <a:endParaRPr kumimoji="1" lang="ja-JP" altLang="en-US"/>
          </a:p>
        </p:txBody>
      </p:sp>
    </p:spTree>
    <p:extLst>
      <p:ext uri="{BB962C8B-B14F-4D97-AF65-F5344CB8AC3E}">
        <p14:creationId xmlns:p14="http://schemas.microsoft.com/office/powerpoint/2010/main" val="34101826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33795" name="スライド イメージ プレースホルダ 1"/>
          <p:cNvSpPr>
            <a:spLocks noGrp="1" noRot="1" noChangeAspect="1" noTextEdit="1"/>
          </p:cNvSpPr>
          <p:nvPr>
            <p:ph type="sldImg"/>
          </p:nvPr>
        </p:nvSpPr>
        <p:spPr>
          <a:ln/>
        </p:spPr>
      </p:sp>
      <p:sp>
        <p:nvSpPr>
          <p:cNvPr id="33796"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charset="0"/>
                <a:ea typeface="ＭＳ Ｐ明朝" charset="0"/>
                <a:cs typeface="ＭＳ Ｐ明朝" charset="0"/>
              </a:rPr>
              <a:t>セッションの流れを説明する</a:t>
            </a:r>
            <a:endParaRPr lang="en-US" altLang="ja-JP" dirty="0">
              <a:latin typeface="Times New Roman" charset="0"/>
              <a:ea typeface="ＭＳ Ｐ明朝" charset="0"/>
              <a:cs typeface="ＭＳ Ｐ明朝" charset="0"/>
            </a:endParaRPr>
          </a:p>
          <a:p>
            <a:r>
              <a:rPr lang="ja-JP" altLang="en-US">
                <a:latin typeface="Times New Roman" charset="0"/>
                <a:ea typeface="ＭＳ Ｐ明朝" charset="0"/>
                <a:cs typeface="ＭＳ Ｐ明朝" charset="0"/>
              </a:rPr>
              <a:t>アイス・ブレイキングはなぜやるかにもふれる</a:t>
            </a:r>
          </a:p>
        </p:txBody>
      </p:sp>
      <p:sp>
        <p:nvSpPr>
          <p:cNvPr id="33797"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2F1DCA3C-A8C9-334E-9485-6309E0B87CF4}" type="slidenum">
              <a:rPr lang="en-US" altLang="ja-JP" sz="1200">
                <a:solidFill>
                  <a:prstClr val="black"/>
                </a:solidFill>
                <a:latin typeface="Times New Roman" charset="0"/>
              </a:rPr>
              <a:pPr eaLnBrk="1" hangingPunct="1"/>
              <a:t>9</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37328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41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860BD427-420C-ED4E-8CFB-C603F3BE0B0F}" type="slidenum">
              <a:rPr lang="en-US" altLang="ja-JP" sz="1200">
                <a:solidFill>
                  <a:prstClr val="black"/>
                </a:solidFill>
                <a:latin typeface="Times New Roman" charset="0"/>
              </a:rPr>
              <a:pPr eaLnBrk="1" hangingPunct="1"/>
              <a:t>18</a:t>
            </a:fld>
            <a:endParaRPr lang="en-US" altLang="ja-JP" sz="1200">
              <a:solidFill>
                <a:prstClr val="black"/>
              </a:solidFill>
              <a:latin typeface="Times New Roman" charset="0"/>
            </a:endParaRPr>
          </a:p>
        </p:txBody>
      </p:sp>
      <p:sp>
        <p:nvSpPr>
          <p:cNvPr id="41988" name="スライド イメージ プレースホルダ 1"/>
          <p:cNvSpPr>
            <a:spLocks noGrp="1" noRot="1" noChangeAspect="1" noTextEdit="1"/>
          </p:cNvSpPr>
          <p:nvPr>
            <p:ph type="sldImg"/>
          </p:nvPr>
        </p:nvSpPr>
        <p:spPr>
          <a:ln/>
        </p:spPr>
      </p:sp>
      <p:sp>
        <p:nvSpPr>
          <p:cNvPr id="4198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Times New Roman" charset="0"/>
              <a:ea typeface="ＭＳ Ｐ明朝" charset="0"/>
              <a:cs typeface="ＭＳ Ｐ明朝" charset="0"/>
            </a:endParaRPr>
          </a:p>
        </p:txBody>
      </p:sp>
      <p:sp>
        <p:nvSpPr>
          <p:cNvPr id="41990"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939601C0-610C-0141-BD4E-AD0D0B36452D}" type="slidenum">
              <a:rPr lang="en-US" altLang="ja-JP" sz="1200">
                <a:solidFill>
                  <a:prstClr val="black"/>
                </a:solidFill>
                <a:latin typeface="Times New Roman" charset="0"/>
              </a:rPr>
              <a:pPr algn="r" eaLnBrk="1" hangingPunct="1"/>
              <a:t>18</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44557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ABD30B5A-B7F7-2B4D-9CCE-2F042257FE8B}" type="slidenum">
              <a:rPr lang="en-US" altLang="ja-JP" sz="1200">
                <a:solidFill>
                  <a:prstClr val="black"/>
                </a:solidFill>
                <a:latin typeface="Times New Roman" charset="0"/>
              </a:rPr>
              <a:pPr eaLnBrk="1" hangingPunct="1"/>
              <a:t>19</a:t>
            </a:fld>
            <a:endParaRPr lang="en-US" altLang="ja-JP" sz="1200">
              <a:solidFill>
                <a:prstClr val="black"/>
              </a:solidFill>
              <a:latin typeface="Times New Roman" charset="0"/>
            </a:endParaRPr>
          </a:p>
        </p:txBody>
      </p:sp>
      <p:sp>
        <p:nvSpPr>
          <p:cNvPr id="43012" name="スライド イメージ プレースホルダ 1"/>
          <p:cNvSpPr>
            <a:spLocks noGrp="1" noRot="1" noChangeAspect="1" noTextEdit="1"/>
          </p:cNvSpPr>
          <p:nvPr>
            <p:ph type="sldImg"/>
          </p:nvPr>
        </p:nvSpPr>
        <p:spPr>
          <a:ln/>
        </p:spPr>
      </p:sp>
      <p:sp>
        <p:nvSpPr>
          <p:cNvPr id="4301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Times New Roman" charset="0"/>
              <a:ea typeface="ＭＳ Ｐ明朝" charset="0"/>
              <a:cs typeface="ＭＳ Ｐ明朝" charset="0"/>
            </a:endParaRPr>
          </a:p>
        </p:txBody>
      </p:sp>
      <p:sp>
        <p:nvSpPr>
          <p:cNvPr id="43014"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7FB89490-8CE2-8549-A516-4052DE735FB7}" type="slidenum">
              <a:rPr lang="en-US" altLang="ja-JP" sz="1200">
                <a:solidFill>
                  <a:prstClr val="black"/>
                </a:solidFill>
                <a:latin typeface="Times New Roman" charset="0"/>
              </a:rPr>
              <a:pPr algn="r" eaLnBrk="1" hangingPunct="1"/>
              <a:t>19</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391894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4DA1CDD9-0571-3C44-AFB8-744511303D38}" type="slidenum">
              <a:rPr lang="en-US" altLang="ja-JP" sz="1200">
                <a:solidFill>
                  <a:prstClr val="black"/>
                </a:solidFill>
                <a:latin typeface="Times New Roman" charset="0"/>
              </a:rPr>
              <a:pPr eaLnBrk="1" hangingPunct="1"/>
              <a:t>20</a:t>
            </a:fld>
            <a:endParaRPr lang="en-US" altLang="ja-JP" sz="1200">
              <a:solidFill>
                <a:prstClr val="black"/>
              </a:solidFill>
              <a:latin typeface="Times New Roman" charset="0"/>
            </a:endParaRPr>
          </a:p>
        </p:txBody>
      </p:sp>
      <p:sp>
        <p:nvSpPr>
          <p:cNvPr id="44036" name="スライド イメージ プレースホルダ 1"/>
          <p:cNvSpPr>
            <a:spLocks noGrp="1" noRot="1" noChangeAspect="1" noTextEdit="1"/>
          </p:cNvSpPr>
          <p:nvPr>
            <p:ph type="sldImg"/>
          </p:nvPr>
        </p:nvSpPr>
        <p:spPr>
          <a:ln/>
        </p:spPr>
      </p:sp>
      <p:sp>
        <p:nvSpPr>
          <p:cNvPr id="4403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Times New Roman" charset="0"/>
              <a:ea typeface="ＭＳ Ｐ明朝" charset="0"/>
              <a:cs typeface="ＭＳ Ｐ明朝" charset="0"/>
            </a:endParaRPr>
          </a:p>
        </p:txBody>
      </p:sp>
      <p:sp>
        <p:nvSpPr>
          <p:cNvPr id="44038"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F5B4219D-7066-F248-B4EB-EC8D08F3ED78}" type="slidenum">
              <a:rPr lang="en-US" altLang="ja-JP" sz="1200">
                <a:solidFill>
                  <a:prstClr val="black"/>
                </a:solidFill>
                <a:latin typeface="Times New Roman" charset="0"/>
              </a:rPr>
              <a:pPr algn="r" eaLnBrk="1" hangingPunct="1"/>
              <a:t>20</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104910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742" indent="-263747" eaLnBrk="0" hangingPunct="0">
              <a:defRPr sz="2200">
                <a:solidFill>
                  <a:schemeClr val="tx1"/>
                </a:solidFill>
                <a:latin typeface="Arial Black" charset="0"/>
                <a:ea typeface="HGP創英角ｺﾞｼｯｸUB" charset="0"/>
                <a:cs typeface="HGP創英角ｺﾞｼｯｸUB" charset="0"/>
              </a:defRPr>
            </a:lvl2pPr>
            <a:lvl3pPr marL="1054987" indent="-210998" eaLnBrk="0" hangingPunct="0">
              <a:defRPr sz="2200">
                <a:solidFill>
                  <a:schemeClr val="tx1"/>
                </a:solidFill>
                <a:latin typeface="Arial Black" charset="0"/>
                <a:ea typeface="HGP創英角ｺﾞｼｯｸUB" charset="0"/>
                <a:cs typeface="HGP創英角ｺﾞｼｯｸUB" charset="0"/>
              </a:defRPr>
            </a:lvl3pPr>
            <a:lvl4pPr marL="1476983" indent="-210998" eaLnBrk="0" hangingPunct="0">
              <a:defRPr sz="2200">
                <a:solidFill>
                  <a:schemeClr val="tx1"/>
                </a:solidFill>
                <a:latin typeface="Arial Black" charset="0"/>
                <a:ea typeface="HGP創英角ｺﾞｼｯｸUB" charset="0"/>
                <a:cs typeface="HGP創英角ｺﾞｼｯｸUB" charset="0"/>
              </a:defRPr>
            </a:lvl4pPr>
            <a:lvl5pPr marL="1898977" indent="-210998" eaLnBrk="0" hangingPunct="0">
              <a:defRPr sz="2200">
                <a:solidFill>
                  <a:schemeClr val="tx1"/>
                </a:solidFill>
                <a:latin typeface="Arial Black" charset="0"/>
                <a:ea typeface="HGP創英角ｺﾞｼｯｸUB" charset="0"/>
                <a:cs typeface="HGP創英角ｺﾞｼｯｸUB" charset="0"/>
              </a:defRPr>
            </a:lvl5pPr>
            <a:lvl6pPr marL="2320971" indent="-210998"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2967" indent="-210998"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4962" indent="-210998"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6956" indent="-210998"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ea typeface="ＭＳ Ｐゴシック" charset="0"/>
                <a:cs typeface="ＭＳ Ｐゴシック" charset="0"/>
              </a:rPr>
              <a:t>日本緩和医療学会　</a:t>
            </a:r>
            <a:r>
              <a:rPr lang="en-US" altLang="ja-JP" sz="800">
                <a:ea typeface="ＭＳ Ｐゴシック" charset="0"/>
                <a:cs typeface="ＭＳ Ｐゴシック" charset="0"/>
              </a:rPr>
              <a:t>The PEACE Project</a:t>
            </a:r>
            <a:r>
              <a:rPr lang="ja-JP" altLang="en-US" sz="800">
                <a:ea typeface="ＭＳ Ｐゴシック" charset="0"/>
                <a:cs typeface="ＭＳ Ｐゴシック" charset="0"/>
              </a:rPr>
              <a:t>　</a:t>
            </a:r>
            <a:r>
              <a:rPr lang="en-US" altLang="ja-JP" sz="800">
                <a:ea typeface="ＭＳ Ｐゴシック" charset="0"/>
                <a:cs typeface="ＭＳ Ｐゴシック" charset="0"/>
              </a:rPr>
              <a:t>M-4a</a:t>
            </a:r>
            <a:r>
              <a:rPr lang="ja-JP" altLang="en-US" sz="800">
                <a:ea typeface="ＭＳ Ｐゴシック" charset="0"/>
                <a:cs typeface="ＭＳ Ｐゴシック" charset="0"/>
              </a:rPr>
              <a:t>　　がん疼痛事例検討</a:t>
            </a:r>
            <a:endParaRPr lang="en-US" altLang="ja-JP" sz="800">
              <a:ea typeface="ＭＳ Ｐゴシック" charset="0"/>
              <a:cs typeface="ＭＳ Ｐゴシック" charset="0"/>
            </a:endParaRPr>
          </a:p>
          <a:p>
            <a:pPr eaLnBrk="1" hangingPunct="1"/>
            <a:r>
              <a:rPr lang="en-US" altLang="ja-JP" sz="800">
                <a:ea typeface="ＭＳ Ｐゴシック" charset="0"/>
                <a:cs typeface="ＭＳ Ｐゴシック" charset="0"/>
              </a:rPr>
              <a:t>	 Copy Right </a:t>
            </a:r>
            <a:r>
              <a:rPr lang="ja-JP" altLang="en-US" sz="800">
                <a:ea typeface="ＭＳ Ｐゴシック" charset="0"/>
                <a:cs typeface="ＭＳ Ｐゴシック" charset="0"/>
              </a:rPr>
              <a:t>ⓒ　</a:t>
            </a:r>
            <a:r>
              <a:rPr lang="en-US" altLang="ja-JP" sz="800">
                <a:ea typeface="ＭＳ Ｐゴシック" charset="0"/>
                <a:cs typeface="ＭＳ Ｐゴシック" charset="0"/>
              </a:rPr>
              <a:t>Japanese Society for Palliative Medicine</a:t>
            </a: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742" indent="-263747" eaLnBrk="0" hangingPunct="0">
              <a:defRPr sz="2200">
                <a:solidFill>
                  <a:schemeClr val="tx1"/>
                </a:solidFill>
                <a:latin typeface="Arial Black" charset="0"/>
                <a:ea typeface="HGP創英角ｺﾞｼｯｸUB" charset="0"/>
                <a:cs typeface="HGP創英角ｺﾞｼｯｸUB" charset="0"/>
              </a:defRPr>
            </a:lvl2pPr>
            <a:lvl3pPr marL="1054987" indent="-210998" eaLnBrk="0" hangingPunct="0">
              <a:defRPr sz="2200">
                <a:solidFill>
                  <a:schemeClr val="tx1"/>
                </a:solidFill>
                <a:latin typeface="Arial Black" charset="0"/>
                <a:ea typeface="HGP創英角ｺﾞｼｯｸUB" charset="0"/>
                <a:cs typeface="HGP創英角ｺﾞｼｯｸUB" charset="0"/>
              </a:defRPr>
            </a:lvl3pPr>
            <a:lvl4pPr marL="1476983" indent="-210998" eaLnBrk="0" hangingPunct="0">
              <a:defRPr sz="2200">
                <a:solidFill>
                  <a:schemeClr val="tx1"/>
                </a:solidFill>
                <a:latin typeface="Arial Black" charset="0"/>
                <a:ea typeface="HGP創英角ｺﾞｼｯｸUB" charset="0"/>
                <a:cs typeface="HGP創英角ｺﾞｼｯｸUB" charset="0"/>
              </a:defRPr>
            </a:lvl4pPr>
            <a:lvl5pPr marL="1898977" indent="-210998" eaLnBrk="0" hangingPunct="0">
              <a:defRPr sz="2200">
                <a:solidFill>
                  <a:schemeClr val="tx1"/>
                </a:solidFill>
                <a:latin typeface="Arial Black" charset="0"/>
                <a:ea typeface="HGP創英角ｺﾞｼｯｸUB" charset="0"/>
                <a:cs typeface="HGP創英角ｺﾞｼｯｸUB" charset="0"/>
              </a:defRPr>
            </a:lvl5pPr>
            <a:lvl6pPr marL="2320971" indent="-210998"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2967" indent="-210998"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4962" indent="-210998"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6956" indent="-210998"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63FCA185-1756-784C-8EE3-50BDD71225B0}" type="slidenum">
              <a:rPr lang="en-US" altLang="ja-JP" sz="1200">
                <a:latin typeface="Times New Roman" charset="0"/>
              </a:rPr>
              <a:pPr eaLnBrk="1" hangingPunct="1"/>
              <a:t>24</a:t>
            </a:fld>
            <a:endParaRPr lang="en-US" altLang="ja-JP" sz="1200">
              <a:latin typeface="Times New Roman" charset="0"/>
            </a:endParaRPr>
          </a:p>
        </p:txBody>
      </p:sp>
      <p:sp>
        <p:nvSpPr>
          <p:cNvPr id="45060" name="スライド イメージ プレースホルダ 1"/>
          <p:cNvSpPr>
            <a:spLocks noGrp="1" noRot="1" noChangeAspect="1" noTextEdit="1"/>
          </p:cNvSpPr>
          <p:nvPr>
            <p:ph type="sldImg"/>
          </p:nvPr>
        </p:nvSpPr>
        <p:spPr>
          <a:ln/>
        </p:spPr>
      </p:sp>
      <p:sp>
        <p:nvSpPr>
          <p:cNvPr id="4506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charset="0"/>
                <a:ea typeface="ＭＳ Ｐ明朝" charset="0"/>
                <a:cs typeface="ＭＳ Ｐ明朝" charset="0"/>
              </a:rPr>
              <a:t>課題の提示。２つの課題を読み上げる。</a:t>
            </a:r>
          </a:p>
          <a:p>
            <a:r>
              <a:rPr lang="ja-JP" altLang="en-US" dirty="0">
                <a:latin typeface="Times New Roman" charset="0"/>
                <a:ea typeface="ＭＳ Ｐ明朝" charset="0"/>
                <a:cs typeface="ＭＳ Ｐ明朝" charset="0"/>
              </a:rPr>
              <a:t>進め方の再確認。</a:t>
            </a:r>
          </a:p>
          <a:p>
            <a:r>
              <a:rPr lang="ja-JP" altLang="en-US" dirty="0">
                <a:latin typeface="Times New Roman" charset="0"/>
                <a:ea typeface="ＭＳ Ｐ明朝" charset="0"/>
                <a:cs typeface="ＭＳ Ｐ明朝" charset="0"/>
              </a:rPr>
              <a:t>例）このあとグループ内に分かれていただきグループ討議を行ってください。</a:t>
            </a:r>
          </a:p>
          <a:p>
            <a:r>
              <a:rPr lang="ja-JP" altLang="en-US" dirty="0">
                <a:latin typeface="Times New Roman" charset="0"/>
                <a:ea typeface="ＭＳ Ｐ明朝" charset="0"/>
                <a:cs typeface="ＭＳ Ｐ明朝" charset="0"/>
              </a:rPr>
              <a:t>まずグループに分かれたら、司会と書記と発表者を決めて下さい。司会はメンバー全員がうまく議論を進めていけるように計らい、グループの意見を集約していくという役割です。書記はホワイトボードに出た意見をまとめ、議論を分かりやすいような形で進めて行ってもらいます。発表者は、この後全体で討議内容を共有していく際に、各グループで出た意見を発表していただきます。</a:t>
            </a:r>
          </a:p>
          <a:p>
            <a:r>
              <a:rPr lang="ja-JP" altLang="en-US" dirty="0">
                <a:latin typeface="Times New Roman" charset="0"/>
                <a:ea typeface="ＭＳ Ｐ明朝" charset="0"/>
                <a:cs typeface="ＭＳ Ｐ明朝" charset="0"/>
              </a:rPr>
              <a:t>再集合の時間を厳守することの確認。</a:t>
            </a:r>
          </a:p>
        </p:txBody>
      </p:sp>
      <p:sp>
        <p:nvSpPr>
          <p:cNvPr id="45062" name="スライド番号プレースホルダ 3"/>
          <p:cNvSpPr txBox="1">
            <a:spLocks noGrp="1"/>
          </p:cNvSpPr>
          <p:nvPr/>
        </p:nvSpPr>
        <p:spPr bwMode="auto">
          <a:xfrm>
            <a:off x="3884463" y="8685878"/>
            <a:ext cx="2972004" cy="45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CEE7F6D8-4A32-654F-B9F9-72CF8846AA9D}" type="slidenum">
              <a:rPr lang="en-US" altLang="ja-JP" sz="1200">
                <a:latin typeface="Times New Roman" charset="0"/>
              </a:rPr>
              <a:pPr algn="r" eaLnBrk="1" hangingPunct="1"/>
              <a:t>24</a:t>
            </a:fld>
            <a:endParaRPr lang="en-US" altLang="ja-JP" sz="1200">
              <a:latin typeface="Times New Roman" charset="0"/>
            </a:endParaRPr>
          </a:p>
        </p:txBody>
      </p:sp>
    </p:spTree>
    <p:extLst>
      <p:ext uri="{BB962C8B-B14F-4D97-AF65-F5344CB8AC3E}">
        <p14:creationId xmlns:p14="http://schemas.microsoft.com/office/powerpoint/2010/main" val="1899655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B51D9E-DFDA-1F46-BA83-0515706A90A3}"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35703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45B0133E-FE3F-844E-A2B0-C83197F422DA}" type="slidenum">
              <a:rPr lang="en-US" altLang="ja-JP" sz="1200">
                <a:solidFill>
                  <a:prstClr val="black"/>
                </a:solidFill>
                <a:latin typeface="Times New Roman" charset="0"/>
              </a:rPr>
              <a:pPr eaLnBrk="1" hangingPunct="1"/>
              <a:t>10</a:t>
            </a:fld>
            <a:endParaRPr lang="en-US" altLang="ja-JP" sz="1200">
              <a:solidFill>
                <a:prstClr val="black"/>
              </a:solidFill>
              <a:latin typeface="Times New Roman" charset="0"/>
            </a:endParaRPr>
          </a:p>
        </p:txBody>
      </p:sp>
      <p:sp>
        <p:nvSpPr>
          <p:cNvPr id="34820" name="スライド イメージ プレースホルダ 1"/>
          <p:cNvSpPr>
            <a:spLocks noGrp="1" noRot="1" noChangeAspect="1" noTextEdit="1"/>
          </p:cNvSpPr>
          <p:nvPr>
            <p:ph type="sldImg"/>
          </p:nvPr>
        </p:nvSpPr>
        <p:spPr>
          <a:ln/>
        </p:spPr>
      </p:sp>
      <p:sp>
        <p:nvSpPr>
          <p:cNvPr id="3482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Times New Roman" charset="0"/>
                <a:ea typeface="ＭＳ Ｐ明朝" charset="0"/>
                <a:cs typeface="ＭＳ Ｐ明朝" charset="0"/>
              </a:rPr>
              <a:t>症例を提示していく。</a:t>
            </a:r>
          </a:p>
        </p:txBody>
      </p:sp>
      <p:sp>
        <p:nvSpPr>
          <p:cNvPr id="34822"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B970B33F-6D58-2043-80FD-09699ABF1207}" type="slidenum">
              <a:rPr lang="en-US" altLang="ja-JP" sz="1200">
                <a:solidFill>
                  <a:prstClr val="black"/>
                </a:solidFill>
                <a:latin typeface="Times New Roman" charset="0"/>
              </a:rPr>
              <a:pPr algn="r" eaLnBrk="1" hangingPunct="1"/>
              <a:t>10</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2391890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45B0133E-FE3F-844E-A2B0-C83197F422DA}" type="slidenum">
              <a:rPr lang="en-US" altLang="ja-JP" sz="1200">
                <a:solidFill>
                  <a:prstClr val="black"/>
                </a:solidFill>
                <a:latin typeface="Times New Roman" charset="0"/>
              </a:rPr>
              <a:pPr eaLnBrk="1" hangingPunct="1"/>
              <a:t>11</a:t>
            </a:fld>
            <a:endParaRPr lang="en-US" altLang="ja-JP" sz="1200">
              <a:solidFill>
                <a:prstClr val="black"/>
              </a:solidFill>
              <a:latin typeface="Times New Roman" charset="0"/>
            </a:endParaRPr>
          </a:p>
        </p:txBody>
      </p:sp>
      <p:sp>
        <p:nvSpPr>
          <p:cNvPr id="34820" name="スライド イメージ プレースホルダ 1"/>
          <p:cNvSpPr>
            <a:spLocks noGrp="1" noRot="1" noChangeAspect="1" noTextEdit="1"/>
          </p:cNvSpPr>
          <p:nvPr>
            <p:ph type="sldImg"/>
          </p:nvPr>
        </p:nvSpPr>
        <p:spPr>
          <a:ln/>
        </p:spPr>
      </p:sp>
      <p:sp>
        <p:nvSpPr>
          <p:cNvPr id="3482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Times New Roman" charset="0"/>
                <a:ea typeface="ＭＳ Ｐ明朝" charset="0"/>
                <a:cs typeface="ＭＳ Ｐ明朝" charset="0"/>
              </a:rPr>
              <a:t>症例を提示していく。</a:t>
            </a:r>
          </a:p>
        </p:txBody>
      </p:sp>
      <p:sp>
        <p:nvSpPr>
          <p:cNvPr id="34822"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B970B33F-6D58-2043-80FD-09699ABF1207}" type="slidenum">
              <a:rPr lang="en-US" altLang="ja-JP" sz="1200">
                <a:solidFill>
                  <a:prstClr val="black"/>
                </a:solidFill>
                <a:latin typeface="Times New Roman" charset="0"/>
              </a:rPr>
              <a:pPr algn="r" eaLnBrk="1" hangingPunct="1"/>
              <a:t>11</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216872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35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C515B571-F007-6841-9AD2-D67BE6C732CB}" type="slidenum">
              <a:rPr lang="en-US" altLang="ja-JP" sz="1200">
                <a:solidFill>
                  <a:prstClr val="black"/>
                </a:solidFill>
                <a:latin typeface="Times New Roman" charset="0"/>
              </a:rPr>
              <a:pPr eaLnBrk="1" hangingPunct="1"/>
              <a:t>12</a:t>
            </a:fld>
            <a:endParaRPr lang="en-US" altLang="ja-JP" sz="1200">
              <a:solidFill>
                <a:prstClr val="black"/>
              </a:solidFill>
              <a:latin typeface="Times New Roman" charset="0"/>
            </a:endParaRPr>
          </a:p>
        </p:txBody>
      </p:sp>
      <p:sp>
        <p:nvSpPr>
          <p:cNvPr id="35844" name="スライド イメージ プレースホルダ 1"/>
          <p:cNvSpPr>
            <a:spLocks noGrp="1" noRot="1" noChangeAspect="1" noTextEdit="1"/>
          </p:cNvSpPr>
          <p:nvPr>
            <p:ph type="sldImg"/>
          </p:nvPr>
        </p:nvSpPr>
        <p:spPr>
          <a:ln/>
        </p:spPr>
      </p:sp>
      <p:sp>
        <p:nvSpPr>
          <p:cNvPr id="3584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ja-JP" altLang="en-US" dirty="0">
                <a:latin typeface="Times New Roman" charset="0"/>
                <a:ea typeface="ＭＳ Ｐ明朝" charset="0"/>
                <a:cs typeface="ＭＳ Ｐ明朝" charset="0"/>
              </a:rPr>
              <a:t>胸部</a:t>
            </a:r>
            <a:r>
              <a:rPr lang="en-US" altLang="ja-JP" dirty="0">
                <a:latin typeface="Times New Roman" charset="0"/>
                <a:ea typeface="ＭＳ Ｐ明朝" charset="0"/>
                <a:cs typeface="ＭＳ Ｐ明朝" charset="0"/>
              </a:rPr>
              <a:t>X</a:t>
            </a:r>
            <a:r>
              <a:rPr lang="ja-JP" altLang="en-US" dirty="0">
                <a:latin typeface="Times New Roman" charset="0"/>
                <a:ea typeface="ＭＳ Ｐ明朝" charset="0"/>
                <a:cs typeface="ＭＳ Ｐ明朝" charset="0"/>
              </a:rPr>
              <a:t>線写真にて、右肺尖部に腫瘤影あり。</a:t>
            </a:r>
            <a:endParaRPr lang="en-US" altLang="ja-JP" dirty="0">
              <a:latin typeface="Times New Roman" charset="0"/>
              <a:ea typeface="ＭＳ Ｐ明朝" charset="0"/>
              <a:cs typeface="ＭＳ Ｐ明朝" charset="0"/>
            </a:endParaRPr>
          </a:p>
          <a:p>
            <a:r>
              <a:rPr lang="ja-JP" altLang="en-US" dirty="0">
                <a:latin typeface="Times New Roman" charset="0"/>
                <a:ea typeface="ＭＳ Ｐ明朝" charset="0"/>
                <a:cs typeface="ＭＳ Ｐ明朝" charset="0"/>
              </a:rPr>
              <a:t>胸部</a:t>
            </a:r>
            <a:r>
              <a:rPr lang="en-US" altLang="ja-JP" dirty="0">
                <a:latin typeface="Times New Roman" charset="0"/>
                <a:ea typeface="ＭＳ Ｐ明朝" charset="0"/>
                <a:cs typeface="ＭＳ Ｐ明朝" charset="0"/>
              </a:rPr>
              <a:t>CT</a:t>
            </a:r>
            <a:r>
              <a:rPr lang="ja-JP" altLang="en-US" dirty="0">
                <a:latin typeface="Times New Roman" charset="0"/>
                <a:ea typeface="ＭＳ Ｐ明朝" charset="0"/>
                <a:cs typeface="ＭＳ Ｐ明朝" charset="0"/>
              </a:rPr>
              <a:t>にて、</a:t>
            </a:r>
            <a:r>
              <a:rPr lang="ja-JP" altLang="en-US" dirty="0"/>
              <a:t>第</a:t>
            </a:r>
            <a:r>
              <a:rPr lang="en-US" altLang="ja-JP" dirty="0"/>
              <a:t>2</a:t>
            </a:r>
            <a:r>
              <a:rPr lang="ja-JP" altLang="en-US" dirty="0"/>
              <a:t>肋骨および第</a:t>
            </a:r>
            <a:r>
              <a:rPr lang="en-US" altLang="ja-JP" dirty="0"/>
              <a:t>2</a:t>
            </a:r>
            <a:r>
              <a:rPr lang="ja-JP" altLang="en-US" dirty="0"/>
              <a:t>胸椎に浸潤する径約</a:t>
            </a:r>
            <a:r>
              <a:rPr lang="en-US" altLang="ja-JP" dirty="0"/>
              <a:t>6cm</a:t>
            </a:r>
            <a:r>
              <a:rPr lang="ja-JP" altLang="en-US" dirty="0"/>
              <a:t>大の不整形腫瘤を認めた。</a:t>
            </a:r>
            <a:endParaRPr lang="ja-JP" altLang="en-US" dirty="0">
              <a:latin typeface="Times New Roman" charset="0"/>
              <a:ea typeface="ＭＳ Ｐ明朝" charset="0"/>
              <a:cs typeface="ＭＳ Ｐ明朝" charset="0"/>
            </a:endParaRPr>
          </a:p>
        </p:txBody>
      </p:sp>
      <p:sp>
        <p:nvSpPr>
          <p:cNvPr id="35846"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7504A9DE-9118-0340-82C2-62EDB0097B0A}" type="slidenum">
              <a:rPr lang="en-US" altLang="ja-JP" sz="1200">
                <a:solidFill>
                  <a:prstClr val="black"/>
                </a:solidFill>
                <a:latin typeface="Times New Roman" charset="0"/>
              </a:rPr>
              <a:pPr algn="r" eaLnBrk="1" hangingPunct="1"/>
              <a:t>12</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186243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45B0133E-FE3F-844E-A2B0-C83197F422DA}" type="slidenum">
              <a:rPr lang="en-US" altLang="ja-JP" sz="1200">
                <a:solidFill>
                  <a:prstClr val="black"/>
                </a:solidFill>
                <a:latin typeface="Times New Roman" charset="0"/>
              </a:rPr>
              <a:pPr eaLnBrk="1" hangingPunct="1"/>
              <a:t>13</a:t>
            </a:fld>
            <a:endParaRPr lang="en-US" altLang="ja-JP" sz="1200">
              <a:solidFill>
                <a:prstClr val="black"/>
              </a:solidFill>
              <a:latin typeface="Times New Roman" charset="0"/>
            </a:endParaRPr>
          </a:p>
        </p:txBody>
      </p:sp>
      <p:sp>
        <p:nvSpPr>
          <p:cNvPr id="34820" name="スライド イメージ プレースホルダ 1"/>
          <p:cNvSpPr>
            <a:spLocks noGrp="1" noRot="1" noChangeAspect="1" noTextEdit="1"/>
          </p:cNvSpPr>
          <p:nvPr>
            <p:ph type="sldImg"/>
          </p:nvPr>
        </p:nvSpPr>
        <p:spPr>
          <a:ln/>
        </p:spPr>
      </p:sp>
      <p:sp>
        <p:nvSpPr>
          <p:cNvPr id="3482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Times New Roman" charset="0"/>
                <a:ea typeface="ＭＳ Ｐ明朝" charset="0"/>
                <a:cs typeface="ＭＳ Ｐ明朝" charset="0"/>
              </a:rPr>
              <a:t>口腔内をチェックして、</a:t>
            </a:r>
            <a:r>
              <a:rPr lang="ja-JP" altLang="en-US" dirty="0"/>
              <a:t>ビスホスホネート製剤を投与したが、治療途中に侵襲的歯科処置が必要なう歯がみつかり</a:t>
            </a:r>
            <a:r>
              <a:rPr lang="en-US" altLang="ja-JP" dirty="0"/>
              <a:t>3</a:t>
            </a:r>
            <a:r>
              <a:rPr lang="ja-JP" altLang="en-US" dirty="0"/>
              <a:t>回で中止となった。</a:t>
            </a:r>
            <a:endParaRPr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日本口腔外科学会では、「注射用</a:t>
            </a:r>
            <a:r>
              <a:rPr lang="en-US" altLang="ja-JP" dirty="0"/>
              <a:t>BP</a:t>
            </a:r>
            <a:r>
              <a:rPr lang="ja-JP" altLang="en-US" dirty="0"/>
              <a:t>製剤による治療中に抜歯又は他の歯科手術が必要となった場合は、手術部位が治癒するまで注射用</a:t>
            </a:r>
            <a:r>
              <a:rPr lang="en-US" altLang="ja-JP" dirty="0"/>
              <a:t>BP</a:t>
            </a:r>
            <a:r>
              <a:rPr lang="ja-JP" altLang="en-US" dirty="0"/>
              <a:t>製剤による治療を延期することが推奨される。」とある。</a:t>
            </a:r>
            <a:endParaRPr lang="en-US" altLang="ja-JP" dirty="0"/>
          </a:p>
          <a:p>
            <a:endParaRPr lang="ja-JP" altLang="en-US" dirty="0">
              <a:latin typeface="Times New Roman" charset="0"/>
              <a:ea typeface="ＭＳ Ｐ明朝" charset="0"/>
              <a:cs typeface="ＭＳ Ｐ明朝" charset="0"/>
            </a:endParaRPr>
          </a:p>
        </p:txBody>
      </p:sp>
      <p:sp>
        <p:nvSpPr>
          <p:cNvPr id="34822"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B970B33F-6D58-2043-80FD-09699ABF1207}" type="slidenum">
              <a:rPr lang="en-US" altLang="ja-JP" sz="1200">
                <a:solidFill>
                  <a:prstClr val="black"/>
                </a:solidFill>
                <a:latin typeface="Times New Roman" charset="0"/>
              </a:rPr>
              <a:pPr algn="r" eaLnBrk="1" hangingPunct="1"/>
              <a:t>13</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1910073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45B0133E-FE3F-844E-A2B0-C83197F422DA}" type="slidenum">
              <a:rPr lang="en-US" altLang="ja-JP" sz="1200">
                <a:solidFill>
                  <a:prstClr val="black"/>
                </a:solidFill>
                <a:latin typeface="Times New Roman" charset="0"/>
              </a:rPr>
              <a:pPr eaLnBrk="1" hangingPunct="1"/>
              <a:t>14</a:t>
            </a:fld>
            <a:endParaRPr lang="en-US" altLang="ja-JP" sz="1200">
              <a:solidFill>
                <a:prstClr val="black"/>
              </a:solidFill>
              <a:latin typeface="Times New Roman" charset="0"/>
            </a:endParaRPr>
          </a:p>
        </p:txBody>
      </p:sp>
      <p:sp>
        <p:nvSpPr>
          <p:cNvPr id="34820" name="スライド イメージ プレースホルダ 1"/>
          <p:cNvSpPr>
            <a:spLocks noGrp="1" noRot="1" noChangeAspect="1" noTextEdit="1"/>
          </p:cNvSpPr>
          <p:nvPr>
            <p:ph type="sldImg"/>
          </p:nvPr>
        </p:nvSpPr>
        <p:spPr>
          <a:ln/>
        </p:spPr>
      </p:sp>
      <p:sp>
        <p:nvSpPr>
          <p:cNvPr id="3482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Times New Roman" charset="0"/>
                <a:ea typeface="ＭＳ Ｐ明朝" charset="0"/>
                <a:cs typeface="ＭＳ Ｐ明朝" charset="0"/>
              </a:rPr>
              <a:t>病状が徐々に進行していることを、症例を提示</a:t>
            </a:r>
            <a:r>
              <a:rPr lang="ja-JP" altLang="en-US" dirty="0">
                <a:solidFill>
                  <a:srgbClr val="FF0000"/>
                </a:solidFill>
                <a:latin typeface="Times New Roman" charset="0"/>
                <a:ea typeface="ＭＳ Ｐ明朝" charset="0"/>
                <a:cs typeface="ＭＳ Ｐ明朝" charset="0"/>
              </a:rPr>
              <a:t>していく</a:t>
            </a:r>
            <a:r>
              <a:rPr lang="ja-JP" altLang="en-US" dirty="0">
                <a:latin typeface="Times New Roman" charset="0"/>
                <a:ea typeface="ＭＳ Ｐ明朝" charset="0"/>
                <a:cs typeface="ＭＳ Ｐ明朝" charset="0"/>
              </a:rPr>
              <a:t>中で説明していく。</a:t>
            </a:r>
          </a:p>
        </p:txBody>
      </p:sp>
      <p:sp>
        <p:nvSpPr>
          <p:cNvPr id="34822"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B970B33F-6D58-2043-80FD-09699ABF1207}" type="slidenum">
              <a:rPr lang="en-US" altLang="ja-JP" sz="1200">
                <a:solidFill>
                  <a:prstClr val="black"/>
                </a:solidFill>
                <a:latin typeface="Times New Roman" charset="0"/>
              </a:rPr>
              <a:pPr algn="r" eaLnBrk="1" hangingPunct="1"/>
              <a:t>14</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364865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35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C515B571-F007-6841-9AD2-D67BE6C732CB}" type="slidenum">
              <a:rPr lang="en-US" altLang="ja-JP" sz="1200">
                <a:solidFill>
                  <a:prstClr val="black"/>
                </a:solidFill>
                <a:latin typeface="Times New Roman" charset="0"/>
              </a:rPr>
              <a:pPr eaLnBrk="1" hangingPunct="1"/>
              <a:t>15</a:t>
            </a:fld>
            <a:endParaRPr lang="en-US" altLang="ja-JP" sz="1200">
              <a:solidFill>
                <a:prstClr val="black"/>
              </a:solidFill>
              <a:latin typeface="Times New Roman" charset="0"/>
            </a:endParaRPr>
          </a:p>
        </p:txBody>
      </p:sp>
      <p:sp>
        <p:nvSpPr>
          <p:cNvPr id="35844" name="スライド イメージ プレースホルダ 1"/>
          <p:cNvSpPr>
            <a:spLocks noGrp="1" noRot="1" noChangeAspect="1" noTextEdit="1"/>
          </p:cNvSpPr>
          <p:nvPr>
            <p:ph type="sldImg"/>
          </p:nvPr>
        </p:nvSpPr>
        <p:spPr>
          <a:ln/>
        </p:spPr>
      </p:sp>
      <p:sp>
        <p:nvSpPr>
          <p:cNvPr id="3584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ja-JP" dirty="0">
                <a:latin typeface="Times New Roman" charset="0"/>
                <a:ea typeface="ＭＳ Ｐ明朝" charset="0"/>
                <a:cs typeface="ＭＳ Ｐ明朝" charset="0"/>
              </a:rPr>
              <a:t>MRI</a:t>
            </a:r>
            <a:r>
              <a:rPr lang="ja-JP" altLang="en-US" dirty="0">
                <a:latin typeface="Times New Roman" charset="0"/>
                <a:ea typeface="ＭＳ Ｐ明朝" charset="0"/>
                <a:cs typeface="ＭＳ Ｐ明朝" charset="0"/>
              </a:rPr>
              <a:t>にて、第</a:t>
            </a:r>
            <a:r>
              <a:rPr lang="en-US" altLang="ja-JP" dirty="0">
                <a:latin typeface="Times New Roman" charset="0"/>
                <a:ea typeface="ＭＳ Ｐ明朝" charset="0"/>
                <a:cs typeface="ＭＳ Ｐ明朝" charset="0"/>
              </a:rPr>
              <a:t>7</a:t>
            </a:r>
            <a:r>
              <a:rPr lang="ja-JP" altLang="en-US" dirty="0">
                <a:latin typeface="Times New Roman" charset="0"/>
                <a:ea typeface="ＭＳ Ｐ明朝" charset="0"/>
                <a:cs typeface="ＭＳ Ｐ明朝" charset="0"/>
              </a:rPr>
              <a:t>胸椎の椎体右側</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椎弓根・棘突起にかけて腫瘤を認め、脊柱管内</a:t>
            </a:r>
            <a:r>
              <a:rPr lang="en-US" altLang="ja-JP" dirty="0">
                <a:latin typeface="Times New Roman" charset="0"/>
                <a:ea typeface="ＭＳ Ｐ明朝" charset="0"/>
                <a:cs typeface="ＭＳ Ｐ明朝" charset="0"/>
              </a:rPr>
              <a:t>〜</a:t>
            </a:r>
            <a:r>
              <a:rPr lang="ja-JP" altLang="en-US" dirty="0">
                <a:latin typeface="Times New Roman" charset="0"/>
                <a:ea typeface="ＭＳ Ｐ明朝" charset="0"/>
                <a:cs typeface="ＭＳ Ｐ明朝" charset="0"/>
              </a:rPr>
              <a:t>右椎間孔への浸潤を認めた。</a:t>
            </a:r>
            <a:endParaRPr lang="en-US" altLang="ja-JP" dirty="0">
              <a:latin typeface="Times New Roman" charset="0"/>
              <a:ea typeface="ＭＳ Ｐ明朝" charset="0"/>
              <a:cs typeface="ＭＳ Ｐ明朝" charset="0"/>
            </a:endParaRPr>
          </a:p>
          <a:p>
            <a:r>
              <a:rPr lang="ja-JP" altLang="en-US" dirty="0">
                <a:latin typeface="Times New Roman" charset="0"/>
                <a:ea typeface="ＭＳ Ｐ明朝" charset="0"/>
                <a:cs typeface="ＭＳ Ｐ明朝" charset="0"/>
              </a:rPr>
              <a:t>腹部</a:t>
            </a:r>
            <a:r>
              <a:rPr lang="en-US" altLang="ja-JP" dirty="0">
                <a:latin typeface="Times New Roman" charset="0"/>
                <a:ea typeface="ＭＳ Ｐ明朝" charset="0"/>
                <a:cs typeface="ＭＳ Ｐ明朝" charset="0"/>
              </a:rPr>
              <a:t>CT</a:t>
            </a:r>
            <a:r>
              <a:rPr lang="ja-JP" altLang="en-US" dirty="0">
                <a:latin typeface="Times New Roman" charset="0"/>
                <a:ea typeface="ＭＳ Ｐ明朝" charset="0"/>
                <a:cs typeface="ＭＳ Ｐ明朝" charset="0"/>
              </a:rPr>
              <a:t>にて、多発肺転移、多発肝転移を認めたほか、右副腎転移は横径</a:t>
            </a:r>
            <a:r>
              <a:rPr lang="en-US" altLang="ja-JP" dirty="0">
                <a:latin typeface="Times New Roman" charset="0"/>
                <a:ea typeface="ＭＳ Ｐ明朝" charset="0"/>
                <a:cs typeface="ＭＳ Ｐ明朝" charset="0"/>
              </a:rPr>
              <a:t>4.5cm</a:t>
            </a:r>
            <a:r>
              <a:rPr lang="ja-JP" altLang="en-US" dirty="0">
                <a:latin typeface="Times New Roman" charset="0"/>
                <a:ea typeface="ＭＳ Ｐ明朝" charset="0"/>
                <a:cs typeface="ＭＳ Ｐ明朝" charset="0"/>
              </a:rPr>
              <a:t>、上下</a:t>
            </a:r>
            <a:r>
              <a:rPr lang="en-US" altLang="ja-JP" dirty="0">
                <a:latin typeface="Times New Roman" charset="0"/>
                <a:ea typeface="ＭＳ Ｐ明朝" charset="0"/>
                <a:cs typeface="ＭＳ Ｐ明朝" charset="0"/>
              </a:rPr>
              <a:t>6cm</a:t>
            </a:r>
            <a:r>
              <a:rPr lang="ja-JP" altLang="en-US" dirty="0">
                <a:latin typeface="Times New Roman" charset="0"/>
                <a:ea typeface="ＭＳ Ｐ明朝" charset="0"/>
                <a:cs typeface="ＭＳ Ｐ明朝" charset="0"/>
              </a:rPr>
              <a:t>、左副腎転移は横径</a:t>
            </a:r>
            <a:r>
              <a:rPr lang="en-US" altLang="ja-JP" dirty="0">
                <a:latin typeface="Times New Roman" charset="0"/>
                <a:ea typeface="ＭＳ Ｐ明朝" charset="0"/>
                <a:cs typeface="ＭＳ Ｐ明朝" charset="0"/>
              </a:rPr>
              <a:t>1.5cm</a:t>
            </a:r>
            <a:r>
              <a:rPr lang="ja-JP" altLang="en-US" dirty="0">
                <a:latin typeface="Times New Roman" charset="0"/>
                <a:ea typeface="ＭＳ Ｐ明朝" charset="0"/>
                <a:cs typeface="ＭＳ Ｐ明朝" charset="0"/>
              </a:rPr>
              <a:t>、上下</a:t>
            </a:r>
            <a:r>
              <a:rPr lang="en-US" altLang="ja-JP" dirty="0">
                <a:latin typeface="Times New Roman" charset="0"/>
                <a:ea typeface="ＭＳ Ｐ明朝" charset="0"/>
                <a:cs typeface="ＭＳ Ｐ明朝" charset="0"/>
              </a:rPr>
              <a:t>2.5cm</a:t>
            </a:r>
            <a:r>
              <a:rPr lang="ja-JP" altLang="en-US" dirty="0">
                <a:latin typeface="Times New Roman" charset="0"/>
                <a:ea typeface="ＭＳ Ｐ明朝" charset="0"/>
                <a:cs typeface="ＭＳ Ｐ明朝" charset="0"/>
              </a:rPr>
              <a:t>大に増大を認めた。</a:t>
            </a:r>
            <a:endParaRPr lang="en-US" altLang="ja-JP" dirty="0">
              <a:latin typeface="Times New Roman" charset="0"/>
              <a:ea typeface="ＭＳ Ｐ明朝" charset="0"/>
              <a:cs typeface="ＭＳ Ｐ明朝" charset="0"/>
            </a:endParaRPr>
          </a:p>
          <a:p>
            <a:endParaRPr lang="ja-JP" altLang="en-US" dirty="0">
              <a:latin typeface="Times New Roman" charset="0"/>
              <a:ea typeface="ＭＳ Ｐ明朝" charset="0"/>
              <a:cs typeface="ＭＳ Ｐ明朝" charset="0"/>
            </a:endParaRPr>
          </a:p>
          <a:p>
            <a:endParaRPr lang="ja-JP" altLang="en-US" dirty="0">
              <a:latin typeface="Times New Roman" charset="0"/>
              <a:ea typeface="ＭＳ Ｐ明朝" charset="0"/>
              <a:cs typeface="ＭＳ Ｐ明朝" charset="0"/>
            </a:endParaRPr>
          </a:p>
        </p:txBody>
      </p:sp>
      <p:sp>
        <p:nvSpPr>
          <p:cNvPr id="35846"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7504A9DE-9118-0340-82C2-62EDB0097B0A}" type="slidenum">
              <a:rPr lang="en-US" altLang="ja-JP" sz="1200">
                <a:solidFill>
                  <a:prstClr val="black"/>
                </a:solidFill>
                <a:latin typeface="Times New Roman" charset="0"/>
              </a:rPr>
              <a:pPr algn="r" eaLnBrk="1" hangingPunct="1"/>
              <a:t>15</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4848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45B0133E-FE3F-844E-A2B0-C83197F422DA}" type="slidenum">
              <a:rPr lang="en-US" altLang="ja-JP" sz="1200">
                <a:solidFill>
                  <a:prstClr val="black"/>
                </a:solidFill>
                <a:latin typeface="Times New Roman" charset="0"/>
              </a:rPr>
              <a:pPr eaLnBrk="1" hangingPunct="1"/>
              <a:t>16</a:t>
            </a:fld>
            <a:endParaRPr lang="en-US" altLang="ja-JP" sz="1200">
              <a:solidFill>
                <a:prstClr val="black"/>
              </a:solidFill>
              <a:latin typeface="Times New Roman" charset="0"/>
            </a:endParaRPr>
          </a:p>
        </p:txBody>
      </p:sp>
      <p:sp>
        <p:nvSpPr>
          <p:cNvPr id="34820" name="スライド イメージ プレースホルダ 1"/>
          <p:cNvSpPr>
            <a:spLocks noGrp="1" noRot="1" noChangeAspect="1" noTextEdit="1"/>
          </p:cNvSpPr>
          <p:nvPr>
            <p:ph type="sldImg"/>
          </p:nvPr>
        </p:nvSpPr>
        <p:spPr>
          <a:ln/>
        </p:spPr>
      </p:sp>
      <p:sp>
        <p:nvSpPr>
          <p:cNvPr id="3482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Times New Roman" charset="0"/>
                <a:ea typeface="ＭＳ Ｐ明朝" charset="0"/>
                <a:cs typeface="ＭＳ Ｐ明朝" charset="0"/>
              </a:rPr>
              <a:t>症例を提示していく。</a:t>
            </a:r>
          </a:p>
        </p:txBody>
      </p:sp>
      <p:sp>
        <p:nvSpPr>
          <p:cNvPr id="34822"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B970B33F-6D58-2043-80FD-09699ABF1207}" type="slidenum">
              <a:rPr lang="en-US" altLang="ja-JP" sz="1200">
                <a:solidFill>
                  <a:prstClr val="black"/>
                </a:solidFill>
                <a:latin typeface="Times New Roman" charset="0"/>
              </a:rPr>
              <a:pPr algn="r" eaLnBrk="1" hangingPunct="1"/>
              <a:t>16</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3665753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フッター プレースホルダ 7"/>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r>
              <a:rPr lang="ja-JP" altLang="en-US" sz="800">
                <a:solidFill>
                  <a:prstClr val="black"/>
                </a:solidFill>
                <a:ea typeface="ＭＳ Ｐゴシック" charset="0"/>
                <a:cs typeface="ＭＳ Ｐゴシック" charset="0"/>
              </a:rPr>
              <a:t>日本緩和医療学会　</a:t>
            </a:r>
            <a:r>
              <a:rPr lang="en-US" altLang="ja-JP" sz="800">
                <a:solidFill>
                  <a:prstClr val="black"/>
                </a:solidFill>
                <a:ea typeface="ＭＳ Ｐゴシック" charset="0"/>
                <a:cs typeface="ＭＳ Ｐゴシック" charset="0"/>
              </a:rPr>
              <a:t>The PEACE Project</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M-4a</a:t>
            </a:r>
            <a:r>
              <a:rPr lang="ja-JP" altLang="en-US" sz="800">
                <a:solidFill>
                  <a:prstClr val="black"/>
                </a:solidFill>
                <a:ea typeface="ＭＳ Ｐゴシック" charset="0"/>
                <a:cs typeface="ＭＳ Ｐゴシック" charset="0"/>
              </a:rPr>
              <a:t>　　がん疼痛事例検討</a:t>
            </a:r>
            <a:endParaRPr lang="en-US" altLang="ja-JP" sz="800">
              <a:solidFill>
                <a:prstClr val="black"/>
              </a:solidFill>
              <a:ea typeface="ＭＳ Ｐゴシック" charset="0"/>
              <a:cs typeface="ＭＳ Ｐゴシック" charset="0"/>
            </a:endParaRPr>
          </a:p>
          <a:p>
            <a:pPr eaLnBrk="1" hangingPunct="1"/>
            <a:r>
              <a:rPr lang="en-US" altLang="ja-JP" sz="800">
                <a:solidFill>
                  <a:prstClr val="black"/>
                </a:solidFill>
                <a:ea typeface="ＭＳ Ｐゴシック" charset="0"/>
                <a:cs typeface="ＭＳ Ｐゴシック" charset="0"/>
              </a:rPr>
              <a:t>	 Copy Right </a:t>
            </a:r>
            <a:r>
              <a:rPr lang="ja-JP" altLang="en-US" sz="800">
                <a:solidFill>
                  <a:prstClr val="black"/>
                </a:solidFill>
                <a:ea typeface="ＭＳ Ｐゴシック" charset="0"/>
                <a:cs typeface="ＭＳ Ｐゴシック" charset="0"/>
              </a:rPr>
              <a:t>ⓒ　</a:t>
            </a:r>
            <a:r>
              <a:rPr lang="en-US" altLang="ja-JP" sz="800">
                <a:solidFill>
                  <a:prstClr val="black"/>
                </a:solidFill>
                <a:ea typeface="ＭＳ Ｐゴシック" charset="0"/>
                <a:cs typeface="ＭＳ Ｐゴシック" charset="0"/>
              </a:rPr>
              <a:t>Japanese Society for Palliative Medicine</a:t>
            </a:r>
          </a:p>
        </p:txBody>
      </p:sp>
      <p:sp>
        <p:nvSpPr>
          <p:cNvPr id="38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Black" charset="0"/>
                <a:ea typeface="HGP創英角ｺﾞｼｯｸUB" charset="0"/>
                <a:cs typeface="HGP創英角ｺﾞｼｯｸUB" charset="0"/>
              </a:defRPr>
            </a:lvl1pPr>
            <a:lvl2pPr marL="685817" indent="-263776" eaLnBrk="0" hangingPunct="0">
              <a:defRPr sz="2200">
                <a:solidFill>
                  <a:schemeClr val="tx1"/>
                </a:solidFill>
                <a:latin typeface="Arial Black" charset="0"/>
                <a:ea typeface="HGP創英角ｺﾞｼｯｸUB" charset="0"/>
                <a:cs typeface="HGP創英角ｺﾞｼｯｸUB" charset="0"/>
              </a:defRPr>
            </a:lvl2pPr>
            <a:lvl3pPr marL="1055103" indent="-211021" eaLnBrk="0" hangingPunct="0">
              <a:defRPr sz="2200">
                <a:solidFill>
                  <a:schemeClr val="tx1"/>
                </a:solidFill>
                <a:latin typeface="Arial Black" charset="0"/>
                <a:ea typeface="HGP創英角ｺﾞｼｯｸUB" charset="0"/>
                <a:cs typeface="HGP創英角ｺﾞｼｯｸUB" charset="0"/>
              </a:defRPr>
            </a:lvl3pPr>
            <a:lvl4pPr marL="1477145" indent="-211021" eaLnBrk="0" hangingPunct="0">
              <a:defRPr sz="2200">
                <a:solidFill>
                  <a:schemeClr val="tx1"/>
                </a:solidFill>
                <a:latin typeface="Arial Black" charset="0"/>
                <a:ea typeface="HGP創英角ｺﾞｼｯｸUB" charset="0"/>
                <a:cs typeface="HGP創英角ｺﾞｼｯｸUB" charset="0"/>
              </a:defRPr>
            </a:lvl4pPr>
            <a:lvl5pPr marL="1899186" indent="-211021" eaLnBrk="0" hangingPunct="0">
              <a:defRPr sz="2200">
                <a:solidFill>
                  <a:schemeClr val="tx1"/>
                </a:solidFill>
                <a:latin typeface="Arial Black" charset="0"/>
                <a:ea typeface="HGP創英角ｺﾞｼｯｸUB" charset="0"/>
                <a:cs typeface="HGP創英角ｺﾞｼｯｸUB" charset="0"/>
              </a:defRPr>
            </a:lvl5pPr>
            <a:lvl6pPr marL="2321227"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6pPr>
            <a:lvl7pPr marL="2743269"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7pPr>
            <a:lvl8pPr marL="3165310"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8pPr>
            <a:lvl9pPr marL="3587351" indent="-211021" eaLnBrk="0" fontAlgn="base" hangingPunct="0">
              <a:spcBef>
                <a:spcPct val="0"/>
              </a:spcBef>
              <a:spcAft>
                <a:spcPct val="0"/>
              </a:spcAft>
              <a:defRPr sz="2200">
                <a:solidFill>
                  <a:schemeClr val="tx1"/>
                </a:solidFill>
                <a:latin typeface="Arial Black" charset="0"/>
                <a:ea typeface="HGP創英角ｺﾞｼｯｸUB" charset="0"/>
                <a:cs typeface="HGP創英角ｺﾞｼｯｸUB" charset="0"/>
              </a:defRPr>
            </a:lvl9pPr>
          </a:lstStyle>
          <a:p>
            <a:pPr eaLnBrk="1" hangingPunct="1"/>
            <a:fld id="{CF6E8C12-0ACF-3445-AE26-EA4271B67F31}" type="slidenum">
              <a:rPr lang="en-US" altLang="ja-JP" sz="1200">
                <a:solidFill>
                  <a:prstClr val="black"/>
                </a:solidFill>
                <a:latin typeface="Times New Roman" charset="0"/>
              </a:rPr>
              <a:pPr eaLnBrk="1" hangingPunct="1"/>
              <a:t>17</a:t>
            </a:fld>
            <a:endParaRPr lang="en-US" altLang="ja-JP" sz="1200">
              <a:solidFill>
                <a:prstClr val="black"/>
              </a:solidFill>
              <a:latin typeface="Times New Roman" charset="0"/>
            </a:endParaRPr>
          </a:p>
        </p:txBody>
      </p:sp>
      <p:sp>
        <p:nvSpPr>
          <p:cNvPr id="38916" name="スライド イメージ プレースホルダ 1"/>
          <p:cNvSpPr>
            <a:spLocks noGrp="1" noRot="1" noChangeAspect="1" noTextEdit="1"/>
          </p:cNvSpPr>
          <p:nvPr>
            <p:ph type="sldImg"/>
          </p:nvPr>
        </p:nvSpPr>
        <p:spPr>
          <a:ln/>
        </p:spPr>
      </p:sp>
      <p:sp>
        <p:nvSpPr>
          <p:cNvPr id="3891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ja-JP" altLang="en-US">
              <a:latin typeface="Times New Roman" charset="0"/>
              <a:ea typeface="ＭＳ Ｐ明朝" charset="0"/>
              <a:cs typeface="ＭＳ Ｐ明朝" charset="0"/>
            </a:endParaRPr>
          </a:p>
        </p:txBody>
      </p:sp>
      <p:sp>
        <p:nvSpPr>
          <p:cNvPr id="38918" name="スライド番号プレースホルダ 3"/>
          <p:cNvSpPr txBox="1">
            <a:spLocks noGrp="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Black" charset="0"/>
                <a:ea typeface="HGP創英角ｺﾞｼｯｸUB" charset="0"/>
                <a:cs typeface="HGP創英角ｺﾞｼｯｸUB" charset="0"/>
              </a:defRPr>
            </a:lvl1pPr>
            <a:lvl2pPr marL="742950" indent="-285750" eaLnBrk="0" hangingPunct="0">
              <a:defRPr sz="2400">
                <a:solidFill>
                  <a:schemeClr val="tx1"/>
                </a:solidFill>
                <a:latin typeface="Arial Black" charset="0"/>
                <a:ea typeface="HGP創英角ｺﾞｼｯｸUB" charset="0"/>
                <a:cs typeface="HGP創英角ｺﾞｼｯｸUB" charset="0"/>
              </a:defRPr>
            </a:lvl2pPr>
            <a:lvl3pPr marL="1143000" indent="-228600" eaLnBrk="0" hangingPunct="0">
              <a:defRPr sz="2400">
                <a:solidFill>
                  <a:schemeClr val="tx1"/>
                </a:solidFill>
                <a:latin typeface="Arial Black" charset="0"/>
                <a:ea typeface="HGP創英角ｺﾞｼｯｸUB" charset="0"/>
                <a:cs typeface="HGP創英角ｺﾞｼｯｸUB" charset="0"/>
              </a:defRPr>
            </a:lvl3pPr>
            <a:lvl4pPr marL="1600200" indent="-228600" eaLnBrk="0" hangingPunct="0">
              <a:defRPr sz="2400">
                <a:solidFill>
                  <a:schemeClr val="tx1"/>
                </a:solidFill>
                <a:latin typeface="Arial Black" charset="0"/>
                <a:ea typeface="HGP創英角ｺﾞｼｯｸUB" charset="0"/>
                <a:cs typeface="HGP創英角ｺﾞｼｯｸUB" charset="0"/>
              </a:defRPr>
            </a:lvl4pPr>
            <a:lvl5pPr marL="2057400" indent="-228600" eaLnBrk="0" hangingPunct="0">
              <a:defRPr sz="2400">
                <a:solidFill>
                  <a:schemeClr val="tx1"/>
                </a:solidFill>
                <a:latin typeface="Arial Black" charset="0"/>
                <a:ea typeface="HGP創英角ｺﾞｼｯｸUB" charset="0"/>
                <a:cs typeface="HGP創英角ｺﾞｼｯｸUB" charset="0"/>
              </a:defRPr>
            </a:lvl5pPr>
            <a:lvl6pPr marL="25146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6pPr>
            <a:lvl7pPr marL="29718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7pPr>
            <a:lvl8pPr marL="34290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8pPr>
            <a:lvl9pPr marL="3886200" indent="-228600" eaLnBrk="0" fontAlgn="base" hangingPunct="0">
              <a:spcBef>
                <a:spcPct val="0"/>
              </a:spcBef>
              <a:spcAft>
                <a:spcPct val="0"/>
              </a:spcAft>
              <a:defRPr sz="2400">
                <a:solidFill>
                  <a:schemeClr val="tx1"/>
                </a:solidFill>
                <a:latin typeface="Arial Black" charset="0"/>
                <a:ea typeface="HGP創英角ｺﾞｼｯｸUB" charset="0"/>
                <a:cs typeface="HGP創英角ｺﾞｼｯｸUB" charset="0"/>
              </a:defRPr>
            </a:lvl9pPr>
          </a:lstStyle>
          <a:p>
            <a:pPr algn="r" eaLnBrk="1" hangingPunct="1"/>
            <a:fld id="{AEA25218-5E46-EE4A-84CE-8AC60E848144}" type="slidenum">
              <a:rPr lang="en-US" altLang="ja-JP" sz="1200">
                <a:solidFill>
                  <a:prstClr val="black"/>
                </a:solidFill>
                <a:latin typeface="Times New Roman" charset="0"/>
              </a:rPr>
              <a:pPr algn="r" eaLnBrk="1" hangingPunct="1"/>
              <a:t>17</a:t>
            </a:fld>
            <a:endParaRPr lang="en-US" altLang="ja-JP" sz="1200">
              <a:solidFill>
                <a:prstClr val="black"/>
              </a:solidFill>
              <a:latin typeface="Times New Roman" charset="0"/>
            </a:endParaRPr>
          </a:p>
        </p:txBody>
      </p:sp>
    </p:spTree>
    <p:extLst>
      <p:ext uri="{BB962C8B-B14F-4D97-AF65-F5344CB8AC3E}">
        <p14:creationId xmlns:p14="http://schemas.microsoft.com/office/powerpoint/2010/main" val="2605906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SPMアイキャッチ">
    <p:spTree>
      <p:nvGrpSpPr>
        <p:cNvPr id="1" name=""/>
        <p:cNvGrpSpPr/>
        <p:nvPr/>
      </p:nvGrpSpPr>
      <p:grpSpPr>
        <a:xfrm>
          <a:off x="0" y="0"/>
          <a:ext cx="0" cy="0"/>
          <a:chOff x="0" y="0"/>
          <a:chExt cx="0" cy="0"/>
        </a:xfrm>
      </p:grpSpPr>
      <p:sp>
        <p:nvSpPr>
          <p:cNvPr id="7" name="正方形/長方形 6"/>
          <p:cNvSpPr/>
          <p:nvPr userDrawn="1"/>
        </p:nvSpPr>
        <p:spPr>
          <a:xfrm>
            <a:off x="481947" y="4495869"/>
            <a:ext cx="8180105" cy="1200328"/>
          </a:xfrm>
          <a:prstGeom prst="rect">
            <a:avLst/>
          </a:prstGeom>
        </p:spPr>
        <p:txBody>
          <a:bodyPr wrap="square">
            <a:spAutoFit/>
          </a:bodyPr>
          <a:lstStyle/>
          <a:p>
            <a:pPr algn="ctr" fontAlgn="auto">
              <a:spcBef>
                <a:spcPts val="0"/>
              </a:spcBef>
              <a:spcAft>
                <a:spcPts val="0"/>
              </a:spcAft>
              <a:defRPr/>
            </a:pPr>
            <a:r>
              <a:rPr lang="en-US" altLang="ja-JP" sz="2400" b="1" i="0" dirty="0">
                <a:solidFill>
                  <a:schemeClr val="tx2"/>
                </a:solidFill>
                <a:latin typeface="Calibri"/>
                <a:ea typeface="HGP創英角ｺﾞｼｯｸUB" charset="0"/>
                <a:cs typeface="Calibri"/>
              </a:rPr>
              <a:t>P</a:t>
            </a:r>
            <a:r>
              <a:rPr lang="en-US" altLang="ja-JP" sz="2400" b="1" i="0" dirty="0">
                <a:solidFill>
                  <a:srgbClr val="000000"/>
                </a:solidFill>
                <a:latin typeface="Calibri"/>
                <a:ea typeface="HGP創英角ｺﾞｼｯｸUB" charset="0"/>
                <a:cs typeface="Calibri"/>
              </a:rPr>
              <a:t>alliative care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mphasis program on symptom  management and </a:t>
            </a:r>
            <a:r>
              <a:rPr lang="en-US" altLang="ja-JP" sz="2400" b="1" i="0" dirty="0">
                <a:solidFill>
                  <a:srgbClr val="1F497D"/>
                </a:solidFill>
                <a:latin typeface="Calibri"/>
                <a:ea typeface="HGP創英角ｺﾞｼｯｸUB" charset="0"/>
                <a:cs typeface="Calibri"/>
              </a:rPr>
              <a:t>A</a:t>
            </a:r>
            <a:r>
              <a:rPr lang="en-US" altLang="ja-JP" sz="2400" b="1" i="0" dirty="0">
                <a:solidFill>
                  <a:srgbClr val="000000"/>
                </a:solidFill>
                <a:latin typeface="Calibri"/>
                <a:ea typeface="HGP創英角ｺﾞｼｯｸUB" charset="0"/>
                <a:cs typeface="Calibri"/>
              </a:rPr>
              <a:t>ssessment for </a:t>
            </a:r>
            <a:r>
              <a:rPr lang="en-US" altLang="ja-JP" sz="2400" b="1" i="0" dirty="0">
                <a:solidFill>
                  <a:srgbClr val="1F497D"/>
                </a:solidFill>
                <a:latin typeface="Calibri"/>
                <a:ea typeface="HGP創英角ｺﾞｼｯｸUB" charset="0"/>
                <a:cs typeface="Calibri"/>
              </a:rPr>
              <a:t>C</a:t>
            </a:r>
            <a:r>
              <a:rPr lang="en-US" altLang="ja-JP" sz="2400" b="1" i="0" dirty="0">
                <a:solidFill>
                  <a:srgbClr val="000000"/>
                </a:solidFill>
                <a:latin typeface="Calibri"/>
                <a:ea typeface="HGP創英角ｺﾞｼｯｸUB" charset="0"/>
                <a:cs typeface="Calibri"/>
              </a:rPr>
              <a:t>ontinuous medical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ducation</a:t>
            </a:r>
            <a:endParaRPr lang="ja-JP" altLang="en-US" sz="2400" b="1" i="0" dirty="0">
              <a:solidFill>
                <a:srgbClr val="000000"/>
              </a:solidFill>
              <a:latin typeface="Calibri"/>
              <a:cs typeface="Calibri"/>
            </a:endParaRPr>
          </a:p>
          <a:p>
            <a:pPr algn="ctr" fontAlgn="auto">
              <a:spcBef>
                <a:spcPts val="0"/>
              </a:spcBef>
              <a:spcAft>
                <a:spcPts val="0"/>
              </a:spcAft>
              <a:buFont typeface="Wingdings" charset="0"/>
              <a:buNone/>
              <a:defRPr/>
            </a:pPr>
            <a:endParaRPr lang="en-US" altLang="ja-JP" sz="2400" b="1" i="0" dirty="0">
              <a:solidFill>
                <a:srgbClr val="000000"/>
              </a:solidFill>
              <a:latin typeface="Calibri"/>
              <a:ea typeface="HGP創英角ｺﾞｼｯｸUB" charset="0"/>
              <a:cs typeface="Calibri"/>
            </a:endParaRPr>
          </a:p>
        </p:txBody>
      </p:sp>
      <p:cxnSp>
        <p:nvCxnSpPr>
          <p:cNvPr id="8" name="直線コネクタ 7"/>
          <p:cNvCxnSpPr/>
          <p:nvPr userDrawn="1"/>
        </p:nvCxnSpPr>
        <p:spPr>
          <a:xfrm>
            <a:off x="0" y="4214626"/>
            <a:ext cx="9144000" cy="0"/>
          </a:xfrm>
          <a:prstGeom prst="line">
            <a:avLst/>
          </a:prstGeom>
          <a:ln w="57150" cmpd="sng">
            <a:solidFill>
              <a:schemeClr val="tx2"/>
            </a:solidFill>
            <a:headEnd type="none"/>
            <a:tailEnd type="none"/>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2" name="図 1" descr="PEACEロゴ.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399" y="2369924"/>
            <a:ext cx="5791200" cy="1562100"/>
          </a:xfrm>
          <a:prstGeom prst="rect">
            <a:avLst/>
          </a:prstGeom>
        </p:spPr>
      </p:pic>
    </p:spTree>
    <p:extLst>
      <p:ext uri="{BB962C8B-B14F-4D97-AF65-F5344CB8AC3E}">
        <p14:creationId xmlns:p14="http://schemas.microsoft.com/office/powerpoint/2010/main" val="62723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SPM二段組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8" name="直線コネクタ 7"/>
          <p:cNvCxnSpPr/>
          <p:nvPr userDrawn="1"/>
        </p:nvCxnSpPr>
        <p:spPr>
          <a:xfrm>
            <a:off x="0" y="101440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5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SPMタイトルの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cxnSp>
        <p:nvCxnSpPr>
          <p:cNvPr id="4" name="直線コネクタ 3"/>
          <p:cNvCxnSpPr/>
          <p:nvPr userDrawn="1"/>
        </p:nvCxnSpPr>
        <p:spPr>
          <a:xfrm>
            <a:off x="0" y="101440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046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ctrTitle"/>
          </p:nvPr>
        </p:nvSpPr>
        <p:spPr>
          <a:xfrm>
            <a:off x="450164" y="2130424"/>
            <a:ext cx="8440614" cy="1952627"/>
          </a:xfrm>
        </p:spPr>
        <p:txBody>
          <a:bodyPr/>
          <a:lstStyle>
            <a:lvl1pPr>
              <a:defRPr sz="4800" b="1">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209773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JPOSアイキャッチ">
    <p:spTree>
      <p:nvGrpSpPr>
        <p:cNvPr id="1" name=""/>
        <p:cNvGrpSpPr/>
        <p:nvPr/>
      </p:nvGrpSpPr>
      <p:grpSpPr>
        <a:xfrm>
          <a:off x="0" y="0"/>
          <a:ext cx="0" cy="0"/>
          <a:chOff x="0" y="0"/>
          <a:chExt cx="0" cy="0"/>
        </a:xfrm>
      </p:grpSpPr>
      <p:sp>
        <p:nvSpPr>
          <p:cNvPr id="2" name="正方形/長方形 1"/>
          <p:cNvSpPr/>
          <p:nvPr userDrawn="1"/>
        </p:nvSpPr>
        <p:spPr>
          <a:xfrm>
            <a:off x="481947" y="4495869"/>
            <a:ext cx="8180105" cy="1200328"/>
          </a:xfrm>
          <a:prstGeom prst="rect">
            <a:avLst/>
          </a:prstGeom>
        </p:spPr>
        <p:txBody>
          <a:bodyPr wrap="square">
            <a:spAutoFit/>
          </a:bodyPr>
          <a:lstStyle/>
          <a:p>
            <a:pPr algn="ctr" fontAlgn="auto">
              <a:spcBef>
                <a:spcPts val="0"/>
              </a:spcBef>
              <a:spcAft>
                <a:spcPts val="0"/>
              </a:spcAft>
              <a:defRPr/>
            </a:pPr>
            <a:r>
              <a:rPr lang="en-US" altLang="ja-JP" sz="2400" b="1" i="0" dirty="0">
                <a:solidFill>
                  <a:schemeClr val="tx2"/>
                </a:solidFill>
                <a:latin typeface="Calibri"/>
                <a:ea typeface="HGP創英角ｺﾞｼｯｸUB" charset="0"/>
                <a:cs typeface="Calibri"/>
              </a:rPr>
              <a:t>P</a:t>
            </a:r>
            <a:r>
              <a:rPr lang="en-US" altLang="ja-JP" sz="2400" b="1" i="0" dirty="0">
                <a:solidFill>
                  <a:srgbClr val="000000"/>
                </a:solidFill>
                <a:latin typeface="Calibri"/>
                <a:ea typeface="HGP創英角ｺﾞｼｯｸUB" charset="0"/>
                <a:cs typeface="Calibri"/>
              </a:rPr>
              <a:t>alliative care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mphasis program on symptom  management and </a:t>
            </a:r>
            <a:r>
              <a:rPr lang="en-US" altLang="ja-JP" sz="2400" b="1" i="0" dirty="0">
                <a:solidFill>
                  <a:srgbClr val="1F497D"/>
                </a:solidFill>
                <a:latin typeface="Calibri"/>
                <a:ea typeface="HGP創英角ｺﾞｼｯｸUB" charset="0"/>
                <a:cs typeface="Calibri"/>
              </a:rPr>
              <a:t>A</a:t>
            </a:r>
            <a:r>
              <a:rPr lang="en-US" altLang="ja-JP" sz="2400" b="1" i="0" dirty="0">
                <a:solidFill>
                  <a:srgbClr val="000000"/>
                </a:solidFill>
                <a:latin typeface="Calibri"/>
                <a:ea typeface="HGP創英角ｺﾞｼｯｸUB" charset="0"/>
                <a:cs typeface="Calibri"/>
              </a:rPr>
              <a:t>ssessment for </a:t>
            </a:r>
            <a:r>
              <a:rPr lang="en-US" altLang="ja-JP" sz="2400" b="1" i="0" dirty="0">
                <a:solidFill>
                  <a:srgbClr val="1F497D"/>
                </a:solidFill>
                <a:latin typeface="Calibri"/>
                <a:ea typeface="HGP創英角ｺﾞｼｯｸUB" charset="0"/>
                <a:cs typeface="Calibri"/>
              </a:rPr>
              <a:t>C</a:t>
            </a:r>
            <a:r>
              <a:rPr lang="en-US" altLang="ja-JP" sz="2400" b="1" i="0" dirty="0">
                <a:solidFill>
                  <a:srgbClr val="000000"/>
                </a:solidFill>
                <a:latin typeface="Calibri"/>
                <a:ea typeface="HGP創英角ｺﾞｼｯｸUB" charset="0"/>
                <a:cs typeface="Calibri"/>
              </a:rPr>
              <a:t>ontinuous medical </a:t>
            </a:r>
            <a:r>
              <a:rPr lang="en-US" altLang="ja-JP" sz="2400" b="1" i="0" dirty="0">
                <a:solidFill>
                  <a:srgbClr val="1F497D"/>
                </a:solidFill>
                <a:latin typeface="Calibri"/>
                <a:ea typeface="HGP創英角ｺﾞｼｯｸUB" charset="0"/>
                <a:cs typeface="Calibri"/>
              </a:rPr>
              <a:t>E</a:t>
            </a:r>
            <a:r>
              <a:rPr lang="en-US" altLang="ja-JP" sz="2400" b="1" i="0" dirty="0">
                <a:solidFill>
                  <a:srgbClr val="000000"/>
                </a:solidFill>
                <a:latin typeface="Calibri"/>
                <a:ea typeface="HGP創英角ｺﾞｼｯｸUB" charset="0"/>
                <a:cs typeface="Calibri"/>
              </a:rPr>
              <a:t>ducation</a:t>
            </a:r>
            <a:endParaRPr lang="ja-JP" altLang="en-US" sz="2400" b="1" i="0" dirty="0">
              <a:solidFill>
                <a:srgbClr val="000000"/>
              </a:solidFill>
              <a:latin typeface="Calibri"/>
              <a:cs typeface="Calibri"/>
            </a:endParaRPr>
          </a:p>
          <a:p>
            <a:pPr algn="ctr" fontAlgn="auto">
              <a:spcBef>
                <a:spcPts val="0"/>
              </a:spcBef>
              <a:spcAft>
                <a:spcPts val="0"/>
              </a:spcAft>
              <a:buFont typeface="Wingdings" charset="0"/>
              <a:buNone/>
              <a:defRPr/>
            </a:pPr>
            <a:endParaRPr lang="en-US" altLang="ja-JP" sz="2400" b="1" i="0" dirty="0">
              <a:solidFill>
                <a:srgbClr val="000000"/>
              </a:solidFill>
              <a:latin typeface="Calibri"/>
              <a:ea typeface="HGP創英角ｺﾞｼｯｸUB" charset="0"/>
              <a:cs typeface="Calibri"/>
            </a:endParaRPr>
          </a:p>
        </p:txBody>
      </p:sp>
      <p:cxnSp>
        <p:nvCxnSpPr>
          <p:cNvPr id="3" name="直線コネクタ 2"/>
          <p:cNvCxnSpPr/>
          <p:nvPr userDrawn="1"/>
        </p:nvCxnSpPr>
        <p:spPr>
          <a:xfrm>
            <a:off x="0" y="4214626"/>
            <a:ext cx="9144000" cy="0"/>
          </a:xfrm>
          <a:prstGeom prst="line">
            <a:avLst/>
          </a:prstGeom>
          <a:ln w="57150" cmpd="sng">
            <a:solidFill>
              <a:schemeClr val="tx2"/>
            </a:solidFill>
            <a:headEnd type="none"/>
            <a:tailEnd type="none"/>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4" name="図 3" descr="PEACEロゴ.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6399" y="2369924"/>
            <a:ext cx="5791200" cy="1562100"/>
          </a:xfrm>
          <a:prstGeom prst="rect">
            <a:avLst/>
          </a:prstGeom>
        </p:spPr>
      </p:pic>
    </p:spTree>
    <p:extLst>
      <p:ext uri="{BB962C8B-B14F-4D97-AF65-F5344CB8AC3E}">
        <p14:creationId xmlns:p14="http://schemas.microsoft.com/office/powerpoint/2010/main" val="2352778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POSタイトル スライド">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sp>
        <p:nvSpPr>
          <p:cNvPr id="2" name="タイトル 1"/>
          <p:cNvSpPr>
            <a:spLocks noGrp="1"/>
          </p:cNvSpPr>
          <p:nvPr>
            <p:ph type="ctrTitle"/>
          </p:nvPr>
        </p:nvSpPr>
        <p:spPr>
          <a:xfrm>
            <a:off x="450164" y="2130424"/>
            <a:ext cx="8440614" cy="1952627"/>
          </a:xfrm>
        </p:spPr>
        <p:txBody>
          <a:bodyPr/>
          <a:lstStyle>
            <a:lvl1pPr>
              <a:defRPr sz="4800" b="1">
                <a:solidFill>
                  <a:schemeClr val="bg1"/>
                </a:solidFill>
              </a:defRPr>
            </a:lvl1pPr>
          </a:lstStyle>
          <a:p>
            <a:r>
              <a:rPr lang="ja-JP" altLang="en-US" dirty="0"/>
              <a:t>マスター タイトルの書式設定</a:t>
            </a:r>
          </a:p>
        </p:txBody>
      </p:sp>
    </p:spTree>
    <p:extLst>
      <p:ext uri="{BB962C8B-B14F-4D97-AF65-F5344CB8AC3E}">
        <p14:creationId xmlns:p14="http://schemas.microsoft.com/office/powerpoint/2010/main" val="286287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POS小見出し">
    <p:spTree>
      <p:nvGrpSpPr>
        <p:cNvPr id="1" name=""/>
        <p:cNvGrpSpPr/>
        <p:nvPr/>
      </p:nvGrpSpPr>
      <p:grpSpPr>
        <a:xfrm>
          <a:off x="0" y="0"/>
          <a:ext cx="0" cy="0"/>
          <a:chOff x="0" y="0"/>
          <a:chExt cx="0" cy="0"/>
        </a:xfrm>
      </p:grpSpPr>
      <p:sp>
        <p:nvSpPr>
          <p:cNvPr id="4" name="正方形/長方形 3"/>
          <p:cNvSpPr/>
          <p:nvPr userDrawn="1"/>
        </p:nvSpPr>
        <p:spPr>
          <a:xfrm>
            <a:off x="0" y="4083050"/>
            <a:ext cx="9144000" cy="225051"/>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5" name="タイトル 1"/>
          <p:cNvSpPr>
            <a:spLocks noGrp="1"/>
          </p:cNvSpPr>
          <p:nvPr>
            <p:ph type="ctrTitle"/>
          </p:nvPr>
        </p:nvSpPr>
        <p:spPr>
          <a:xfrm>
            <a:off x="450164" y="2340241"/>
            <a:ext cx="8440614" cy="1952627"/>
          </a:xfrm>
          <a:noFill/>
        </p:spPr>
        <p:txBody>
          <a:bodyPr/>
          <a:lstStyle>
            <a:lvl1pPr>
              <a:defRPr sz="4800" b="1">
                <a:solidFill>
                  <a:schemeClr val="accent4">
                    <a:lumMod val="50000"/>
                  </a:schemeClr>
                </a:solidFill>
              </a:defRPr>
            </a:lvl1pPr>
          </a:lstStyle>
          <a:p>
            <a:r>
              <a:rPr lang="ja-JP" altLang="en-US" dirty="0"/>
              <a:t>マスター タイトルの書式設定</a:t>
            </a:r>
          </a:p>
        </p:txBody>
      </p:sp>
    </p:spTree>
    <p:extLst>
      <p:ext uri="{BB962C8B-B14F-4D97-AF65-F5344CB8AC3E}">
        <p14:creationId xmlns:p14="http://schemas.microsoft.com/office/powerpoint/2010/main" val="70583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JPOS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0655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POS二段組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281435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POSタイトルの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248818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JPOS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6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SPMモジュールタイトル">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ctrTitle"/>
          </p:nvPr>
        </p:nvSpPr>
        <p:spPr>
          <a:xfrm>
            <a:off x="450164" y="2130424"/>
            <a:ext cx="8440614" cy="1952627"/>
          </a:xfrm>
        </p:spPr>
        <p:txBody>
          <a:bodyPr/>
          <a:lstStyle>
            <a:lvl1pPr>
              <a:defRPr sz="4800" b="1">
                <a:solidFill>
                  <a:schemeClr val="bg1"/>
                </a:solidFill>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664639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JPOSコンテンツ（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cxnSp>
        <p:nvCxnSpPr>
          <p:cNvPr id="5" name="直線コネクタ 4"/>
          <p:cNvCxnSpPr/>
          <p:nvPr userDrawn="1"/>
        </p:nvCxnSpPr>
        <p:spPr>
          <a:xfrm>
            <a:off x="0" y="103809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43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POS二段組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cxnSp>
        <p:nvCxnSpPr>
          <p:cNvPr id="8" name="直線コネクタ 7"/>
          <p:cNvCxnSpPr/>
          <p:nvPr userDrawn="1"/>
        </p:nvCxnSpPr>
        <p:spPr>
          <a:xfrm>
            <a:off x="0" y="103809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318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JPOSタイトルのみ（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p:txBody>
          <a:bodyPr/>
          <a:lstStyle>
            <a:lvl1pPr>
              <a:defRPr b="1">
                <a:solidFill>
                  <a:srgbClr val="FFFFFF"/>
                </a:solidFill>
              </a:defRPr>
            </a:lvl1pPr>
          </a:lstStyle>
          <a:p>
            <a:r>
              <a:rPr lang="ja-JP" altLang="en-US" dirty="0"/>
              <a:t>マスター タイトルの書式設定</a:t>
            </a:r>
          </a:p>
        </p:txBody>
      </p:sp>
      <p:cxnSp>
        <p:nvCxnSpPr>
          <p:cNvPr id="4" name="直線コネクタ 3"/>
          <p:cNvCxnSpPr/>
          <p:nvPr userDrawn="1"/>
        </p:nvCxnSpPr>
        <p:spPr>
          <a:xfrm>
            <a:off x="0" y="1038095"/>
            <a:ext cx="9144000" cy="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3883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由設定タイトル スライド">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sp>
        <p:nvSpPr>
          <p:cNvPr id="2" name="タイトル 1"/>
          <p:cNvSpPr>
            <a:spLocks noGrp="1"/>
          </p:cNvSpPr>
          <p:nvPr>
            <p:ph type="ctrTitle"/>
          </p:nvPr>
        </p:nvSpPr>
        <p:spPr>
          <a:xfrm>
            <a:off x="685800" y="2398992"/>
            <a:ext cx="7772400" cy="1470025"/>
          </a:xfrm>
        </p:spPr>
        <p:txBody>
          <a:bodyPr/>
          <a:lstStyle>
            <a:lvl1pPr>
              <a:defRPr b="1">
                <a:solidFill>
                  <a:srgbClr val="FFFFFF"/>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3784295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由設定小見出し">
    <p:spTree>
      <p:nvGrpSpPr>
        <p:cNvPr id="1" name=""/>
        <p:cNvGrpSpPr/>
        <p:nvPr/>
      </p:nvGrpSpPr>
      <p:grpSpPr>
        <a:xfrm>
          <a:off x="0" y="0"/>
          <a:ext cx="0" cy="0"/>
          <a:chOff x="0" y="0"/>
          <a:chExt cx="0" cy="0"/>
        </a:xfrm>
      </p:grpSpPr>
      <p:sp>
        <p:nvSpPr>
          <p:cNvPr id="4" name="正方形/長方形 3"/>
          <p:cNvSpPr/>
          <p:nvPr userDrawn="1"/>
        </p:nvSpPr>
        <p:spPr>
          <a:xfrm>
            <a:off x="0" y="4083050"/>
            <a:ext cx="9144000" cy="225051"/>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5" name="タイトル 1"/>
          <p:cNvSpPr>
            <a:spLocks noGrp="1"/>
          </p:cNvSpPr>
          <p:nvPr>
            <p:ph type="ctrTitle"/>
          </p:nvPr>
        </p:nvSpPr>
        <p:spPr>
          <a:xfrm>
            <a:off x="450164" y="2340241"/>
            <a:ext cx="8440614" cy="1952627"/>
          </a:xfrm>
          <a:noFill/>
        </p:spPr>
        <p:txBody>
          <a:bodyPr/>
          <a:lstStyle>
            <a:lvl1pPr>
              <a:defRPr sz="4800" b="1">
                <a:solidFill>
                  <a:schemeClr val="accent3">
                    <a:lumMod val="50000"/>
                  </a:schemeClr>
                </a:solidFill>
              </a:defRPr>
            </a:lvl1pPr>
          </a:lstStyle>
          <a:p>
            <a:r>
              <a:rPr lang="ja-JP" altLang="en-US" dirty="0"/>
              <a:t>マスター タイトルの書式設定</a:t>
            </a:r>
          </a:p>
        </p:txBody>
      </p:sp>
    </p:spTree>
    <p:extLst>
      <p:ext uri="{BB962C8B-B14F-4D97-AF65-F5344CB8AC3E}">
        <p14:creationId xmlns:p14="http://schemas.microsoft.com/office/powerpoint/2010/main" val="833359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由設定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正方形/長方形 6"/>
          <p:cNvSpPr/>
          <p:nvPr userDrawn="1"/>
        </p:nvSpPr>
        <p:spPr>
          <a:xfrm>
            <a:off x="0" y="0"/>
            <a:ext cx="9144000" cy="1143000"/>
          </a:xfrm>
          <a:prstGeom prst="rect">
            <a:avLst/>
          </a:prstGeom>
          <a:solidFill>
            <a:srgbClr val="4F62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8" name="タイトル 1"/>
          <p:cNvSpPr>
            <a:spLocks noGrp="1"/>
          </p:cNvSpPr>
          <p:nvPr>
            <p:ph type="title"/>
          </p:nvPr>
        </p:nvSpPr>
        <p:spPr>
          <a:xfrm>
            <a:off x="457200" y="146038"/>
            <a:ext cx="8229600" cy="868362"/>
          </a:xfrm>
        </p:spPr>
        <p:txBody>
          <a:bodyPr/>
          <a:lstStyle>
            <a:lvl1pPr>
              <a:defRPr b="1">
                <a:solidFill>
                  <a:srgbClr val="FFFFFF"/>
                </a:solidFill>
              </a:defRPr>
            </a:lvl1pPr>
          </a:lstStyle>
          <a:p>
            <a:r>
              <a:rPr lang="ja-JP" altLang="en-US" dirty="0"/>
              <a:t>マスター タイトルの書式設定</a:t>
            </a:r>
          </a:p>
        </p:txBody>
      </p:sp>
    </p:spTree>
    <p:extLst>
      <p:ext uri="{BB962C8B-B14F-4D97-AF65-F5344CB8AC3E}">
        <p14:creationId xmlns:p14="http://schemas.microsoft.com/office/powerpoint/2010/main" val="1383514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由設定二段組み">
    <p:spTree>
      <p:nvGrpSpPr>
        <p:cNvPr id="1" name=""/>
        <p:cNvGrpSpPr/>
        <p:nvPr/>
      </p:nvGrpSpPr>
      <p:grpSpPr>
        <a:xfrm>
          <a:off x="0" y="0"/>
          <a:ext cx="0" cy="0"/>
          <a:chOff x="0" y="0"/>
          <a:chExt cx="0" cy="0"/>
        </a:xfrm>
      </p:grpSpPr>
      <p:sp>
        <p:nvSpPr>
          <p:cNvPr id="7" name="正方形/長方形 6"/>
          <p:cNvSpPr/>
          <p:nvPr userDrawn="1"/>
        </p:nvSpPr>
        <p:spPr>
          <a:xfrm>
            <a:off x="0" y="-4135"/>
            <a:ext cx="9144000" cy="1143000"/>
          </a:xfrm>
          <a:prstGeom prst="rect">
            <a:avLst/>
          </a:prstGeom>
          <a:solidFill>
            <a:srgbClr val="4F622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schemeClr val="bg1"/>
              </a:solidFill>
            </a:endParaRPr>
          </a:p>
        </p:txBody>
      </p:sp>
      <p:sp>
        <p:nvSpPr>
          <p:cNvPr id="2" name="タイトル 1"/>
          <p:cNvSpPr>
            <a:spLocks noGrp="1"/>
          </p:cNvSpPr>
          <p:nvPr>
            <p:ph type="title"/>
          </p:nvPr>
        </p:nvSpPr>
        <p:spPr>
          <a:xfrm>
            <a:off x="457200" y="0"/>
            <a:ext cx="8229600" cy="1143000"/>
          </a:xfrm>
        </p:spPr>
        <p:txBody>
          <a:bodyPr/>
          <a:lstStyle>
            <a:lvl1pPr>
              <a:defRPr b="1">
                <a:solidFill>
                  <a:srgbClr val="FFFFFF"/>
                </a:solidFill>
              </a:defRPr>
            </a:lvl1pPr>
          </a:lstStyle>
          <a:p>
            <a:r>
              <a:rPr lang="ja-JP" altLang="en-US" dirty="0"/>
              <a:t>マスター タイトルの書式設定</a:t>
            </a:r>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139720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sp>
        <p:nvSpPr>
          <p:cNvPr id="7" name="正方形/長方形 6"/>
          <p:cNvSpPr/>
          <p:nvPr userDrawn="1"/>
        </p:nvSpPr>
        <p:spPr>
          <a:xfrm>
            <a:off x="0" y="1736100"/>
            <a:ext cx="9144000" cy="2572002"/>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3" name="正方形/長方形 2"/>
          <p:cNvSpPr/>
          <p:nvPr userDrawn="1"/>
        </p:nvSpPr>
        <p:spPr>
          <a:xfrm>
            <a:off x="1124909" y="4475003"/>
            <a:ext cx="6894182" cy="1809726"/>
          </a:xfrm>
          <a:prstGeom prst="rect">
            <a:avLst/>
          </a:prstGeom>
        </p:spPr>
        <p:txBody>
          <a:bodyPr wrap="square">
            <a:spAutoFit/>
          </a:bodyPr>
          <a:lstStyle/>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rPr>
              <a:t>ここからのスライドは、ファシリテーターの方を対象として、このモジュールを通じて参加者になにを学んでいただくかを説明したものです</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endParaRP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rPr>
              <a:t>参加者に配付するハンドブックに印刷する必要はありません</a:t>
            </a:r>
          </a:p>
        </p:txBody>
      </p:sp>
      <p:sp>
        <p:nvSpPr>
          <p:cNvPr id="5" name="正方形/長方形 4"/>
          <p:cNvSpPr/>
          <p:nvPr userDrawn="1"/>
        </p:nvSpPr>
        <p:spPr>
          <a:xfrm>
            <a:off x="947292" y="2705725"/>
            <a:ext cx="7249416" cy="769441"/>
          </a:xfrm>
          <a:prstGeom prst="rect">
            <a:avLst/>
          </a:prstGeom>
        </p:spPr>
        <p:txBody>
          <a:bodyPr wrap="square">
            <a:spAutoFit/>
          </a:bodyPr>
          <a:lstStyle/>
          <a:p>
            <a:pPr algn="ctr"/>
            <a:r>
              <a:rPr kumimoji="1" lang="ja-JP" altLang="en-US" sz="4400" b="1" i="0" u="none" strike="noStrike" kern="1200" cap="none" spc="0" normalizeH="0" baseline="0" noProof="0" dirty="0">
                <a:ln>
                  <a:noFill/>
                </a:ln>
                <a:solidFill>
                  <a:schemeClr val="bg1"/>
                </a:solidFill>
                <a:effectLst/>
                <a:uLnTx/>
                <a:uFillTx/>
                <a:latin typeface="メイリオ"/>
                <a:ea typeface="メイリオ"/>
              </a:rPr>
              <a:t>このモジュールのねらい</a:t>
            </a:r>
            <a:endParaRPr lang="ja-JP" altLang="en-US" b="1" dirty="0">
              <a:solidFill>
                <a:schemeClr val="bg1"/>
              </a:solidFill>
            </a:endParaRPr>
          </a:p>
        </p:txBody>
      </p:sp>
    </p:spTree>
    <p:extLst>
      <p:ext uri="{BB962C8B-B14F-4D97-AF65-F5344CB8AC3E}">
        <p14:creationId xmlns:p14="http://schemas.microsoft.com/office/powerpoint/2010/main" val="4177598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モジュールの学習目標">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schemeClr val="bg1"/>
              </a:solidFill>
            </a:endParaRP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正方形/長方形 4"/>
          <p:cNvSpPr/>
          <p:nvPr userDrawn="1"/>
        </p:nvSpPr>
        <p:spPr>
          <a:xfrm>
            <a:off x="1613357" y="186780"/>
            <a:ext cx="5917287" cy="769441"/>
          </a:xfrm>
          <a:prstGeom prst="rect">
            <a:avLst/>
          </a:prstGeom>
        </p:spPr>
        <p:txBody>
          <a:bodyPr wrap="square" anchor="ctr">
            <a:spAutoFit/>
          </a:bodyPr>
          <a:lstStyle/>
          <a:p>
            <a:pPr algn="ctr"/>
            <a:r>
              <a:rPr kumimoji="1" lang="ja-JP" altLang="en-US" sz="4400" b="1" i="0" u="none" strike="noStrike" kern="1200" cap="none" spc="0" normalizeH="0" baseline="0" noProof="0" dirty="0">
                <a:ln>
                  <a:noFill/>
                </a:ln>
                <a:solidFill>
                  <a:schemeClr val="bg1"/>
                </a:solidFill>
                <a:effectLst/>
                <a:uLnTx/>
                <a:uFillTx/>
                <a:latin typeface="メイリオ"/>
                <a:ea typeface="メイリオ"/>
              </a:rPr>
              <a:t>モジュールの学習目標</a:t>
            </a:r>
            <a:endParaRPr lang="ja-JP" altLang="en-US" b="1" dirty="0">
              <a:solidFill>
                <a:schemeClr val="bg1"/>
              </a:solidFill>
            </a:endParaRPr>
          </a:p>
        </p:txBody>
      </p:sp>
    </p:spTree>
    <p:extLst>
      <p:ext uri="{BB962C8B-B14F-4D97-AF65-F5344CB8AC3E}">
        <p14:creationId xmlns:p14="http://schemas.microsoft.com/office/powerpoint/2010/main" val="4286265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モジュール運営上の留意点">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schemeClr val="bg1"/>
              </a:solidFill>
            </a:endParaRP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正方形/長方形 4"/>
          <p:cNvSpPr/>
          <p:nvPr userDrawn="1"/>
        </p:nvSpPr>
        <p:spPr>
          <a:xfrm>
            <a:off x="457201" y="186780"/>
            <a:ext cx="8229600" cy="769441"/>
          </a:xfrm>
          <a:prstGeom prst="rect">
            <a:avLst/>
          </a:prstGeom>
        </p:spPr>
        <p:txBody>
          <a:bodyPr wrap="square" anchor="ctr">
            <a:spAutoFit/>
          </a:bodyPr>
          <a:lstStyle/>
          <a:p>
            <a:pPr algn="ctr"/>
            <a:r>
              <a:rPr kumimoji="1" lang="ja-JP" altLang="en-US" sz="4400" b="1" i="0" u="none" strike="noStrike" kern="1200" cap="none" spc="0" normalizeH="0" baseline="0" noProof="0" dirty="0">
                <a:ln>
                  <a:noFill/>
                </a:ln>
                <a:solidFill>
                  <a:schemeClr val="bg1"/>
                </a:solidFill>
                <a:effectLst/>
                <a:uLnTx/>
                <a:uFillTx/>
                <a:latin typeface="メイリオ"/>
                <a:ea typeface="メイリオ"/>
              </a:rPr>
              <a:t>モジュール運営上の留意点</a:t>
            </a:r>
            <a:endParaRPr lang="ja-JP" altLang="en-US" b="1" dirty="0">
              <a:solidFill>
                <a:schemeClr val="bg1"/>
              </a:solidFill>
            </a:endParaRPr>
          </a:p>
        </p:txBody>
      </p:sp>
    </p:spTree>
    <p:extLst>
      <p:ext uri="{BB962C8B-B14F-4D97-AF65-F5344CB8AC3E}">
        <p14:creationId xmlns:p14="http://schemas.microsoft.com/office/powerpoint/2010/main" val="294708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SPM小見出し">
    <p:spTree>
      <p:nvGrpSpPr>
        <p:cNvPr id="1" name=""/>
        <p:cNvGrpSpPr/>
        <p:nvPr/>
      </p:nvGrpSpPr>
      <p:grpSpPr>
        <a:xfrm>
          <a:off x="0" y="0"/>
          <a:ext cx="0" cy="0"/>
          <a:chOff x="0" y="0"/>
          <a:chExt cx="0" cy="0"/>
        </a:xfrm>
      </p:grpSpPr>
      <p:sp>
        <p:nvSpPr>
          <p:cNvPr id="7" name="正方形/長方形 6"/>
          <p:cNvSpPr/>
          <p:nvPr userDrawn="1"/>
        </p:nvSpPr>
        <p:spPr>
          <a:xfrm>
            <a:off x="0" y="4083050"/>
            <a:ext cx="9144000" cy="225051"/>
          </a:xfrm>
          <a:prstGeom prst="rect">
            <a:avLst/>
          </a:prstGeom>
          <a:solidFill>
            <a:srgbClr val="604A7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ctrTitle"/>
          </p:nvPr>
        </p:nvSpPr>
        <p:spPr>
          <a:xfrm>
            <a:off x="450164" y="2340241"/>
            <a:ext cx="8440614" cy="1952627"/>
          </a:xfrm>
          <a:noFill/>
        </p:spPr>
        <p:txBody>
          <a:bodyPr/>
          <a:lstStyle>
            <a:lvl1pPr>
              <a:defRPr sz="4800" b="1">
                <a:solidFill>
                  <a:schemeClr val="accent4">
                    <a:lumMod val="50000"/>
                  </a:schemeClr>
                </a:solidFill>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1395961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全てのモジュールに共通する留意点">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schemeClr val="bg1"/>
              </a:solidFill>
            </a:endParaRPr>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正方形/長方形 5"/>
          <p:cNvSpPr/>
          <p:nvPr userDrawn="1"/>
        </p:nvSpPr>
        <p:spPr>
          <a:xfrm>
            <a:off x="85521" y="217557"/>
            <a:ext cx="8972960" cy="707886"/>
          </a:xfrm>
          <a:prstGeom prst="rect">
            <a:avLst/>
          </a:prstGeom>
        </p:spPr>
        <p:txBody>
          <a:bodyPr wrap="square" anchor="ctr">
            <a:spAutoFit/>
          </a:bodyPr>
          <a:lstStyle/>
          <a:p>
            <a:pPr algn="ctr" defTabSz="914400" fontAlgn="auto">
              <a:spcBef>
                <a:spcPts val="0"/>
              </a:spcBef>
              <a:spcAft>
                <a:spcPts val="0"/>
              </a:spcAft>
            </a:pPr>
            <a:r>
              <a:rPr kumimoji="1" lang="ja-JP" altLang="en-US" sz="4000" b="1" kern="1200" dirty="0">
                <a:solidFill>
                  <a:prstClr val="white"/>
                </a:solidFill>
                <a:latin typeface="メイリオ"/>
                <a:ea typeface="メイリオ"/>
                <a:cs typeface="ＭＳ Ｐゴシック" charset="0"/>
              </a:rPr>
              <a:t>すべてのモジュールに共通する留意点</a:t>
            </a:r>
            <a:endParaRPr kumimoji="1" lang="ja-JP" altLang="en-US" sz="4000" b="1" kern="1200" dirty="0">
              <a:solidFill>
                <a:prstClr val="white"/>
              </a:solidFill>
              <a:latin typeface="Calibri" panose="020F0502020204030204"/>
              <a:ea typeface="ＭＳ Ｐゴシック"/>
              <a:cs typeface="ＭＳ Ｐゴシック" charset="0"/>
            </a:endParaRPr>
          </a:p>
        </p:txBody>
      </p:sp>
    </p:spTree>
    <p:extLst>
      <p:ext uri="{BB962C8B-B14F-4D97-AF65-F5344CB8AC3E}">
        <p14:creationId xmlns:p14="http://schemas.microsoft.com/office/powerpoint/2010/main" val="2382980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JSPM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04430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JSPMコンテンツ">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Tree>
    <p:extLst>
      <p:ext uri="{BB962C8B-B14F-4D97-AF65-F5344CB8AC3E}">
        <p14:creationId xmlns:p14="http://schemas.microsoft.com/office/powerpoint/2010/main" val="2382237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SPMタイトルの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30184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SPM二段組み">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
        <p:nvSpPr>
          <p:cNvPr id="4" name="コンテンツ プレースホルダー 3"/>
          <p:cNvSpPr>
            <a:spLocks noGrp="1"/>
          </p:cNvSpPr>
          <p:nvPr>
            <p:ph sz="quarter" idx="10"/>
          </p:nvPr>
        </p:nvSpPr>
        <p:spPr>
          <a:xfrm>
            <a:off x="158372"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6" name="コンテンツ プレースホルダー 5"/>
          <p:cNvSpPr>
            <a:spLocks noGrp="1"/>
          </p:cNvSpPr>
          <p:nvPr>
            <p:ph sz="quarter" idx="11"/>
          </p:nvPr>
        </p:nvSpPr>
        <p:spPr>
          <a:xfrm>
            <a:off x="4681254" y="1331962"/>
            <a:ext cx="4320000" cy="5040000"/>
          </a:xfrm>
        </p:spPr>
        <p:txBody>
          <a:bodyPr/>
          <a:lstStyle>
            <a:lvl1pPr>
              <a:defRPr sz="2400"/>
            </a:lvl1pPr>
            <a:lvl2pPr>
              <a:defRPr sz="2400"/>
            </a:lvl2pPr>
            <a:lvl3pPr>
              <a:defRPr sz="2400"/>
            </a:lvl3pPr>
            <a:lvl4pPr>
              <a:defRPr sz="2400"/>
            </a:lvl4pPr>
            <a:lvl5pPr>
              <a:defRPr sz="24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54622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JSPM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4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JSPMコンテンツ(ADVANCE)">
    <p:spTree>
      <p:nvGrpSpPr>
        <p:cNvPr id="1" name=""/>
        <p:cNvGrpSpPr/>
        <p:nvPr/>
      </p:nvGrpSpPr>
      <p:grpSpPr>
        <a:xfrm>
          <a:off x="0" y="0"/>
          <a:ext cx="0" cy="0"/>
          <a:chOff x="0" y="0"/>
          <a:chExt cx="0" cy="0"/>
        </a:xfrm>
      </p:grpSpPr>
      <p:sp>
        <p:nvSpPr>
          <p:cNvPr id="7" name="正方形/長方形 6"/>
          <p:cNvSpPr/>
          <p:nvPr userDrawn="1"/>
        </p:nvSpPr>
        <p:spPr>
          <a:xfrm>
            <a:off x="0" y="0"/>
            <a:ext cx="9144000" cy="1143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b"/>
          <a:lstStyle/>
          <a:p>
            <a:pPr algn="ctr" fontAlgn="auto">
              <a:spcBef>
                <a:spcPts val="0"/>
              </a:spcBef>
              <a:spcAft>
                <a:spcPts val="0"/>
              </a:spcAft>
              <a:defRPr/>
            </a:pPr>
            <a:endParaRPr lang="ja-JP" altLang="en-US" b="1" dirty="0">
              <a:solidFill>
                <a:prstClr val="white"/>
              </a:solidFill>
            </a:endParaRPr>
          </a:p>
        </p:txBody>
      </p:sp>
      <p:sp>
        <p:nvSpPr>
          <p:cNvPr id="2" name="タイトル 1"/>
          <p:cNvSpPr>
            <a:spLocks noGrp="1"/>
          </p:cNvSpPr>
          <p:nvPr>
            <p:ph type="title"/>
          </p:nvPr>
        </p:nvSpPr>
        <p:spPr/>
        <p:txBody>
          <a:bodyPr anchor="ctr"/>
          <a:lstStyle>
            <a:lvl1pPr>
              <a:defRPr b="1">
                <a:solidFill>
                  <a:srgbClr val="FFFFFF"/>
                </a:solidFill>
              </a:defRPr>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cxnSp>
        <p:nvCxnSpPr>
          <p:cNvPr id="5" name="直線コネクタ 4"/>
          <p:cNvCxnSpPr/>
          <p:nvPr userDrawn="1"/>
        </p:nvCxnSpPr>
        <p:spPr>
          <a:xfrm>
            <a:off x="0" y="1014400"/>
            <a:ext cx="914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69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image" Target="../media/image2.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0" y="1460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57200" y="1376064"/>
            <a:ext cx="8229600" cy="49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sz="2600" b="0" i="0" dirty="0">
                <a:solidFill>
                  <a:srgbClr val="000000"/>
                </a:solidFill>
                <a:latin typeface="ヒラギノ角ゴ ProN"/>
                <a:ea typeface="ヒラギノ角ゴ ProN"/>
                <a:cs typeface="ヒラギノ角ゴ ProN"/>
              </a:rPr>
              <a:t>メインスライド</a:t>
            </a:r>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6" descr="JSPM(png32).png"/>
          <p:cNvPicPr>
            <a:picLocks noChangeAspect="1"/>
          </p:cNvPicPr>
          <p:nvPr userDrawn="1"/>
        </p:nvPicPr>
        <p:blipFill rotWithShape="1">
          <a:blip r:embed="rId14">
            <a:extLst>
              <a:ext uri="{28A0092B-C50C-407E-A947-70E740481C1C}">
                <a14:useLocalDpi xmlns:a14="http://schemas.microsoft.com/office/drawing/2010/main" val="0"/>
              </a:ext>
            </a:extLst>
          </a:blip>
          <a:srcRect b="22144"/>
          <a:stretch/>
        </p:blipFill>
        <p:spPr bwMode="auto">
          <a:xfrm>
            <a:off x="8517471" y="6681892"/>
            <a:ext cx="448730" cy="1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descr="PEACEロゴ.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0" y="6620256"/>
            <a:ext cx="9070848" cy="246888"/>
          </a:xfrm>
          <a:prstGeom prst="rect">
            <a:avLst/>
          </a:prstGeom>
        </p:spPr>
      </p:pic>
    </p:spTree>
    <p:extLst>
      <p:ext uri="{BB962C8B-B14F-4D97-AF65-F5344CB8AC3E}">
        <p14:creationId xmlns:p14="http://schemas.microsoft.com/office/powerpoint/2010/main" val="3476722653"/>
      </p:ext>
    </p:extLst>
  </p:cSld>
  <p:clrMap bg1="lt1" tx1="dk1" bg2="lt2" tx2="dk2" accent1="accent1" accent2="accent2" accent3="accent3" accent4="accent4" accent5="accent5" accent6="accent6" hlink="hlink" folHlink="folHlink"/>
  <p:sldLayoutIdLst>
    <p:sldLayoutId id="2147483736" r:id="rId1"/>
    <p:sldLayoutId id="2147483703" r:id="rId2"/>
    <p:sldLayoutId id="2147483716" r:id="rId3"/>
    <p:sldLayoutId id="2147483704" r:id="rId4"/>
    <p:sldLayoutId id="2147483728" r:id="rId5"/>
    <p:sldLayoutId id="2147483705" r:id="rId6"/>
    <p:sldLayoutId id="2147483706" r:id="rId7"/>
    <p:sldLayoutId id="2147483707" r:id="rId8"/>
    <p:sldLayoutId id="2147483724" r:id="rId9"/>
    <p:sldLayoutId id="2147483727" r:id="rId10"/>
    <p:sldLayoutId id="2147483726" r:id="rId11"/>
    <p:sldLayoutId id="2147483748" r:id="rId12"/>
  </p:sldLayoutIdLst>
  <p:txStyles>
    <p:titleStyle>
      <a:lvl1pPr algn="ctr" defTabSz="457200" rtl="0" eaLnBrk="1" fontAlgn="base" hangingPunct="1">
        <a:spcBef>
          <a:spcPct val="0"/>
        </a:spcBef>
        <a:spcAft>
          <a:spcPct val="0"/>
        </a:spcAft>
        <a:defRPr kumimoji="1" sz="4400" kern="1200">
          <a:solidFill>
            <a:schemeClr val="tx1"/>
          </a:solidFill>
          <a:latin typeface="メイリオ"/>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メイリオ"/>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メイリオ"/>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302025" y="146038"/>
            <a:ext cx="853414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302025" y="1600200"/>
            <a:ext cx="8534142" cy="49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正方形/長方形 6"/>
          <p:cNvSpPr/>
          <p:nvPr userDrawn="1"/>
        </p:nvSpPr>
        <p:spPr>
          <a:xfrm>
            <a:off x="1204913" y="6623052"/>
            <a:ext cx="7939087" cy="242355"/>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b="1" dirty="0"/>
          </a:p>
        </p:txBody>
      </p:sp>
      <p:pic>
        <p:nvPicPr>
          <p:cNvPr id="11" name="Picture 9" descr="ロゴデータ透明２"/>
          <p:cNvPicPr>
            <a:picLocks noChangeAspect="1" noChangeArrowheads="1"/>
          </p:cNvPicPr>
          <p:nvPr userDrawn="1"/>
        </p:nvPicPr>
        <p:blipFill>
          <a:blip r:embed="rId12" cstate="print"/>
          <a:srcRect/>
          <a:stretch>
            <a:fillRect/>
          </a:stretch>
        </p:blipFill>
        <p:spPr bwMode="auto">
          <a:xfrm>
            <a:off x="8524611" y="6616353"/>
            <a:ext cx="488950" cy="239712"/>
          </a:xfrm>
          <a:prstGeom prst="rect">
            <a:avLst/>
          </a:prstGeom>
          <a:noFill/>
          <a:ln w="9525">
            <a:noFill/>
            <a:miter lim="800000"/>
            <a:headEnd/>
            <a:tailEnd/>
          </a:ln>
        </p:spPr>
      </p:pic>
      <p:sp>
        <p:nvSpPr>
          <p:cNvPr id="12" name="正方形/長方形 11"/>
          <p:cNvSpPr/>
          <p:nvPr userDrawn="1"/>
        </p:nvSpPr>
        <p:spPr>
          <a:xfrm>
            <a:off x="1321334" y="6617154"/>
            <a:ext cx="7196137" cy="430887"/>
          </a:xfrm>
          <a:prstGeom prst="rect">
            <a:avLst/>
          </a:prstGeom>
        </p:spPr>
        <p:txBody>
          <a:bodyPr>
            <a:spAutoFit/>
          </a:bodyPr>
          <a:lstStyle/>
          <a:p>
            <a:pPr fontAlgn="auto">
              <a:spcBef>
                <a:spcPts val="0"/>
              </a:spcBef>
              <a:spcAft>
                <a:spcPts val="0"/>
              </a:spcAft>
              <a:defRPr/>
            </a:pPr>
            <a:r>
              <a:rPr lang="en-US" altLang="ja-JP" sz="1100" b="1" i="1" dirty="0">
                <a:solidFill>
                  <a:schemeClr val="accent1">
                    <a:lumMod val="75000"/>
                  </a:schemeClr>
                </a:solidFill>
                <a:latin typeface="Calibri"/>
                <a:ea typeface="HGP創英角ｺﾞｼｯｸUB" charset="0"/>
                <a:cs typeface="Calibri"/>
              </a:rPr>
              <a:t>P</a:t>
            </a:r>
            <a:r>
              <a:rPr lang="en-US" altLang="ja-JP" sz="1100" b="1" i="1" dirty="0">
                <a:solidFill>
                  <a:srgbClr val="FFFFFF"/>
                </a:solidFill>
                <a:latin typeface="Calibri"/>
                <a:ea typeface="HGP創英角ｺﾞｼｯｸUB" charset="0"/>
                <a:cs typeface="Calibri"/>
              </a:rPr>
              <a:t>alliative care </a:t>
            </a:r>
            <a:r>
              <a:rPr lang="en-US" altLang="ja-JP" sz="1100" b="1" i="1" dirty="0">
                <a:solidFill>
                  <a:srgbClr val="376092"/>
                </a:solidFill>
                <a:latin typeface="Calibri"/>
                <a:ea typeface="HGP創英角ｺﾞｼｯｸUB" charset="0"/>
                <a:cs typeface="Calibri"/>
              </a:rPr>
              <a:t>E</a:t>
            </a:r>
            <a:r>
              <a:rPr lang="en-US" altLang="ja-JP" sz="1100" b="1" i="1" dirty="0">
                <a:solidFill>
                  <a:srgbClr val="FFFFFF"/>
                </a:solidFill>
                <a:latin typeface="Calibri"/>
                <a:ea typeface="HGP創英角ｺﾞｼｯｸUB" charset="0"/>
                <a:cs typeface="Calibri"/>
              </a:rPr>
              <a:t>mphasis program on symptom  management and </a:t>
            </a:r>
            <a:r>
              <a:rPr lang="en-US" altLang="ja-JP" sz="1100" b="1" i="1" dirty="0">
                <a:solidFill>
                  <a:srgbClr val="376092"/>
                </a:solidFill>
                <a:latin typeface="Calibri"/>
                <a:ea typeface="HGP創英角ｺﾞｼｯｸUB" charset="0"/>
                <a:cs typeface="Calibri"/>
              </a:rPr>
              <a:t>A</a:t>
            </a:r>
            <a:r>
              <a:rPr lang="en-US" altLang="ja-JP" sz="1100" b="1" i="1" dirty="0">
                <a:solidFill>
                  <a:srgbClr val="FFFFFF"/>
                </a:solidFill>
                <a:latin typeface="Calibri"/>
                <a:ea typeface="HGP創英角ｺﾞｼｯｸUB" charset="0"/>
                <a:cs typeface="Calibri"/>
              </a:rPr>
              <a:t>ssessment for </a:t>
            </a:r>
            <a:r>
              <a:rPr lang="en-US" altLang="ja-JP" sz="1100" b="1" i="1" dirty="0">
                <a:solidFill>
                  <a:srgbClr val="376092"/>
                </a:solidFill>
                <a:latin typeface="Calibri"/>
                <a:ea typeface="HGP創英角ｺﾞｼｯｸUB" charset="0"/>
                <a:cs typeface="Calibri"/>
              </a:rPr>
              <a:t>C</a:t>
            </a:r>
            <a:r>
              <a:rPr lang="en-US" altLang="ja-JP" sz="1100" b="1" i="1" dirty="0">
                <a:solidFill>
                  <a:srgbClr val="FFFFFF"/>
                </a:solidFill>
                <a:latin typeface="Calibri"/>
                <a:ea typeface="HGP創英角ｺﾞｼｯｸUB" charset="0"/>
                <a:cs typeface="Calibri"/>
              </a:rPr>
              <a:t>ontinuous medical </a:t>
            </a:r>
            <a:r>
              <a:rPr lang="en-US" altLang="ja-JP" sz="1100" b="1" i="1" dirty="0">
                <a:solidFill>
                  <a:srgbClr val="376092"/>
                </a:solidFill>
                <a:latin typeface="Calibri"/>
                <a:ea typeface="HGP創英角ｺﾞｼｯｸUB" charset="0"/>
                <a:cs typeface="Calibri"/>
              </a:rPr>
              <a:t>E</a:t>
            </a:r>
            <a:r>
              <a:rPr lang="en-US" altLang="ja-JP" sz="1100" b="1" i="1" dirty="0">
                <a:solidFill>
                  <a:srgbClr val="FFFFFF"/>
                </a:solidFill>
                <a:latin typeface="Calibri"/>
                <a:ea typeface="HGP創英角ｺﾞｼｯｸUB" charset="0"/>
                <a:cs typeface="Calibri"/>
              </a:rPr>
              <a:t>ducation</a:t>
            </a:r>
            <a:endParaRPr lang="ja-JP" altLang="en-US" sz="1100" b="1" i="1" dirty="0">
              <a:solidFill>
                <a:srgbClr val="FFFFFF"/>
              </a:solidFill>
              <a:latin typeface="Calibri"/>
              <a:ea typeface="+mn-ea"/>
              <a:cs typeface="Calibri"/>
            </a:endParaRPr>
          </a:p>
          <a:p>
            <a:pPr fontAlgn="auto">
              <a:spcBef>
                <a:spcPts val="0"/>
              </a:spcBef>
              <a:spcAft>
                <a:spcPts val="0"/>
              </a:spcAft>
              <a:buFont typeface="Wingdings" charset="0"/>
              <a:buNone/>
              <a:defRPr/>
            </a:pPr>
            <a:endParaRPr lang="en-US" altLang="ja-JP" sz="1100" b="1" i="1" dirty="0">
              <a:solidFill>
                <a:srgbClr val="FFFFFF"/>
              </a:solidFill>
              <a:latin typeface="Calibri"/>
              <a:ea typeface="HGP創英角ｺﾞｼｯｸUB" charset="0"/>
              <a:cs typeface="Calibri"/>
            </a:endParaRPr>
          </a:p>
        </p:txBody>
      </p:sp>
      <p:pic>
        <p:nvPicPr>
          <p:cNvPr id="13" name="図 12" descr="PEACEロゴ.pd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5566" y="6623154"/>
            <a:ext cx="977452" cy="263655"/>
          </a:xfrm>
          <a:prstGeom prst="rect">
            <a:avLst/>
          </a:prstGeom>
        </p:spPr>
      </p:pic>
    </p:spTree>
    <p:extLst>
      <p:ext uri="{BB962C8B-B14F-4D97-AF65-F5344CB8AC3E}">
        <p14:creationId xmlns:p14="http://schemas.microsoft.com/office/powerpoint/2010/main" val="2205096449"/>
      </p:ext>
    </p:extLst>
  </p:cSld>
  <p:clrMap bg1="lt1" tx1="dk1" bg2="lt2" tx2="dk2" accent1="accent1" accent2="accent2" accent3="accent3" accent4="accent4" accent5="accent5" accent6="accent6" hlink="hlink" folHlink="folHlink"/>
  <p:sldLayoutIdLst>
    <p:sldLayoutId id="2147483725" r:id="rId1"/>
    <p:sldLayoutId id="2147483683" r:id="rId2"/>
    <p:sldLayoutId id="2147483717" r:id="rId3"/>
    <p:sldLayoutId id="2147483684" r:id="rId4"/>
    <p:sldLayoutId id="2147483696" r:id="rId5"/>
    <p:sldLayoutId id="2147483685" r:id="rId6"/>
    <p:sldLayoutId id="2147483686" r:id="rId7"/>
    <p:sldLayoutId id="2147483694" r:id="rId8"/>
    <p:sldLayoutId id="2147483697" r:id="rId9"/>
    <p:sldLayoutId id="2147483695" r:id="rId10"/>
  </p:sldLayoutIdLst>
  <p:txStyles>
    <p:titleStyle>
      <a:lvl1pPr algn="ctr" defTabSz="457200" rtl="0" eaLnBrk="1" fontAlgn="base" hangingPunct="1">
        <a:spcBef>
          <a:spcPct val="0"/>
        </a:spcBef>
        <a:spcAft>
          <a:spcPct val="0"/>
        </a:spcAft>
        <a:defRPr kumimoji="1" sz="4400" kern="1200">
          <a:solidFill>
            <a:schemeClr val="tx1"/>
          </a:solidFill>
          <a:latin typeface="メイリオ"/>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メイリオ"/>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メイリオ"/>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624153413"/>
      </p:ext>
    </p:extLst>
  </p:cSld>
  <p:clrMap bg1="lt1" tx1="dk1" bg2="lt2" tx2="dk2" accent1="accent1" accent2="accent2" accent3="accent3" accent4="accent4" accent5="accent5" accent6="accent6" hlink="hlink" folHlink="folHlink"/>
  <p:sldLayoutIdLst>
    <p:sldLayoutId id="2147483661" r:id="rId1"/>
    <p:sldLayoutId id="2147483718" r:id="rId2"/>
    <p:sldLayoutId id="2147483662" r:id="rId3"/>
    <p:sldLayoutId id="2147483700" r:id="rId4"/>
  </p:sldLayoutIdLst>
  <p:txStyles>
    <p:titleStyle>
      <a:lvl1pPr algn="ctr" defTabSz="457200" rtl="0" eaLnBrk="1" latinLnBrk="0" hangingPunct="1">
        <a:spcBef>
          <a:spcPct val="0"/>
        </a:spcBef>
        <a:buNone/>
        <a:defRPr kumimoji="1" sz="4400" kern="1200">
          <a:solidFill>
            <a:schemeClr val="tx1"/>
          </a:solidFill>
          <a:latin typeface="メイリオ"/>
          <a:ea typeface="メイリオ"/>
          <a:cs typeface="メイリオ"/>
        </a:defRPr>
      </a:lvl1pPr>
    </p:titleStyle>
    <p:bodyStyle>
      <a:lvl1pPr marL="342900" indent="-342900" algn="l" defTabSz="457200" rtl="0" eaLnBrk="1" latinLnBrk="0" hangingPunct="1">
        <a:lnSpc>
          <a:spcPct val="120000"/>
        </a:lnSpc>
        <a:spcBef>
          <a:spcPct val="20000"/>
        </a:spcBef>
        <a:buFont typeface="Arial"/>
        <a:buChar char="•"/>
        <a:defRPr kumimoji="1" sz="3200" kern="1200">
          <a:solidFill>
            <a:schemeClr val="tx1"/>
          </a:solidFill>
          <a:latin typeface="メイリオ"/>
          <a:ea typeface="メイリオ"/>
          <a:cs typeface="メイリオ"/>
        </a:defRPr>
      </a:lvl1pPr>
      <a:lvl2pPr marL="742950" indent="-285750" algn="l" defTabSz="457200" rtl="0" eaLnBrk="1" latinLnBrk="0" hangingPunct="1">
        <a:lnSpc>
          <a:spcPct val="120000"/>
        </a:lnSpc>
        <a:spcBef>
          <a:spcPct val="20000"/>
        </a:spcBef>
        <a:buFont typeface="Arial"/>
        <a:buChar char="–"/>
        <a:defRPr kumimoji="1" sz="2800" kern="1200">
          <a:solidFill>
            <a:schemeClr val="tx1"/>
          </a:solidFill>
          <a:latin typeface="メイリオ"/>
          <a:ea typeface="メイリオ"/>
          <a:cs typeface="メイリオ"/>
        </a:defRPr>
      </a:lvl2pPr>
      <a:lvl3pPr marL="1143000" indent="-228600" algn="l" defTabSz="457200" rtl="0" eaLnBrk="1" latinLnBrk="0" hangingPunct="1">
        <a:lnSpc>
          <a:spcPct val="120000"/>
        </a:lnSpc>
        <a:spcBef>
          <a:spcPct val="20000"/>
        </a:spcBef>
        <a:buFont typeface="Arial"/>
        <a:buChar char="•"/>
        <a:defRPr kumimoji="1" sz="2000" kern="1200">
          <a:solidFill>
            <a:schemeClr val="tx1"/>
          </a:solidFill>
          <a:latin typeface="メイリオ"/>
          <a:ea typeface="メイリオ"/>
          <a:cs typeface="メイリオ"/>
        </a:defRPr>
      </a:lvl3pPr>
      <a:lvl4pPr marL="1600200" indent="-228600" algn="l" defTabSz="457200" rtl="0" eaLnBrk="1" latinLnBrk="0" hangingPunct="1">
        <a:lnSpc>
          <a:spcPct val="120000"/>
        </a:lnSpc>
        <a:spcBef>
          <a:spcPct val="20000"/>
        </a:spcBef>
        <a:buFont typeface="Arial"/>
        <a:buChar char="–"/>
        <a:defRPr kumimoji="1" sz="2000" kern="1200">
          <a:solidFill>
            <a:schemeClr val="tx1"/>
          </a:solidFill>
          <a:latin typeface="メイリオ"/>
          <a:ea typeface="メイリオ"/>
          <a:cs typeface="メイリオ"/>
        </a:defRPr>
      </a:lvl4pPr>
      <a:lvl5pPr marL="2057400" indent="-228600" algn="l" defTabSz="457200" rtl="0" eaLnBrk="1" latinLnBrk="0" hangingPunct="1">
        <a:lnSpc>
          <a:spcPct val="120000"/>
        </a:lnSpc>
        <a:spcBef>
          <a:spcPct val="20000"/>
        </a:spcBef>
        <a:buFont typeface="Arial"/>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正方形/長方形 2"/>
          <p:cNvSpPr/>
          <p:nvPr userDrawn="1"/>
        </p:nvSpPr>
        <p:spPr>
          <a:xfrm>
            <a:off x="7572283" y="6608556"/>
            <a:ext cx="1571717" cy="252000"/>
          </a:xfrm>
          <a:prstGeom prst="rect">
            <a:avLst/>
          </a:prstGeom>
          <a:solidFill>
            <a:srgbClr val="C2B6D5"/>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050" name="タイトル プレースホルダー 1"/>
          <p:cNvSpPr>
            <a:spLocks noGrp="1"/>
          </p:cNvSpPr>
          <p:nvPr>
            <p:ph type="title"/>
          </p:nvPr>
        </p:nvSpPr>
        <p:spPr bwMode="auto">
          <a:xfrm>
            <a:off x="457200" y="1460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457200" y="1376064"/>
            <a:ext cx="8229600" cy="490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sz="2600" b="0" i="0" dirty="0">
                <a:solidFill>
                  <a:srgbClr val="000000"/>
                </a:solidFill>
                <a:latin typeface="ヒラギノ角ゴ ProN"/>
                <a:ea typeface="ヒラギノ角ゴ ProN"/>
                <a:cs typeface="ヒラギノ角ゴ ProN"/>
              </a:rPr>
              <a:t>メインスライド</a:t>
            </a:r>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pic>
        <p:nvPicPr>
          <p:cNvPr id="10" name="図 6" descr="JSPM(png32).png"/>
          <p:cNvPicPr>
            <a:picLocks noChangeAspect="1"/>
          </p:cNvPicPr>
          <p:nvPr userDrawn="1"/>
        </p:nvPicPr>
        <p:blipFill rotWithShape="1">
          <a:blip r:embed="rId6">
            <a:extLst>
              <a:ext uri="{28A0092B-C50C-407E-A947-70E740481C1C}">
                <a14:useLocalDpi xmlns:a14="http://schemas.microsoft.com/office/drawing/2010/main" val="0"/>
              </a:ext>
            </a:extLst>
          </a:blip>
          <a:srcRect b="22144"/>
          <a:stretch/>
        </p:blipFill>
        <p:spPr bwMode="auto">
          <a:xfrm>
            <a:off x="8654775" y="6681892"/>
            <a:ext cx="448730" cy="15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PEACEロゴ.jpg"/>
          <p:cNvPicPr>
            <a:picLocks noChangeAspect="1"/>
          </p:cNvPicPr>
          <p:nvPr userDrawn="1"/>
        </p:nvPicPr>
        <p:blipFill rotWithShape="1">
          <a:blip r:embed="rId7">
            <a:extLst>
              <a:ext uri="{28A0092B-C50C-407E-A947-70E740481C1C}">
                <a14:useLocalDpi xmlns:a14="http://schemas.microsoft.com/office/drawing/2010/main" val="0"/>
              </a:ext>
            </a:extLst>
          </a:blip>
          <a:srcRect r="7218"/>
          <a:stretch/>
        </p:blipFill>
        <p:spPr>
          <a:xfrm>
            <a:off x="-2744" y="6611112"/>
            <a:ext cx="8416120" cy="246888"/>
          </a:xfrm>
          <a:prstGeom prst="rect">
            <a:avLst/>
          </a:prstGeom>
        </p:spPr>
      </p:pic>
      <p:pic>
        <p:nvPicPr>
          <p:cNvPr id="9" name="Picture 9" descr="ロゴデータ透明２"/>
          <p:cNvPicPr>
            <a:picLocks noChangeAspect="1" noChangeArrowheads="1"/>
          </p:cNvPicPr>
          <p:nvPr userDrawn="1"/>
        </p:nvPicPr>
        <p:blipFill>
          <a:blip r:embed="rId8" cstate="print"/>
          <a:srcRect/>
          <a:stretch>
            <a:fillRect/>
          </a:stretch>
        </p:blipFill>
        <p:spPr bwMode="auto">
          <a:xfrm>
            <a:off x="8125330" y="6616353"/>
            <a:ext cx="488950" cy="239712"/>
          </a:xfrm>
          <a:prstGeom prst="rect">
            <a:avLst/>
          </a:prstGeom>
          <a:noFill/>
          <a:ln w="9525">
            <a:noFill/>
            <a:miter lim="800000"/>
            <a:headEnd/>
            <a:tailEnd/>
          </a:ln>
        </p:spPr>
      </p:pic>
    </p:spTree>
    <p:extLst>
      <p:ext uri="{BB962C8B-B14F-4D97-AF65-F5344CB8AC3E}">
        <p14:creationId xmlns:p14="http://schemas.microsoft.com/office/powerpoint/2010/main" val="875869392"/>
      </p:ext>
    </p:extLst>
  </p:cSld>
  <p:clrMap bg1="lt1" tx1="dk1" bg2="lt2" tx2="dk2" accent1="accent1" accent2="accent2" accent3="accent3" accent4="accent4" accent5="accent5" accent6="accent6" hlink="hlink" folHlink="folHlink"/>
  <p:sldLayoutIdLst>
    <p:sldLayoutId id="2147483731" r:id="rId1"/>
    <p:sldLayoutId id="2147483733" r:id="rId2"/>
    <p:sldLayoutId id="2147483743" r:id="rId3"/>
    <p:sldLayoutId id="2147483734" r:id="rId4"/>
  </p:sldLayoutIdLst>
  <p:txStyles>
    <p:titleStyle>
      <a:lvl1pPr algn="ctr" defTabSz="457200" rtl="0" eaLnBrk="1" fontAlgn="base" hangingPunct="1">
        <a:spcBef>
          <a:spcPct val="0"/>
        </a:spcBef>
        <a:spcAft>
          <a:spcPct val="0"/>
        </a:spcAft>
        <a:defRPr kumimoji="1" sz="4400" kern="1200">
          <a:solidFill>
            <a:schemeClr val="tx1"/>
          </a:solidFill>
          <a:latin typeface="メイリオ"/>
          <a:ea typeface="メイリオ"/>
          <a:cs typeface="メイリオ"/>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lnSpc>
          <a:spcPct val="120000"/>
        </a:lnSpc>
        <a:spcBef>
          <a:spcPct val="20000"/>
        </a:spcBef>
        <a:spcAft>
          <a:spcPct val="0"/>
        </a:spcAft>
        <a:buFont typeface="Arial" charset="0"/>
        <a:buChar char="•"/>
        <a:defRPr kumimoji="1" sz="3200" kern="1200">
          <a:solidFill>
            <a:schemeClr val="tx1"/>
          </a:solidFill>
          <a:latin typeface="メイリオ"/>
          <a:ea typeface="メイリオ"/>
          <a:cs typeface="メイリオ"/>
        </a:defRPr>
      </a:lvl1pPr>
      <a:lvl2pPr marL="742950" indent="-285750" algn="l" defTabSz="457200" rtl="0" eaLnBrk="1" fontAlgn="base" hangingPunct="1">
        <a:lnSpc>
          <a:spcPct val="120000"/>
        </a:lnSpc>
        <a:spcBef>
          <a:spcPct val="20000"/>
        </a:spcBef>
        <a:spcAft>
          <a:spcPct val="0"/>
        </a:spcAft>
        <a:buFont typeface="Arial" charset="0"/>
        <a:buChar char="–"/>
        <a:defRPr kumimoji="1" sz="2800" kern="1200">
          <a:solidFill>
            <a:schemeClr val="tx1"/>
          </a:solidFill>
          <a:latin typeface="メイリオ"/>
          <a:ea typeface="メイリオ"/>
          <a:cs typeface="メイリオ"/>
        </a:defRPr>
      </a:lvl2pPr>
      <a:lvl3pPr marL="11430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3pPr>
      <a:lvl4pPr marL="1600200" indent="-228600" algn="l" defTabSz="457200" rtl="0" eaLnBrk="1" fontAlgn="base" hangingPunct="1">
        <a:lnSpc>
          <a:spcPct val="120000"/>
        </a:lnSpc>
        <a:spcBef>
          <a:spcPct val="20000"/>
        </a:spcBef>
        <a:spcAft>
          <a:spcPct val="0"/>
        </a:spcAft>
        <a:buFont typeface="Arial" charset="0"/>
        <a:buChar char="–"/>
        <a:defRPr kumimoji="1" sz="2000" kern="1200">
          <a:solidFill>
            <a:schemeClr val="tx1"/>
          </a:solidFill>
          <a:latin typeface="メイリオ"/>
          <a:ea typeface="メイリオ"/>
          <a:cs typeface="メイリオ"/>
        </a:defRPr>
      </a:lvl4pPr>
      <a:lvl5pPr marL="2057400" indent="-228600" algn="l" defTabSz="457200" rtl="0" eaLnBrk="1" fontAlgn="base" hangingPunct="1">
        <a:lnSpc>
          <a:spcPct val="120000"/>
        </a:lnSpc>
        <a:spcBef>
          <a:spcPct val="20000"/>
        </a:spcBef>
        <a:spcAft>
          <a:spcPct val="0"/>
        </a:spcAft>
        <a:buClr>
          <a:schemeClr val="accent4">
            <a:lumMod val="50000"/>
          </a:schemeClr>
        </a:buClr>
        <a:buSzPct val="125000"/>
        <a:buFont typeface="Arial" charset="0"/>
        <a:buChar char="»"/>
        <a:defRPr kumimoji="1" sz="20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89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ja-JP" altLang="en-US" dirty="0"/>
              <a:t>症例</a:t>
            </a:r>
            <a:r>
              <a:rPr lang="en-US" altLang="ja-JP" dirty="0"/>
              <a:t>…</a:t>
            </a:r>
            <a:endParaRPr lang="ja-JP" altLang="en-US" dirty="0"/>
          </a:p>
        </p:txBody>
      </p:sp>
      <p:sp>
        <p:nvSpPr>
          <p:cNvPr id="10243" name="Rectangle 3"/>
          <p:cNvSpPr>
            <a:spLocks noGrp="1" noChangeArrowheads="1"/>
          </p:cNvSpPr>
          <p:nvPr>
            <p:ph idx="1"/>
          </p:nvPr>
        </p:nvSpPr>
        <p:spPr/>
        <p:txBody>
          <a:bodyPr>
            <a:normAutofit fontScale="92500" lnSpcReduction="20000"/>
          </a:bodyPr>
          <a:lstStyle/>
          <a:p>
            <a:r>
              <a:rPr lang="ja-JP" altLang="en-US" dirty="0"/>
              <a:t>59歳、男性</a:t>
            </a:r>
          </a:p>
          <a:p>
            <a:r>
              <a:rPr lang="ja-JP" altLang="en-US" dirty="0"/>
              <a:t>肺がん、副腎転移、骨転移</a:t>
            </a:r>
            <a:endParaRPr lang="en-US" altLang="ja-JP" dirty="0"/>
          </a:p>
          <a:p>
            <a:r>
              <a:rPr lang="ja-JP" altLang="en-US" dirty="0"/>
              <a:t>喫煙歴：</a:t>
            </a:r>
            <a:r>
              <a:rPr lang="en-US" altLang="ja-JP" dirty="0"/>
              <a:t>40</a:t>
            </a:r>
            <a:r>
              <a:rPr lang="ja-JP" altLang="en-US" dirty="0"/>
              <a:t>本</a:t>
            </a:r>
            <a:r>
              <a:rPr lang="en-US" altLang="ja-JP" dirty="0"/>
              <a:t>/</a:t>
            </a:r>
            <a:r>
              <a:rPr lang="ja-JP" altLang="en-US" dirty="0"/>
              <a:t>日</a:t>
            </a:r>
            <a:r>
              <a:rPr lang="en-US" altLang="ja-JP" dirty="0"/>
              <a:t>×39</a:t>
            </a:r>
            <a:r>
              <a:rPr lang="ja-JP" altLang="en-US" dirty="0"/>
              <a:t>年</a:t>
            </a:r>
            <a:endParaRPr lang="en-US" altLang="ja-JP" dirty="0"/>
          </a:p>
          <a:p>
            <a:r>
              <a:rPr lang="en-US" altLang="ja-JP" dirty="0"/>
              <a:t>X</a:t>
            </a:r>
            <a:r>
              <a:rPr lang="ja-JP" altLang="en-US" dirty="0"/>
              <a:t>年</a:t>
            </a:r>
            <a:r>
              <a:rPr lang="en-US" altLang="ja-JP" dirty="0"/>
              <a:t>1</a:t>
            </a:r>
            <a:r>
              <a:rPr lang="ja-JP" altLang="en-US" dirty="0"/>
              <a:t>月　頚部から上背部にかけて放散する痛みあり、近医から鎮痛剤を処方</a:t>
            </a:r>
          </a:p>
          <a:p>
            <a:r>
              <a:rPr lang="en-US" altLang="ja-JP" dirty="0"/>
              <a:t>2</a:t>
            </a:r>
            <a:r>
              <a:rPr lang="ja-JP" altLang="en-US" dirty="0"/>
              <a:t>月　胸部X線写真にて右胸部異常陰影を指摘され、精査目的に受診</a:t>
            </a:r>
          </a:p>
          <a:p>
            <a:r>
              <a:rPr lang="ja-JP" altLang="en-US" dirty="0"/>
              <a:t>胸部</a:t>
            </a:r>
            <a:r>
              <a:rPr lang="en-US" altLang="ja-JP" dirty="0"/>
              <a:t>CT</a:t>
            </a:r>
            <a:r>
              <a:rPr lang="ja-JP" altLang="en-US" dirty="0"/>
              <a:t>にて、右上葉に腫瘤を認め、第</a:t>
            </a:r>
            <a:r>
              <a:rPr lang="en-US" altLang="ja-JP" dirty="0"/>
              <a:t>2</a:t>
            </a:r>
            <a:r>
              <a:rPr lang="ja-JP" altLang="en-US" dirty="0"/>
              <a:t>肋骨および第</a:t>
            </a:r>
            <a:r>
              <a:rPr lang="en-US" altLang="ja-JP" dirty="0"/>
              <a:t>2</a:t>
            </a:r>
            <a:r>
              <a:rPr lang="ja-JP" altLang="en-US" dirty="0"/>
              <a:t>胸椎に浸潤していた</a:t>
            </a:r>
            <a:endParaRPr lang="en-US" altLang="ja-JP" dirty="0"/>
          </a:p>
        </p:txBody>
      </p:sp>
    </p:spTree>
    <p:extLst>
      <p:ext uri="{BB962C8B-B14F-4D97-AF65-F5344CB8AC3E}">
        <p14:creationId xmlns:p14="http://schemas.microsoft.com/office/powerpoint/2010/main" val="110808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ja-JP" dirty="0"/>
              <a:t>…</a:t>
            </a:r>
            <a:r>
              <a:rPr lang="ja-JP" altLang="en-US" dirty="0"/>
              <a:t>症例</a:t>
            </a:r>
            <a:r>
              <a:rPr lang="en-US" altLang="ja-JP" dirty="0"/>
              <a:t>…</a:t>
            </a:r>
            <a:endParaRPr lang="ja-JP" altLang="en-US" dirty="0"/>
          </a:p>
        </p:txBody>
      </p:sp>
      <p:sp>
        <p:nvSpPr>
          <p:cNvPr id="10243" name="Rectangle 3"/>
          <p:cNvSpPr>
            <a:spLocks noGrp="1" noChangeArrowheads="1"/>
          </p:cNvSpPr>
          <p:nvPr>
            <p:ph idx="1"/>
          </p:nvPr>
        </p:nvSpPr>
        <p:spPr/>
        <p:txBody>
          <a:bodyPr/>
          <a:lstStyle/>
          <a:p>
            <a:pPr>
              <a:lnSpc>
                <a:spcPct val="110000"/>
              </a:lnSpc>
            </a:pPr>
            <a:r>
              <a:rPr lang="ja-JP" altLang="en-US" dirty="0"/>
              <a:t>気管支鏡下肺生検にて扁平上皮癌と診断</a:t>
            </a:r>
            <a:endParaRPr lang="en-US" altLang="ja-JP" dirty="0"/>
          </a:p>
          <a:p>
            <a:pPr>
              <a:lnSpc>
                <a:spcPct val="110000"/>
              </a:lnSpc>
            </a:pPr>
            <a:r>
              <a:rPr lang="ja-JP" altLang="en-US" dirty="0"/>
              <a:t>腹部</a:t>
            </a:r>
            <a:r>
              <a:rPr lang="en-US" altLang="ja-JP" dirty="0"/>
              <a:t>CT</a:t>
            </a:r>
            <a:r>
              <a:rPr lang="ja-JP" altLang="en-US" dirty="0"/>
              <a:t>にて、両側副腎への遠隔転移を</a:t>
            </a:r>
            <a:r>
              <a:rPr lang="en-US" altLang="ja-JP" dirty="0"/>
              <a:t/>
            </a:r>
            <a:br>
              <a:rPr lang="en-US" altLang="ja-JP" dirty="0"/>
            </a:br>
            <a:r>
              <a:rPr lang="ja-JP" altLang="en-US" dirty="0"/>
              <a:t>認めた</a:t>
            </a:r>
            <a:endParaRPr lang="en-US" altLang="ja-JP" dirty="0"/>
          </a:p>
          <a:p>
            <a:pPr>
              <a:lnSpc>
                <a:spcPct val="110000"/>
              </a:lnSpc>
            </a:pPr>
            <a:r>
              <a:rPr lang="ja-JP" altLang="en-US" dirty="0"/>
              <a:t>病期は</a:t>
            </a:r>
            <a:r>
              <a:rPr lang="en-US" altLang="ja-JP" dirty="0" err="1"/>
              <a:t>StageIV</a:t>
            </a:r>
            <a:r>
              <a:rPr lang="ja-JP" altLang="en-US" dirty="0"/>
              <a:t>（</a:t>
            </a:r>
            <a:r>
              <a:rPr lang="en-US" altLang="ja-JP" dirty="0"/>
              <a:t> c-T4N0M1b </a:t>
            </a:r>
            <a:r>
              <a:rPr lang="ja-JP" altLang="en-US" dirty="0"/>
              <a:t>）</a:t>
            </a:r>
            <a:endParaRPr lang="en-US" altLang="ja-JP" dirty="0"/>
          </a:p>
          <a:p>
            <a:pPr>
              <a:lnSpc>
                <a:spcPct val="110000"/>
              </a:lnSpc>
            </a:pPr>
            <a:r>
              <a:rPr lang="ja-JP" altLang="en-US" dirty="0"/>
              <a:t>抗がん化学療法の治療方針となり、局所</a:t>
            </a:r>
            <a:r>
              <a:rPr lang="en-US" altLang="ja-JP" dirty="0"/>
              <a:t/>
            </a:r>
            <a:br>
              <a:rPr lang="en-US" altLang="ja-JP" dirty="0"/>
            </a:br>
            <a:r>
              <a:rPr lang="ja-JP" altLang="en-US" dirty="0" err="1"/>
              <a:t>への</a:t>
            </a:r>
            <a:r>
              <a:rPr lang="ja-JP" altLang="en-US" dirty="0"/>
              <a:t>放射線療法を併用することになった</a:t>
            </a:r>
            <a:endParaRPr lang="en-US" altLang="ja-JP" dirty="0"/>
          </a:p>
        </p:txBody>
      </p:sp>
    </p:spTree>
    <p:extLst>
      <p:ext uri="{BB962C8B-B14F-4D97-AF65-F5344CB8AC3E}">
        <p14:creationId xmlns:p14="http://schemas.microsoft.com/office/powerpoint/2010/main" val="390643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0000424240_CT_20110316_3-10.jpg"/>
          <p:cNvPicPr>
            <a:picLocks noChangeAspect="1"/>
          </p:cNvPicPr>
          <p:nvPr/>
        </p:nvPicPr>
        <p:blipFill rotWithShape="1">
          <a:blip r:embed="rId3">
            <a:extLst>
              <a:ext uri="{28A0092B-C50C-407E-A947-70E740481C1C}">
                <a14:useLocalDpi xmlns:a14="http://schemas.microsoft.com/office/drawing/2010/main" val="0"/>
              </a:ext>
            </a:extLst>
          </a:blip>
          <a:srcRect t="26481" b="18503"/>
          <a:stretch/>
        </p:blipFill>
        <p:spPr>
          <a:xfrm>
            <a:off x="5546063" y="2115402"/>
            <a:ext cx="3597028" cy="1978927"/>
          </a:xfrm>
          <a:prstGeom prst="rect">
            <a:avLst/>
          </a:prstGeom>
        </p:spPr>
      </p:pic>
      <p:pic>
        <p:nvPicPr>
          <p:cNvPr id="6" name="図 5" descr="0000424240_CT_20110316_2-13.jpg"/>
          <p:cNvPicPr>
            <a:picLocks noChangeAspect="1"/>
          </p:cNvPicPr>
          <p:nvPr/>
        </p:nvPicPr>
        <p:blipFill rotWithShape="1">
          <a:blip r:embed="rId4">
            <a:extLst>
              <a:ext uri="{28A0092B-C50C-407E-A947-70E740481C1C}">
                <a14:useLocalDpi xmlns:a14="http://schemas.microsoft.com/office/drawing/2010/main" val="0"/>
              </a:ext>
            </a:extLst>
          </a:blip>
          <a:srcRect l="-3399" t="23502" r="-3399" b="18148"/>
          <a:stretch/>
        </p:blipFill>
        <p:spPr>
          <a:xfrm>
            <a:off x="5408677" y="-1"/>
            <a:ext cx="3871801" cy="2115403"/>
          </a:xfrm>
          <a:prstGeom prst="rect">
            <a:avLst/>
          </a:prstGeom>
        </p:spPr>
      </p:pic>
      <p:sp>
        <p:nvSpPr>
          <p:cNvPr id="15" name="Line 6"/>
          <p:cNvSpPr>
            <a:spLocks noChangeShapeType="1"/>
          </p:cNvSpPr>
          <p:nvPr/>
        </p:nvSpPr>
        <p:spPr bwMode="auto">
          <a:xfrm flipV="1">
            <a:off x="6962507" y="3545443"/>
            <a:ext cx="0" cy="362536"/>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8" name="Line 6"/>
          <p:cNvSpPr>
            <a:spLocks noChangeShapeType="1"/>
          </p:cNvSpPr>
          <p:nvPr/>
        </p:nvSpPr>
        <p:spPr bwMode="auto">
          <a:xfrm>
            <a:off x="6849289" y="578994"/>
            <a:ext cx="0" cy="357486"/>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pic>
        <p:nvPicPr>
          <p:cNvPr id="10" name="図 9" descr="0000424240_CT_20110311_3-2-73.jpg"/>
          <p:cNvPicPr>
            <a:picLocks noChangeAspect="1"/>
          </p:cNvPicPr>
          <p:nvPr/>
        </p:nvPicPr>
        <p:blipFill rotWithShape="1">
          <a:blip r:embed="rId5">
            <a:extLst>
              <a:ext uri="{28A0092B-C50C-407E-A947-70E740481C1C}">
                <a14:useLocalDpi xmlns:a14="http://schemas.microsoft.com/office/drawing/2010/main" val="0"/>
              </a:ext>
            </a:extLst>
          </a:blip>
          <a:srcRect l="-5201" t="14723" r="-5201" b="13109"/>
          <a:stretch/>
        </p:blipFill>
        <p:spPr>
          <a:xfrm>
            <a:off x="5311607" y="3900806"/>
            <a:ext cx="4011963" cy="2728825"/>
          </a:xfrm>
          <a:prstGeom prst="rect">
            <a:avLst/>
          </a:prstGeom>
        </p:spPr>
      </p:pic>
      <p:sp>
        <p:nvSpPr>
          <p:cNvPr id="11" name="Line 6"/>
          <p:cNvSpPr>
            <a:spLocks noChangeShapeType="1"/>
          </p:cNvSpPr>
          <p:nvPr/>
        </p:nvSpPr>
        <p:spPr bwMode="auto">
          <a:xfrm flipH="1" flipV="1">
            <a:off x="7767857" y="5682973"/>
            <a:ext cx="0" cy="325086"/>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2" name="Line 6"/>
          <p:cNvSpPr>
            <a:spLocks noChangeShapeType="1"/>
          </p:cNvSpPr>
          <p:nvPr/>
        </p:nvSpPr>
        <p:spPr bwMode="auto">
          <a:xfrm flipH="1" flipV="1">
            <a:off x="6866483" y="5767903"/>
            <a:ext cx="0" cy="325086"/>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grpSp>
        <p:nvGrpSpPr>
          <p:cNvPr id="4" name="図形グループ 3"/>
          <p:cNvGrpSpPr/>
          <p:nvPr/>
        </p:nvGrpSpPr>
        <p:grpSpPr>
          <a:xfrm>
            <a:off x="0" y="0"/>
            <a:ext cx="5555385" cy="6629631"/>
            <a:chOff x="0" y="0"/>
            <a:chExt cx="5555385" cy="6629631"/>
          </a:xfrm>
        </p:grpSpPr>
        <p:pic>
          <p:nvPicPr>
            <p:cNvPr id="2" name="図 1" descr="0000424240_CR_20110216_1-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5555385" cy="6629631"/>
            </a:xfrm>
            <a:prstGeom prst="rect">
              <a:avLst/>
            </a:prstGeom>
          </p:spPr>
        </p:pic>
        <p:sp>
          <p:nvSpPr>
            <p:cNvPr id="11267" name="Line 6"/>
            <p:cNvSpPr>
              <a:spLocks noChangeShapeType="1"/>
            </p:cNvSpPr>
            <p:nvPr/>
          </p:nvSpPr>
          <p:spPr bwMode="auto">
            <a:xfrm flipH="1">
              <a:off x="2183777" y="936480"/>
              <a:ext cx="328938" cy="169024"/>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ln>
                  <a:solidFill>
                    <a:schemeClr val="bg1"/>
                  </a:solidFill>
                </a:ln>
                <a:solidFill>
                  <a:prstClr val="black"/>
                </a:solidFill>
              </a:endParaRPr>
            </a:p>
          </p:txBody>
        </p:sp>
      </p:grpSp>
    </p:spTree>
    <p:extLst>
      <p:ext uri="{BB962C8B-B14F-4D97-AF65-F5344CB8AC3E}">
        <p14:creationId xmlns:p14="http://schemas.microsoft.com/office/powerpoint/2010/main" val="133508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ja-JP" altLang="en-US"/>
              <a:t>経過</a:t>
            </a:r>
            <a:r>
              <a:rPr lang="en-US" altLang="ja-JP"/>
              <a:t>…</a:t>
            </a:r>
            <a:endParaRPr lang="ja-JP" altLang="en-US" dirty="0"/>
          </a:p>
        </p:txBody>
      </p:sp>
      <p:sp>
        <p:nvSpPr>
          <p:cNvPr id="10243" name="Rectangle 3"/>
          <p:cNvSpPr>
            <a:spLocks noGrp="1" noChangeArrowheads="1"/>
          </p:cNvSpPr>
          <p:nvPr>
            <p:ph idx="1"/>
          </p:nvPr>
        </p:nvSpPr>
        <p:spPr/>
        <p:txBody>
          <a:bodyPr/>
          <a:lstStyle/>
          <a:p>
            <a:r>
              <a:rPr lang="en-US" altLang="ja-JP" dirty="0"/>
              <a:t>X</a:t>
            </a:r>
            <a:r>
              <a:rPr lang="ja-JP" altLang="en-US" dirty="0"/>
              <a:t>年</a:t>
            </a:r>
            <a:r>
              <a:rPr lang="en-US" altLang="ja-JP" dirty="0"/>
              <a:t>3</a:t>
            </a:r>
            <a:r>
              <a:rPr lang="ja-JP" altLang="en-US" dirty="0"/>
              <a:t>月、原発巣（第</a:t>
            </a:r>
            <a:r>
              <a:rPr lang="en-US" altLang="ja-JP" dirty="0"/>
              <a:t>2</a:t>
            </a:r>
            <a:r>
              <a:rPr lang="ja-JP" altLang="en-US" dirty="0"/>
              <a:t>胸椎と肋骨を含む）に放射線治療を施行</a:t>
            </a:r>
            <a:endParaRPr lang="en-US" altLang="ja-JP" dirty="0"/>
          </a:p>
          <a:p>
            <a:r>
              <a:rPr lang="ja-JP" altLang="en-US" dirty="0"/>
              <a:t>化学療法は、</a:t>
            </a:r>
            <a:r>
              <a:rPr lang="en-US" altLang="ja-JP" dirty="0"/>
              <a:t>CDDP+VNR</a:t>
            </a:r>
            <a:r>
              <a:rPr lang="ja-JP" altLang="en-US" dirty="0"/>
              <a:t>療法を</a:t>
            </a:r>
            <a:r>
              <a:rPr lang="en-US" altLang="ja-JP" dirty="0"/>
              <a:t>5</a:t>
            </a:r>
            <a:r>
              <a:rPr lang="ja-JP" altLang="en-US" dirty="0"/>
              <a:t>コース施行したが、副腎転移の増大を認めた</a:t>
            </a:r>
            <a:endParaRPr lang="en-US" altLang="ja-JP" dirty="0"/>
          </a:p>
          <a:p>
            <a:r>
              <a:rPr lang="ja-JP" altLang="en-US" dirty="0"/>
              <a:t>分子標的薬治療の適応はなかった</a:t>
            </a:r>
            <a:endParaRPr lang="en-US" altLang="ja-JP" dirty="0"/>
          </a:p>
          <a:p>
            <a:r>
              <a:rPr lang="en-US" altLang="ja-JP" dirty="0"/>
              <a:t>DTX</a:t>
            </a:r>
            <a:r>
              <a:rPr lang="ja-JP" altLang="en-US" dirty="0"/>
              <a:t>療法に変更するも、</a:t>
            </a:r>
            <a:r>
              <a:rPr lang="en-US" altLang="ja-JP" dirty="0"/>
              <a:t>2</a:t>
            </a:r>
            <a:r>
              <a:rPr lang="ja-JP" altLang="en-US" dirty="0"/>
              <a:t>コース目にアナフィラキシーが出現し、抗がん治療を中止した</a:t>
            </a:r>
            <a:endParaRPr lang="en-US" altLang="ja-JP" dirty="0"/>
          </a:p>
          <a:p>
            <a:endParaRPr lang="en-US" altLang="ja-JP" dirty="0"/>
          </a:p>
          <a:p>
            <a:endParaRPr lang="en-US" altLang="ja-JP" dirty="0"/>
          </a:p>
        </p:txBody>
      </p:sp>
    </p:spTree>
    <p:extLst>
      <p:ext uri="{BB962C8B-B14F-4D97-AF65-F5344CB8AC3E}">
        <p14:creationId xmlns:p14="http://schemas.microsoft.com/office/powerpoint/2010/main" val="4025497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ja-JP"/>
              <a:t>…</a:t>
            </a:r>
            <a:r>
              <a:rPr lang="ja-JP" altLang="en-US"/>
              <a:t>経過</a:t>
            </a:r>
            <a:r>
              <a:rPr lang="en-US" altLang="ja-JP"/>
              <a:t>…</a:t>
            </a:r>
            <a:endParaRPr lang="ja-JP" altLang="en-US" dirty="0"/>
          </a:p>
        </p:txBody>
      </p:sp>
      <p:sp>
        <p:nvSpPr>
          <p:cNvPr id="10243" name="Rectangle 3"/>
          <p:cNvSpPr>
            <a:spLocks noGrp="1" noChangeArrowheads="1"/>
          </p:cNvSpPr>
          <p:nvPr>
            <p:ph idx="1"/>
          </p:nvPr>
        </p:nvSpPr>
        <p:spPr>
          <a:xfrm>
            <a:off x="457200" y="1376064"/>
            <a:ext cx="8229600" cy="5379578"/>
          </a:xfrm>
        </p:spPr>
        <p:txBody>
          <a:bodyPr>
            <a:normAutofit fontScale="92500" lnSpcReduction="20000"/>
          </a:bodyPr>
          <a:lstStyle/>
          <a:p>
            <a:r>
              <a:rPr lang="en-US" altLang="ja-JP" dirty="0"/>
              <a:t>X</a:t>
            </a:r>
            <a:r>
              <a:rPr lang="ja-JP" altLang="en-US" dirty="0"/>
              <a:t>年</a:t>
            </a:r>
            <a:r>
              <a:rPr lang="en-US" altLang="ja-JP" dirty="0"/>
              <a:t>11</a:t>
            </a:r>
            <a:r>
              <a:rPr lang="ja-JP" altLang="en-US" dirty="0"/>
              <a:t>月末から両下肢のしびれが強くなった</a:t>
            </a:r>
            <a:endParaRPr lang="en-US" altLang="ja-JP" dirty="0"/>
          </a:p>
          <a:p>
            <a:r>
              <a:rPr lang="ja-JP" altLang="en-US" dirty="0" smtClean="0"/>
              <a:t>翌年</a:t>
            </a:r>
            <a:r>
              <a:rPr lang="en-US" altLang="ja-JP" dirty="0"/>
              <a:t>1</a:t>
            </a:r>
            <a:r>
              <a:rPr lang="ja-JP" altLang="en-US" dirty="0"/>
              <a:t>月から、次第に歩行が困難となった</a:t>
            </a:r>
            <a:endParaRPr lang="en-US" altLang="ja-JP" dirty="0"/>
          </a:p>
          <a:p>
            <a:r>
              <a:rPr lang="ja-JP" altLang="en-US" dirty="0"/>
              <a:t>転倒した際に手をつき、その後から痛みの</a:t>
            </a:r>
            <a:r>
              <a:rPr lang="en-US" altLang="ja-JP" dirty="0"/>
              <a:t/>
            </a:r>
            <a:br>
              <a:rPr lang="en-US" altLang="ja-JP" dirty="0"/>
            </a:br>
            <a:r>
              <a:rPr lang="ja-JP" altLang="en-US" dirty="0"/>
              <a:t>ために左腕を動かせなくなり受診</a:t>
            </a:r>
            <a:endParaRPr lang="en-US" altLang="ja-JP" dirty="0"/>
          </a:p>
          <a:p>
            <a:r>
              <a:rPr lang="ja-JP" altLang="en-US" dirty="0"/>
              <a:t>X線写真で、左上腕骨に骨転移と病的骨折を</a:t>
            </a:r>
            <a:r>
              <a:rPr lang="en-US" altLang="ja-JP" dirty="0"/>
              <a:t/>
            </a:r>
            <a:br>
              <a:rPr lang="en-US" altLang="ja-JP" dirty="0"/>
            </a:br>
            <a:r>
              <a:rPr lang="ja-JP" altLang="en-US" dirty="0"/>
              <a:t>認めたため、入院と</a:t>
            </a:r>
            <a:r>
              <a:rPr lang="ja-JP" altLang="en-US" dirty="0" smtClean="0"/>
              <a:t>なった</a:t>
            </a:r>
            <a:endParaRPr lang="en-US" altLang="ja-JP" dirty="0" smtClean="0"/>
          </a:p>
          <a:p>
            <a:r>
              <a:rPr lang="ja-JP" altLang="ja-JP" dirty="0"/>
              <a:t>M</a:t>
            </a:r>
            <a:r>
              <a:rPr lang="en-US" altLang="ja-JP" dirty="0"/>
              <a:t>RI</a:t>
            </a:r>
            <a:r>
              <a:rPr lang="ja-JP" altLang="en-US" dirty="0"/>
              <a:t>にて、第</a:t>
            </a:r>
            <a:r>
              <a:rPr lang="en-US" altLang="ja-JP" dirty="0"/>
              <a:t>7</a:t>
            </a:r>
            <a:r>
              <a:rPr lang="ja-JP" altLang="en-US" dirty="0"/>
              <a:t>胸椎転移と脊柱管内</a:t>
            </a:r>
            <a:r>
              <a:rPr lang="en-US" altLang="ja-JP" dirty="0"/>
              <a:t>〜</a:t>
            </a:r>
            <a:r>
              <a:rPr lang="ja-JP" altLang="en-US" dirty="0"/>
              <a:t>右椎間孔への浸潤を</a:t>
            </a:r>
            <a:r>
              <a:rPr lang="ja-JP" altLang="en-US" dirty="0" smtClean="0"/>
              <a:t>認めた</a:t>
            </a:r>
            <a:endParaRPr lang="en-US" altLang="ja-JP" dirty="0"/>
          </a:p>
          <a:p>
            <a:r>
              <a:rPr lang="en-US" altLang="ja-JP" dirty="0"/>
              <a:t>CT</a:t>
            </a:r>
            <a:r>
              <a:rPr lang="ja-JP" altLang="en-US" dirty="0"/>
              <a:t>にて、副腎転移の増大のほか、新たに多発肺転移、多発肝転移を認めた</a:t>
            </a:r>
            <a:endParaRPr lang="en-US" altLang="ja-JP" dirty="0"/>
          </a:p>
        </p:txBody>
      </p:sp>
    </p:spTree>
    <p:extLst>
      <p:ext uri="{BB962C8B-B14F-4D97-AF65-F5344CB8AC3E}">
        <p14:creationId xmlns:p14="http://schemas.microsoft.com/office/powerpoint/2010/main" val="393235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0000424240_CR_20120119_1-1.jpg"/>
          <p:cNvPicPr>
            <a:picLocks noChangeAspect="1"/>
          </p:cNvPicPr>
          <p:nvPr/>
        </p:nvPicPr>
        <p:blipFill rotWithShape="1">
          <a:blip r:embed="rId3">
            <a:extLst>
              <a:ext uri="{28A0092B-C50C-407E-A947-70E740481C1C}">
                <a14:useLocalDpi xmlns:a14="http://schemas.microsoft.com/office/drawing/2010/main" val="0"/>
              </a:ext>
            </a:extLst>
          </a:blip>
          <a:srcRect l="16215" r="28420" b="3547"/>
          <a:stretch/>
        </p:blipFill>
        <p:spPr>
          <a:xfrm>
            <a:off x="6284071" y="0"/>
            <a:ext cx="2859929" cy="6614744"/>
          </a:xfrm>
          <a:prstGeom prst="rect">
            <a:avLst/>
          </a:prstGeom>
        </p:spPr>
      </p:pic>
      <p:pic>
        <p:nvPicPr>
          <p:cNvPr id="2" name="図 1" descr="0000424240_CT_20120111_2-65.jpg"/>
          <p:cNvPicPr>
            <a:picLocks noChangeAspect="1"/>
          </p:cNvPicPr>
          <p:nvPr/>
        </p:nvPicPr>
        <p:blipFill rotWithShape="1">
          <a:blip r:embed="rId4">
            <a:extLst>
              <a:ext uri="{28A0092B-C50C-407E-A947-70E740481C1C}">
                <a14:useLocalDpi xmlns:a14="http://schemas.microsoft.com/office/drawing/2010/main" val="0"/>
              </a:ext>
            </a:extLst>
          </a:blip>
          <a:srcRect t="19480" b="14499"/>
          <a:stretch/>
        </p:blipFill>
        <p:spPr>
          <a:xfrm>
            <a:off x="0" y="4335568"/>
            <a:ext cx="3452217" cy="2279176"/>
          </a:xfrm>
          <a:prstGeom prst="rect">
            <a:avLst/>
          </a:prstGeom>
        </p:spPr>
      </p:pic>
      <p:pic>
        <p:nvPicPr>
          <p:cNvPr id="10" name="図 9" descr="0000424240_CT_20120111_2-56.jpg"/>
          <p:cNvPicPr>
            <a:picLocks noChangeAspect="1"/>
          </p:cNvPicPr>
          <p:nvPr/>
        </p:nvPicPr>
        <p:blipFill rotWithShape="1">
          <a:blip r:embed="rId5">
            <a:extLst>
              <a:ext uri="{28A0092B-C50C-407E-A947-70E740481C1C}">
                <a14:useLocalDpi xmlns:a14="http://schemas.microsoft.com/office/drawing/2010/main" val="0"/>
              </a:ext>
            </a:extLst>
          </a:blip>
          <a:srcRect t="19085" b="14499"/>
          <a:stretch/>
        </p:blipFill>
        <p:spPr>
          <a:xfrm>
            <a:off x="0" y="2042744"/>
            <a:ext cx="3452217" cy="2292824"/>
          </a:xfrm>
          <a:prstGeom prst="rect">
            <a:avLst/>
          </a:prstGeom>
        </p:spPr>
      </p:pic>
      <p:sp>
        <p:nvSpPr>
          <p:cNvPr id="15" name="Line 6"/>
          <p:cNvSpPr>
            <a:spLocks noChangeShapeType="1"/>
          </p:cNvSpPr>
          <p:nvPr/>
        </p:nvSpPr>
        <p:spPr bwMode="auto">
          <a:xfrm flipH="1">
            <a:off x="8251875" y="2540191"/>
            <a:ext cx="338926" cy="237269"/>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pic>
        <p:nvPicPr>
          <p:cNvPr id="8" name="図 7" descr="0000424240_CT_20120111_Y_2-17.jpg"/>
          <p:cNvPicPr>
            <a:picLocks noChangeAspect="1"/>
          </p:cNvPicPr>
          <p:nvPr/>
        </p:nvPicPr>
        <p:blipFill rotWithShape="1">
          <a:blip r:embed="rId6">
            <a:extLst>
              <a:ext uri="{28A0092B-C50C-407E-A947-70E740481C1C}">
                <a14:useLocalDpi xmlns:a14="http://schemas.microsoft.com/office/drawing/2010/main" val="0"/>
              </a:ext>
            </a:extLst>
          </a:blip>
          <a:srcRect l="-3542" t="27094" r="-3542" b="13846"/>
          <a:stretch/>
        </p:blipFill>
        <p:spPr>
          <a:xfrm>
            <a:off x="-108777" y="18461"/>
            <a:ext cx="3695047" cy="2037931"/>
          </a:xfrm>
          <a:prstGeom prst="rect">
            <a:avLst/>
          </a:prstGeom>
        </p:spPr>
      </p:pic>
      <p:sp>
        <p:nvSpPr>
          <p:cNvPr id="21" name="Line 6"/>
          <p:cNvSpPr>
            <a:spLocks noChangeShapeType="1"/>
          </p:cNvSpPr>
          <p:nvPr/>
        </p:nvSpPr>
        <p:spPr bwMode="auto">
          <a:xfrm flipH="1">
            <a:off x="1303894" y="4966616"/>
            <a:ext cx="0" cy="337575"/>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22" name="Line 6"/>
          <p:cNvSpPr>
            <a:spLocks noChangeShapeType="1"/>
          </p:cNvSpPr>
          <p:nvPr/>
        </p:nvSpPr>
        <p:spPr bwMode="auto">
          <a:xfrm flipH="1">
            <a:off x="1617331" y="2740351"/>
            <a:ext cx="338926" cy="237269"/>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23" name="Line 6"/>
          <p:cNvSpPr>
            <a:spLocks noChangeShapeType="1"/>
          </p:cNvSpPr>
          <p:nvPr/>
        </p:nvSpPr>
        <p:spPr bwMode="auto">
          <a:xfrm flipH="1" flipV="1">
            <a:off x="2437692" y="836450"/>
            <a:ext cx="0" cy="331451"/>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24" name="Line 6"/>
          <p:cNvSpPr>
            <a:spLocks noChangeShapeType="1"/>
          </p:cNvSpPr>
          <p:nvPr/>
        </p:nvSpPr>
        <p:spPr bwMode="auto">
          <a:xfrm flipH="1" flipV="1">
            <a:off x="1617331" y="2487307"/>
            <a:ext cx="338926" cy="163009"/>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6" name="Line 6"/>
          <p:cNvSpPr>
            <a:spLocks noChangeShapeType="1"/>
          </p:cNvSpPr>
          <p:nvPr/>
        </p:nvSpPr>
        <p:spPr bwMode="auto">
          <a:xfrm flipH="1">
            <a:off x="2238729" y="4966616"/>
            <a:ext cx="0" cy="337575"/>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pic>
        <p:nvPicPr>
          <p:cNvPr id="14" name="図 13" descr="0000424240_MR_20110317_9-10.jpg"/>
          <p:cNvPicPr>
            <a:picLocks noChangeAspect="1"/>
          </p:cNvPicPr>
          <p:nvPr/>
        </p:nvPicPr>
        <p:blipFill rotWithShape="1">
          <a:blip r:embed="rId7">
            <a:extLst>
              <a:ext uri="{28A0092B-C50C-407E-A947-70E740481C1C}">
                <a14:useLocalDpi xmlns:a14="http://schemas.microsoft.com/office/drawing/2010/main" val="0"/>
              </a:ext>
            </a:extLst>
          </a:blip>
          <a:srcRect t="17056" b="20989"/>
          <a:stretch/>
        </p:blipFill>
        <p:spPr>
          <a:xfrm>
            <a:off x="3447456" y="4350486"/>
            <a:ext cx="3693323" cy="2288161"/>
          </a:xfrm>
          <a:prstGeom prst="rect">
            <a:avLst/>
          </a:prstGeom>
        </p:spPr>
      </p:pic>
      <p:sp>
        <p:nvSpPr>
          <p:cNvPr id="17" name="Line 6"/>
          <p:cNvSpPr>
            <a:spLocks noChangeShapeType="1"/>
          </p:cNvSpPr>
          <p:nvPr/>
        </p:nvSpPr>
        <p:spPr bwMode="auto">
          <a:xfrm flipH="1" flipV="1">
            <a:off x="5227061" y="5989114"/>
            <a:ext cx="301765" cy="258168"/>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dirty="0">
              <a:solidFill>
                <a:prstClr val="black"/>
              </a:solidFill>
            </a:endParaRPr>
          </a:p>
        </p:txBody>
      </p:sp>
      <p:sp>
        <p:nvSpPr>
          <p:cNvPr id="18" name="Line 6"/>
          <p:cNvSpPr>
            <a:spLocks noChangeShapeType="1"/>
          </p:cNvSpPr>
          <p:nvPr/>
        </p:nvSpPr>
        <p:spPr bwMode="auto">
          <a:xfrm flipH="1" flipV="1">
            <a:off x="5726452" y="5546350"/>
            <a:ext cx="301765" cy="258168"/>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dirty="0">
              <a:solidFill>
                <a:prstClr val="black"/>
              </a:solidFill>
            </a:endParaRPr>
          </a:p>
        </p:txBody>
      </p:sp>
      <p:pic>
        <p:nvPicPr>
          <p:cNvPr id="27" name="図 26" descr="0000424240_MR_20110317_5-6.jpg"/>
          <p:cNvPicPr>
            <a:picLocks noChangeAspect="1"/>
          </p:cNvPicPr>
          <p:nvPr/>
        </p:nvPicPr>
        <p:blipFill rotWithShape="1">
          <a:blip r:embed="rId8">
            <a:extLst>
              <a:ext uri="{28A0092B-C50C-407E-A947-70E740481C1C}">
                <a14:useLocalDpi xmlns:a14="http://schemas.microsoft.com/office/drawing/2010/main" val="0"/>
              </a:ext>
            </a:extLst>
          </a:blip>
          <a:srcRect l="43723" r="15991"/>
          <a:stretch/>
        </p:blipFill>
        <p:spPr>
          <a:xfrm>
            <a:off x="3447456" y="18461"/>
            <a:ext cx="1833326" cy="4550859"/>
          </a:xfrm>
          <a:prstGeom prst="rect">
            <a:avLst/>
          </a:prstGeom>
        </p:spPr>
      </p:pic>
      <p:pic>
        <p:nvPicPr>
          <p:cNvPr id="28" name="図 27" descr="0000424240_MR_20110317_6-5.jpg"/>
          <p:cNvPicPr>
            <a:picLocks noChangeAspect="1"/>
          </p:cNvPicPr>
          <p:nvPr/>
        </p:nvPicPr>
        <p:blipFill rotWithShape="1">
          <a:blip r:embed="rId9">
            <a:extLst>
              <a:ext uri="{28A0092B-C50C-407E-A947-70E740481C1C}">
                <a14:useLocalDpi xmlns:a14="http://schemas.microsoft.com/office/drawing/2010/main" val="0"/>
              </a:ext>
            </a:extLst>
          </a:blip>
          <a:srcRect l="43794" r="15569"/>
          <a:stretch/>
        </p:blipFill>
        <p:spPr>
          <a:xfrm>
            <a:off x="5281852" y="18461"/>
            <a:ext cx="1835906" cy="4517894"/>
          </a:xfrm>
          <a:prstGeom prst="rect">
            <a:avLst/>
          </a:prstGeom>
        </p:spPr>
      </p:pic>
      <p:sp>
        <p:nvSpPr>
          <p:cNvPr id="29" name="Line 6"/>
          <p:cNvSpPr>
            <a:spLocks noChangeShapeType="1"/>
          </p:cNvSpPr>
          <p:nvPr/>
        </p:nvSpPr>
        <p:spPr bwMode="auto">
          <a:xfrm flipH="1" flipV="1">
            <a:off x="4877799" y="2487307"/>
            <a:ext cx="368730" cy="0"/>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30" name="Line 6"/>
          <p:cNvSpPr>
            <a:spLocks noChangeShapeType="1"/>
          </p:cNvSpPr>
          <p:nvPr/>
        </p:nvSpPr>
        <p:spPr bwMode="auto">
          <a:xfrm flipH="1" flipV="1">
            <a:off x="6556452" y="2147528"/>
            <a:ext cx="368730" cy="0"/>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31" name="Line 6"/>
          <p:cNvSpPr>
            <a:spLocks noChangeShapeType="1"/>
          </p:cNvSpPr>
          <p:nvPr/>
        </p:nvSpPr>
        <p:spPr bwMode="auto">
          <a:xfrm flipH="1" flipV="1">
            <a:off x="6556452" y="2540191"/>
            <a:ext cx="368730" cy="0"/>
          </a:xfrm>
          <a:prstGeom prst="line">
            <a:avLst/>
          </a:prstGeom>
          <a:noFill/>
          <a:ln w="76200" cmpd="sng">
            <a:solidFill>
              <a:srgbClr val="FFFF00"/>
            </a:solidFill>
            <a:round/>
            <a:headEnd/>
            <a:tailEnd type="triangle" w="med"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Tree>
    <p:extLst>
      <p:ext uri="{BB962C8B-B14F-4D97-AF65-F5344CB8AC3E}">
        <p14:creationId xmlns:p14="http://schemas.microsoft.com/office/powerpoint/2010/main" val="1961554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ja-JP"/>
              <a:t>…</a:t>
            </a:r>
            <a:r>
              <a:rPr lang="ja-JP" altLang="en-US"/>
              <a:t>経過</a:t>
            </a:r>
            <a:r>
              <a:rPr lang="en-US" altLang="ja-JP"/>
              <a:t>…</a:t>
            </a:r>
            <a:endParaRPr lang="ja-JP" altLang="en-US" dirty="0"/>
          </a:p>
        </p:txBody>
      </p:sp>
      <p:sp>
        <p:nvSpPr>
          <p:cNvPr id="10243" name="Rectangle 3"/>
          <p:cNvSpPr>
            <a:spLocks noGrp="1" noChangeArrowheads="1"/>
          </p:cNvSpPr>
          <p:nvPr>
            <p:ph idx="1"/>
          </p:nvPr>
        </p:nvSpPr>
        <p:spPr/>
        <p:txBody>
          <a:bodyPr>
            <a:normAutofit fontScale="92500"/>
          </a:bodyPr>
          <a:lstStyle/>
          <a:p>
            <a:r>
              <a:rPr lang="ja-JP" altLang="en-US" dirty="0"/>
              <a:t>右側胸部に、ビリビリとしびれるような痛みを訴えている</a:t>
            </a:r>
            <a:endParaRPr lang="en-US" altLang="ja-JP" dirty="0"/>
          </a:p>
          <a:p>
            <a:r>
              <a:rPr lang="ja-JP" altLang="en-US" dirty="0"/>
              <a:t>腰部には持続する鈍い痛みがあり、体動時に</a:t>
            </a:r>
            <a:r>
              <a:rPr lang="en-US" altLang="ja-JP" dirty="0"/>
              <a:t/>
            </a:r>
            <a:br>
              <a:rPr lang="en-US" altLang="ja-JP" dirty="0"/>
            </a:br>
            <a:r>
              <a:rPr lang="ja-JP" altLang="en-US" dirty="0"/>
              <a:t>背中から腰にズキッとした痛みが走る</a:t>
            </a:r>
            <a:endParaRPr lang="en-US" altLang="ja-JP" dirty="0"/>
          </a:p>
          <a:p>
            <a:pPr lvl="1"/>
            <a:r>
              <a:rPr lang="ja-JP" altLang="en-US" dirty="0"/>
              <a:t>痛みの程度は、安静時</a:t>
            </a:r>
            <a:r>
              <a:rPr lang="en-US" altLang="ja-JP" dirty="0"/>
              <a:t>NRS3〜4/10</a:t>
            </a:r>
          </a:p>
          <a:p>
            <a:pPr lvl="1"/>
            <a:r>
              <a:rPr lang="ja-JP" altLang="en-US" dirty="0"/>
              <a:t>動作時には、</a:t>
            </a:r>
            <a:r>
              <a:rPr lang="en-US" altLang="ja-JP" dirty="0"/>
              <a:t>NRS8</a:t>
            </a:r>
            <a:r>
              <a:rPr lang="ja-JP" altLang="en-US" dirty="0"/>
              <a:t>～</a:t>
            </a:r>
            <a:r>
              <a:rPr lang="en-US" altLang="ja-JP" dirty="0"/>
              <a:t>10/10</a:t>
            </a:r>
          </a:p>
          <a:p>
            <a:pPr lvl="1"/>
            <a:r>
              <a:rPr lang="ja-JP" altLang="en-US" dirty="0"/>
              <a:t>ひと晩に数回、寝返りをするたびに、痛みで</a:t>
            </a:r>
            <a:r>
              <a:rPr lang="en-US" altLang="ja-JP" dirty="0"/>
              <a:t/>
            </a:r>
            <a:br>
              <a:rPr lang="en-US" altLang="ja-JP" dirty="0"/>
            </a:br>
            <a:r>
              <a:rPr lang="ja-JP" altLang="en-US" dirty="0"/>
              <a:t>目が覚めてしまう</a:t>
            </a:r>
          </a:p>
        </p:txBody>
      </p:sp>
    </p:spTree>
    <p:extLst>
      <p:ext uri="{BB962C8B-B14F-4D97-AF65-F5344CB8AC3E}">
        <p14:creationId xmlns:p14="http://schemas.microsoft.com/office/powerpoint/2010/main" val="1658896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r>
              <a:rPr lang="en-US" altLang="ja-JP" dirty="0"/>
              <a:t>…</a:t>
            </a:r>
            <a:r>
              <a:rPr lang="ja-JP" altLang="en-US" dirty="0"/>
              <a:t>経過</a:t>
            </a:r>
          </a:p>
        </p:txBody>
      </p:sp>
      <p:sp>
        <p:nvSpPr>
          <p:cNvPr id="14339" name="コンテンツ プレースホルダ 2"/>
          <p:cNvSpPr>
            <a:spLocks noGrp="1"/>
          </p:cNvSpPr>
          <p:nvPr>
            <p:ph idx="1"/>
          </p:nvPr>
        </p:nvSpPr>
        <p:spPr/>
        <p:txBody>
          <a:bodyPr>
            <a:normAutofit fontScale="92500" lnSpcReduction="20000"/>
          </a:bodyPr>
          <a:lstStyle/>
          <a:p>
            <a:pPr>
              <a:lnSpc>
                <a:spcPct val="150000"/>
              </a:lnSpc>
            </a:pPr>
            <a:r>
              <a:rPr lang="ja-JP" altLang="en-US" dirty="0"/>
              <a:t>左上腕を動かすとズキッとする痛み</a:t>
            </a:r>
          </a:p>
          <a:p>
            <a:pPr>
              <a:lnSpc>
                <a:spcPct val="150000"/>
              </a:lnSpc>
            </a:pPr>
            <a:r>
              <a:rPr lang="ja-JP" altLang="en-US" dirty="0"/>
              <a:t>両下肢の知覚障害が出現し、進行している</a:t>
            </a:r>
            <a:endParaRPr lang="en-US" altLang="ja-JP" dirty="0"/>
          </a:p>
          <a:p>
            <a:pPr>
              <a:lnSpc>
                <a:spcPct val="150000"/>
              </a:lnSpc>
            </a:pPr>
            <a:r>
              <a:rPr lang="ja-JP" altLang="en-US" dirty="0"/>
              <a:t>膀胱直腸障害が出現し、残尿がある</a:t>
            </a:r>
            <a:endParaRPr lang="en-US" altLang="ja-JP" dirty="0"/>
          </a:p>
          <a:p>
            <a:pPr>
              <a:lnSpc>
                <a:spcPct val="150000"/>
              </a:lnSpc>
            </a:pPr>
            <a:r>
              <a:rPr lang="ja-JP" altLang="en-US" dirty="0"/>
              <a:t>便秘があり、つらいと訴えている</a:t>
            </a:r>
            <a:endParaRPr lang="en-US" altLang="ja-JP" dirty="0"/>
          </a:p>
          <a:p>
            <a:pPr>
              <a:lnSpc>
                <a:spcPct val="150000"/>
              </a:lnSpc>
            </a:pPr>
            <a:r>
              <a:rPr lang="ja-JP" altLang="en-US" dirty="0"/>
              <a:t>痛みに対して、セレコキシブ</a:t>
            </a:r>
            <a:r>
              <a:rPr lang="en-US" altLang="ja-JP" dirty="0"/>
              <a:t>200mg/</a:t>
            </a:r>
            <a:r>
              <a:rPr lang="ja-JP" altLang="en-US" dirty="0"/>
              <a:t>日、</a:t>
            </a:r>
            <a:r>
              <a:rPr lang="en-US" altLang="ja-JP" dirty="0"/>
              <a:t/>
            </a:r>
            <a:br>
              <a:rPr lang="en-US" altLang="ja-JP" dirty="0"/>
            </a:br>
            <a:r>
              <a:rPr lang="ja-JP" altLang="en-US" dirty="0"/>
              <a:t>モルヒネ徐放性製剤</a:t>
            </a:r>
            <a:r>
              <a:rPr lang="en-US" altLang="ja-JP" dirty="0"/>
              <a:t>80mg</a:t>
            </a:r>
            <a:r>
              <a:rPr lang="en-US" altLang="en-US" dirty="0"/>
              <a:t>/</a:t>
            </a:r>
            <a:r>
              <a:rPr lang="ja-JP" altLang="en-US" dirty="0"/>
              <a:t>日が投与されている</a:t>
            </a:r>
            <a:endParaRPr lang="en-US" altLang="ja-JP" dirty="0"/>
          </a:p>
        </p:txBody>
      </p:sp>
    </p:spTree>
    <p:extLst>
      <p:ext uri="{BB962C8B-B14F-4D97-AF65-F5344CB8AC3E}">
        <p14:creationId xmlns:p14="http://schemas.microsoft.com/office/powerpoint/2010/main" val="32547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ja-JP" altLang="en-US"/>
              <a:t>社会的背景</a:t>
            </a:r>
            <a:endParaRPr lang="ja-JP" altLang="en-US" dirty="0"/>
          </a:p>
        </p:txBody>
      </p:sp>
      <p:sp>
        <p:nvSpPr>
          <p:cNvPr id="17411" name="Rectangle 3"/>
          <p:cNvSpPr>
            <a:spLocks noGrp="1" noChangeArrowheads="1"/>
          </p:cNvSpPr>
          <p:nvPr>
            <p:ph idx="1"/>
          </p:nvPr>
        </p:nvSpPr>
        <p:spPr/>
        <p:txBody>
          <a:bodyPr>
            <a:normAutofit fontScale="92500"/>
          </a:bodyPr>
          <a:lstStyle/>
          <a:p>
            <a:r>
              <a:rPr lang="ja-JP" altLang="en-US" dirty="0" smtClean="0"/>
              <a:t>職業</a:t>
            </a:r>
            <a:r>
              <a:rPr lang="ja-JP" altLang="en-US" dirty="0"/>
              <a:t>：会社員（営業職）</a:t>
            </a:r>
          </a:p>
          <a:p>
            <a:r>
              <a:rPr lang="ja-JP" altLang="en-US" dirty="0"/>
              <a:t>趣味：山登りと写真</a:t>
            </a:r>
            <a:endParaRPr lang="en-US" altLang="ja-JP" dirty="0"/>
          </a:p>
          <a:p>
            <a:r>
              <a:rPr lang="ja-JP" altLang="en-US" dirty="0"/>
              <a:t>両親は他界</a:t>
            </a:r>
            <a:endParaRPr lang="en-US" altLang="ja-JP" dirty="0"/>
          </a:p>
          <a:p>
            <a:r>
              <a:rPr lang="ja-JP" altLang="en-US" dirty="0"/>
              <a:t>妻（キーパーソン）と</a:t>
            </a:r>
            <a:r>
              <a:rPr lang="en-US" altLang="ja-JP" dirty="0"/>
              <a:t>2</a:t>
            </a:r>
            <a:r>
              <a:rPr lang="ja-JP" altLang="en-US" dirty="0"/>
              <a:t>人暮らし</a:t>
            </a:r>
            <a:endParaRPr lang="en-US" altLang="ja-JP" dirty="0"/>
          </a:p>
          <a:p>
            <a:r>
              <a:rPr lang="ja-JP" altLang="en-US" dirty="0"/>
              <a:t>妻はパートで働いている</a:t>
            </a:r>
          </a:p>
          <a:p>
            <a:r>
              <a:rPr lang="ja-JP" altLang="en-US" dirty="0"/>
              <a:t>結婚した長女が同じ市内に在住。妊娠</a:t>
            </a:r>
            <a:r>
              <a:rPr lang="en-US" altLang="ja-JP" dirty="0"/>
              <a:t>6</a:t>
            </a:r>
            <a:r>
              <a:rPr lang="ja-JP" altLang="en-US" dirty="0"/>
              <a:t>ヶ月</a:t>
            </a:r>
            <a:endParaRPr lang="en-US" altLang="ja-JP" dirty="0"/>
          </a:p>
          <a:p>
            <a:r>
              <a:rPr lang="ja-JP" altLang="en-US" dirty="0"/>
              <a:t>次女は独身で遠方に住んでいる</a:t>
            </a:r>
            <a:endParaRPr lang="en-US" altLang="ja-JP" dirty="0"/>
          </a:p>
        </p:txBody>
      </p:sp>
    </p:spTree>
    <p:extLst>
      <p:ext uri="{BB962C8B-B14F-4D97-AF65-F5344CB8AC3E}">
        <p14:creationId xmlns:p14="http://schemas.microsoft.com/office/powerpoint/2010/main" val="28412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ja-JP" altLang="en-US" dirty="0"/>
              <a:t>病状説明と現時点の見通し</a:t>
            </a:r>
          </a:p>
        </p:txBody>
      </p:sp>
      <p:sp>
        <p:nvSpPr>
          <p:cNvPr id="18435" name="Rectangle 3"/>
          <p:cNvSpPr>
            <a:spLocks noGrp="1" noChangeArrowheads="1"/>
          </p:cNvSpPr>
          <p:nvPr>
            <p:ph idx="1"/>
          </p:nvPr>
        </p:nvSpPr>
        <p:spPr/>
        <p:txBody>
          <a:bodyPr>
            <a:normAutofit fontScale="92500"/>
          </a:bodyPr>
          <a:lstStyle/>
          <a:p>
            <a:r>
              <a:rPr lang="ja-JP" altLang="en-US" dirty="0"/>
              <a:t>主治医から、本人と妻へ病名と病気の広がり、治療経過について説明されている</a:t>
            </a:r>
            <a:endParaRPr lang="en-US" altLang="ja-JP" dirty="0"/>
          </a:p>
          <a:p>
            <a:r>
              <a:rPr lang="ja-JP" altLang="en-US" dirty="0"/>
              <a:t>本人は、これ以上抗がん治療は行わないと決めたが、妻には有効な治療がないことを知らせてほしくないと主治医に伝えている</a:t>
            </a:r>
            <a:endParaRPr lang="en-US" altLang="ja-JP" dirty="0"/>
          </a:p>
          <a:p>
            <a:r>
              <a:rPr lang="ja-JP" altLang="en-US" dirty="0"/>
              <a:t>予後についてはまだ説明されていない</a:t>
            </a:r>
            <a:endParaRPr lang="en-US" altLang="ja-JP" dirty="0"/>
          </a:p>
          <a:p>
            <a:r>
              <a:rPr lang="ja-JP" altLang="en-US" dirty="0"/>
              <a:t>主治医は予後</a:t>
            </a:r>
            <a:r>
              <a:rPr lang="en-US" altLang="ja-JP" dirty="0"/>
              <a:t>2</a:t>
            </a:r>
            <a:r>
              <a:rPr lang="ja-JP" altLang="en-US" dirty="0"/>
              <a:t>～</a:t>
            </a:r>
            <a:r>
              <a:rPr lang="en-US" altLang="ja-JP" dirty="0"/>
              <a:t>3</a:t>
            </a:r>
            <a:r>
              <a:rPr lang="ja-JP" altLang="en-US" dirty="0"/>
              <a:t>か月程度と予想している</a:t>
            </a:r>
            <a:endParaRPr lang="en-US" altLang="ja-JP" dirty="0"/>
          </a:p>
        </p:txBody>
      </p:sp>
    </p:spTree>
    <p:extLst>
      <p:ext uri="{BB962C8B-B14F-4D97-AF65-F5344CB8AC3E}">
        <p14:creationId xmlns:p14="http://schemas.microsoft.com/office/powerpoint/2010/main" val="159192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p:txBody>
          <a:bodyPr>
            <a:normAutofit fontScale="85000" lnSpcReduction="20000"/>
          </a:bodyPr>
          <a:lstStyle/>
          <a:p>
            <a:r>
              <a:rPr lang="ja-JP" altLang="en-US" dirty="0"/>
              <a:t>事例を通じて</a:t>
            </a:r>
            <a:r>
              <a:rPr lang="ja-JP" altLang="en-US" dirty="0" smtClean="0"/>
              <a:t>、全人的苦痛に配慮しつつ、痛み</a:t>
            </a:r>
            <a:r>
              <a:rPr lang="ja-JP" altLang="en-US" dirty="0"/>
              <a:t>や痛みとともに</a:t>
            </a:r>
            <a:r>
              <a:rPr lang="ja-JP" altLang="en-US" dirty="0" smtClean="0"/>
              <a:t>認められる身体</a:t>
            </a:r>
            <a:r>
              <a:rPr lang="ja-JP" altLang="en-US" dirty="0"/>
              <a:t>症状を適切に評価できる</a:t>
            </a:r>
            <a:endParaRPr lang="en-US" altLang="ja-JP" dirty="0"/>
          </a:p>
          <a:p>
            <a:r>
              <a:rPr lang="ja-JP" altLang="en-US" dirty="0"/>
              <a:t>評価に基づいたマネジメントについて具体的に</a:t>
            </a:r>
            <a:r>
              <a:rPr lang="en-US" altLang="ja-JP" dirty="0"/>
              <a:t/>
            </a:r>
            <a:br>
              <a:rPr lang="en-US" altLang="ja-JP" dirty="0"/>
            </a:br>
            <a:r>
              <a:rPr lang="ja-JP" altLang="en-US" dirty="0"/>
              <a:t>考えることができる</a:t>
            </a:r>
            <a:endParaRPr lang="en-US" altLang="ja-JP" dirty="0"/>
          </a:p>
          <a:p>
            <a:r>
              <a:rPr lang="ja-JP" altLang="en-US" dirty="0"/>
              <a:t>身体症状以外の苦痛や問題に</a:t>
            </a:r>
            <a:r>
              <a:rPr lang="ja-JP" altLang="en-US" dirty="0" smtClean="0"/>
              <a:t>対しても、具体的</a:t>
            </a:r>
            <a:r>
              <a:rPr lang="ja-JP" altLang="en-US" dirty="0"/>
              <a:t>に考えること</a:t>
            </a:r>
            <a:r>
              <a:rPr lang="ja-JP" altLang="en-US" dirty="0" smtClean="0"/>
              <a:t>ができる</a:t>
            </a:r>
            <a:endParaRPr lang="en-US" altLang="ja-JP" dirty="0"/>
          </a:p>
          <a:p>
            <a:r>
              <a:rPr lang="ja-JP" altLang="en-US" dirty="0"/>
              <a:t>様々な専門性や価値観をもった、メンバー間の</a:t>
            </a:r>
            <a:r>
              <a:rPr lang="en-US" altLang="ja-JP" dirty="0"/>
              <a:t/>
            </a:r>
            <a:br>
              <a:rPr lang="en-US" altLang="ja-JP" dirty="0"/>
            </a:br>
            <a:r>
              <a:rPr lang="ja-JP" altLang="en-US" dirty="0"/>
              <a:t>意見を互いに尊重しつつ、よりよい治療・ケアを</a:t>
            </a:r>
            <a:r>
              <a:rPr lang="en-US" altLang="ja-JP" dirty="0"/>
              <a:t/>
            </a:r>
            <a:br>
              <a:rPr lang="en-US" altLang="ja-JP" dirty="0"/>
            </a:br>
            <a:r>
              <a:rPr lang="ja-JP" altLang="en-US" dirty="0"/>
              <a:t>目指すチーム</a:t>
            </a:r>
            <a:r>
              <a:rPr lang="ja-JP" altLang="en-US" dirty="0" smtClean="0"/>
              <a:t>医療によるアプローチを考えること</a:t>
            </a:r>
            <a:r>
              <a:rPr lang="ja-JP" altLang="en-US" dirty="0"/>
              <a:t>ができる</a:t>
            </a:r>
          </a:p>
        </p:txBody>
      </p:sp>
    </p:spTree>
    <p:extLst>
      <p:ext uri="{BB962C8B-B14F-4D97-AF65-F5344CB8AC3E}">
        <p14:creationId xmlns:p14="http://schemas.microsoft.com/office/powerpoint/2010/main" val="4185970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r>
              <a:rPr lang="ja-JP" altLang="en-US"/>
              <a:t>本人と妻の意向</a:t>
            </a:r>
            <a:endParaRPr lang="ja-JP" altLang="en-US" dirty="0"/>
          </a:p>
        </p:txBody>
      </p:sp>
      <p:sp>
        <p:nvSpPr>
          <p:cNvPr id="3" name="コンテンツ プレースホルダ 2"/>
          <p:cNvSpPr>
            <a:spLocks noGrp="1"/>
          </p:cNvSpPr>
          <p:nvPr>
            <p:ph idx="1"/>
          </p:nvPr>
        </p:nvSpPr>
        <p:spPr/>
        <p:txBody>
          <a:bodyPr/>
          <a:lstStyle/>
          <a:p>
            <a:r>
              <a:rPr lang="ja-JP" altLang="en-US" dirty="0"/>
              <a:t>本人は家に帰りたい、もう一度山に登って写真を撮りたいと考えている</a:t>
            </a:r>
            <a:endParaRPr lang="en-US" altLang="ja-JP" dirty="0"/>
          </a:p>
          <a:p>
            <a:r>
              <a:rPr lang="ja-JP" altLang="en-US" dirty="0"/>
              <a:t>孫の誕生を楽しみにしている</a:t>
            </a:r>
            <a:endParaRPr lang="en-US" altLang="ja-JP" dirty="0"/>
          </a:p>
          <a:p>
            <a:r>
              <a:rPr lang="ja-JP" altLang="en-US" dirty="0"/>
              <a:t>下肢の症状が進行し、排泄も思うようにできなくなったことに不安を訴えている</a:t>
            </a:r>
            <a:endParaRPr lang="en-US" altLang="ja-JP" dirty="0"/>
          </a:p>
          <a:p>
            <a:r>
              <a:rPr lang="ja-JP" altLang="en-US" dirty="0"/>
              <a:t>妻はもう少し動けるようになるまで病院において欲しいと思っている</a:t>
            </a:r>
          </a:p>
        </p:txBody>
      </p:sp>
    </p:spTree>
    <p:extLst>
      <p:ext uri="{BB962C8B-B14F-4D97-AF65-F5344CB8AC3E}">
        <p14:creationId xmlns:p14="http://schemas.microsoft.com/office/powerpoint/2010/main" val="3399520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98638" y="297777"/>
            <a:ext cx="7946726" cy="6262448"/>
          </a:xfrm>
          <a:prstGeom prst="rect">
            <a:avLst/>
          </a:prstGeom>
        </p:spPr>
      </p:pic>
    </p:spTree>
    <p:extLst>
      <p:ext uri="{BB962C8B-B14F-4D97-AF65-F5344CB8AC3E}">
        <p14:creationId xmlns:p14="http://schemas.microsoft.com/office/powerpoint/2010/main" val="1292620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a:t>グループワーク</a:t>
            </a:r>
            <a:endParaRPr lang="ja-JP" altLang="en-US" dirty="0"/>
          </a:p>
        </p:txBody>
      </p:sp>
    </p:spTree>
    <p:extLst>
      <p:ext uri="{BB962C8B-B14F-4D97-AF65-F5344CB8AC3E}">
        <p14:creationId xmlns:p14="http://schemas.microsoft.com/office/powerpoint/2010/main" val="1730738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グループワーク</a:t>
            </a:r>
          </a:p>
        </p:txBody>
      </p:sp>
      <p:sp>
        <p:nvSpPr>
          <p:cNvPr id="2" name="コンテンツ プレースホルダー 1"/>
          <p:cNvSpPr>
            <a:spLocks noGrp="1"/>
          </p:cNvSpPr>
          <p:nvPr>
            <p:ph idx="1"/>
          </p:nvPr>
        </p:nvSpPr>
        <p:spPr>
          <a:xfrm>
            <a:off x="115595" y="1361030"/>
            <a:ext cx="8742785" cy="4907496"/>
          </a:xfrm>
        </p:spPr>
        <p:txBody>
          <a:bodyPr/>
          <a:lstStyle/>
          <a:p>
            <a:r>
              <a:rPr kumimoji="1" lang="ja-JP" altLang="en-US" dirty="0"/>
              <a:t>グループ内で</a:t>
            </a:r>
            <a:r>
              <a:rPr kumimoji="1" lang="ja-JP" altLang="en-US" b="1" dirty="0"/>
              <a:t>三役</a:t>
            </a:r>
            <a:r>
              <a:rPr kumimoji="1" lang="ja-JP" altLang="en-US" dirty="0"/>
              <a:t>を決めましょう</a:t>
            </a:r>
            <a:endParaRPr kumimoji="1" lang="en-US" altLang="ja-JP" dirty="0"/>
          </a:p>
          <a:p>
            <a:pPr marL="0" indent="0">
              <a:buNone/>
            </a:pPr>
            <a:endParaRPr kumimoji="1" lang="en-US" altLang="ja-JP" sz="1200" dirty="0"/>
          </a:p>
          <a:p>
            <a:pPr marL="0" indent="0">
              <a:buNone/>
            </a:pPr>
            <a:r>
              <a:rPr lang="en-US" altLang="ja-JP" dirty="0"/>
              <a:t>	</a:t>
            </a:r>
            <a:r>
              <a:rPr lang="ja-JP" altLang="en-US" dirty="0"/>
              <a:t>１）</a:t>
            </a:r>
            <a:r>
              <a:rPr lang="ja-JP" altLang="en-US" b="1" dirty="0"/>
              <a:t>司会</a:t>
            </a:r>
            <a:r>
              <a:rPr lang="ja-JP" altLang="en-US" dirty="0"/>
              <a:t>：ディスカッションの進行役</a:t>
            </a:r>
            <a:endParaRPr lang="en-US" altLang="ja-JP" dirty="0"/>
          </a:p>
          <a:p>
            <a:pPr marL="0" indent="0">
              <a:buNone/>
            </a:pPr>
            <a:r>
              <a:rPr lang="en-US" altLang="ja-JP" sz="2800" dirty="0"/>
              <a:t>			</a:t>
            </a:r>
            <a:r>
              <a:rPr lang="ja-JP" altLang="en-US" sz="2800" dirty="0"/>
              <a:t>メンバー全員が意見を出せるように配慮</a:t>
            </a:r>
            <a:endParaRPr lang="en-US" altLang="ja-JP" sz="2800" dirty="0"/>
          </a:p>
          <a:p>
            <a:pPr marL="0" indent="0">
              <a:buNone/>
            </a:pPr>
            <a:r>
              <a:rPr lang="en-US" altLang="ja-JP" dirty="0"/>
              <a:t>	</a:t>
            </a:r>
            <a:r>
              <a:rPr lang="ja-JP" altLang="en-US" dirty="0"/>
              <a:t>２）</a:t>
            </a:r>
            <a:r>
              <a:rPr lang="ja-JP" altLang="en-US" b="1" dirty="0"/>
              <a:t>書記</a:t>
            </a:r>
            <a:r>
              <a:rPr lang="ja-JP" altLang="en-US" dirty="0"/>
              <a:t>：ホワイトボードに書く</a:t>
            </a:r>
            <a:endParaRPr lang="en-US" altLang="ja-JP" dirty="0"/>
          </a:p>
          <a:p>
            <a:pPr marL="0" indent="0">
              <a:buNone/>
            </a:pPr>
            <a:r>
              <a:rPr lang="en-US" altLang="ja-JP" sz="2800" dirty="0"/>
              <a:t>			</a:t>
            </a:r>
            <a:r>
              <a:rPr lang="ja-JP" altLang="en-US" sz="2800" dirty="0"/>
              <a:t>意見も述べてください</a:t>
            </a:r>
            <a:endParaRPr lang="en-US" altLang="ja-JP" sz="2800" dirty="0"/>
          </a:p>
          <a:p>
            <a:pPr marL="0" indent="0">
              <a:buNone/>
            </a:pPr>
            <a:r>
              <a:rPr kumimoji="1" lang="en-US" altLang="ja-JP" dirty="0"/>
              <a:t>	</a:t>
            </a:r>
            <a:r>
              <a:rPr kumimoji="1" lang="ja-JP" altLang="en-US" dirty="0"/>
              <a:t>３）</a:t>
            </a:r>
            <a:r>
              <a:rPr kumimoji="1" lang="ja-JP" altLang="en-US" b="1" dirty="0"/>
              <a:t>発表者</a:t>
            </a:r>
            <a:r>
              <a:rPr kumimoji="1" lang="ja-JP" altLang="en-US" dirty="0"/>
              <a:t>：全体発表の場で発表する</a:t>
            </a:r>
            <a:endParaRPr kumimoji="1" lang="en-US" altLang="ja-JP" dirty="0"/>
          </a:p>
        </p:txBody>
      </p:sp>
    </p:spTree>
    <p:extLst>
      <p:ext uri="{BB962C8B-B14F-4D97-AF65-F5344CB8AC3E}">
        <p14:creationId xmlns:p14="http://schemas.microsoft.com/office/powerpoint/2010/main" val="1531631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r>
              <a:rPr lang="ja-JP" altLang="en-US" dirty="0">
                <a:effectLst/>
                <a:latin typeface="メイリオ"/>
              </a:rPr>
              <a:t>課題</a:t>
            </a:r>
          </a:p>
        </p:txBody>
      </p:sp>
      <p:sp>
        <p:nvSpPr>
          <p:cNvPr id="6" name="Rectangle 3"/>
          <p:cNvSpPr>
            <a:spLocks noGrp="1" noChangeArrowheads="1"/>
          </p:cNvSpPr>
          <p:nvPr>
            <p:ph idx="1"/>
          </p:nvPr>
        </p:nvSpPr>
        <p:spPr>
          <a:xfrm>
            <a:off x="172720" y="1376063"/>
            <a:ext cx="8686800" cy="5214307"/>
          </a:xfrm>
          <a:noFill/>
          <a:extLst>
            <a:ext uri="{909E8E84-426E-40DD-AFC4-6F175D3DCCD1}">
              <a14:hiddenFill xmlns:a14="http://schemas.microsoft.com/office/drawing/2010/main">
                <a:solidFill>
                  <a:srgbClr val="FFFFFF"/>
                </a:solidFill>
              </a14:hiddenFill>
            </a:ext>
          </a:extLst>
        </p:spPr>
        <p:txBody>
          <a:bodyPr/>
          <a:lstStyle/>
          <a:p>
            <a:pPr marL="514350" indent="-514350">
              <a:lnSpc>
                <a:spcPct val="110000"/>
              </a:lnSpc>
              <a:buClr>
                <a:schemeClr val="accent4">
                  <a:lumMod val="75000"/>
                </a:schemeClr>
              </a:buClr>
              <a:buFont typeface="+mj-lt"/>
              <a:buAutoNum type="arabicPeriod"/>
            </a:pPr>
            <a:r>
              <a:rPr lang="ja-JP" altLang="en-US" dirty="0">
                <a:effectLst/>
              </a:rPr>
              <a:t>多職種によるチームで、この患者の痛みをどのようにアセスメントし、マネジメントしていくか</a:t>
            </a:r>
            <a:r>
              <a:rPr lang="ja-JP" altLang="en-US" dirty="0"/>
              <a:t>？</a:t>
            </a:r>
            <a:endParaRPr lang="en-US" altLang="ja-JP" dirty="0"/>
          </a:p>
          <a:p>
            <a:pPr lvl="1">
              <a:lnSpc>
                <a:spcPct val="110000"/>
              </a:lnSpc>
              <a:buClr>
                <a:schemeClr val="accent4">
                  <a:lumMod val="75000"/>
                </a:schemeClr>
              </a:buClr>
              <a:buFont typeface="Arial" panose="020B0604020202020204" pitchFamily="34" charset="0"/>
              <a:buChar char="•"/>
            </a:pPr>
            <a:r>
              <a:rPr lang="ja-JP" altLang="en-US" sz="2400" dirty="0"/>
              <a:t>痛みの原因や状態について評価する</a:t>
            </a:r>
            <a:endParaRPr lang="en-US" altLang="ja-JP" sz="2400" dirty="0"/>
          </a:p>
          <a:p>
            <a:pPr lvl="1">
              <a:lnSpc>
                <a:spcPct val="110000"/>
              </a:lnSpc>
              <a:buClr>
                <a:schemeClr val="accent4">
                  <a:lumMod val="75000"/>
                </a:schemeClr>
              </a:buClr>
              <a:buFont typeface="Arial" panose="020B0604020202020204" pitchFamily="34" charset="0"/>
              <a:buChar char="•"/>
            </a:pPr>
            <a:r>
              <a:rPr lang="ja-JP" altLang="en-US" sz="2400" dirty="0"/>
              <a:t>具体的な処方を計画する</a:t>
            </a:r>
            <a:endParaRPr lang="en-US" altLang="ja-JP" sz="2400" dirty="0"/>
          </a:p>
          <a:p>
            <a:pPr lvl="1">
              <a:lnSpc>
                <a:spcPct val="110000"/>
              </a:lnSpc>
              <a:buClr>
                <a:schemeClr val="accent4">
                  <a:lumMod val="75000"/>
                </a:schemeClr>
              </a:buClr>
              <a:buFont typeface="Arial" panose="020B0604020202020204" pitchFamily="34" charset="0"/>
              <a:buChar char="•"/>
            </a:pPr>
            <a:r>
              <a:rPr lang="ja-JP" altLang="en-US" sz="2400" dirty="0"/>
              <a:t>痛みとともに認められる身体症状があれば、それについても検討する</a:t>
            </a:r>
            <a:endParaRPr lang="en-US" altLang="ja-JP" sz="2400" dirty="0"/>
          </a:p>
          <a:p>
            <a:pPr lvl="1">
              <a:lnSpc>
                <a:spcPct val="110000"/>
              </a:lnSpc>
              <a:buClr>
                <a:schemeClr val="accent4">
                  <a:lumMod val="75000"/>
                </a:schemeClr>
              </a:buClr>
              <a:buFont typeface="Arial" panose="020B0604020202020204" pitchFamily="34" charset="0"/>
              <a:buChar char="•"/>
            </a:pPr>
            <a:r>
              <a:rPr lang="ja-JP" altLang="en-US" sz="2400" dirty="0"/>
              <a:t>薬物療法以外の治療やケアについても検討する</a:t>
            </a:r>
            <a:endParaRPr lang="en-US" altLang="ja-JP" sz="2400" dirty="0"/>
          </a:p>
          <a:p>
            <a:pPr marL="571500" indent="-514350">
              <a:lnSpc>
                <a:spcPct val="110000"/>
              </a:lnSpc>
              <a:buClr>
                <a:schemeClr val="accent4">
                  <a:lumMod val="75000"/>
                </a:schemeClr>
              </a:buClr>
              <a:buFont typeface="+mj-lt"/>
              <a:buAutoNum type="arabicPeriod"/>
            </a:pPr>
            <a:r>
              <a:rPr lang="ja-JP" altLang="en-US" dirty="0">
                <a:effectLst/>
              </a:rPr>
              <a:t>身体症状以外にどのような</a:t>
            </a:r>
            <a:r>
              <a:rPr lang="ja-JP" altLang="en-US" dirty="0"/>
              <a:t>問題があるかを検討し、</a:t>
            </a:r>
            <a:r>
              <a:rPr lang="ja-JP" altLang="en-US" dirty="0">
                <a:effectLst/>
              </a:rPr>
              <a:t>その対処法を考える</a:t>
            </a:r>
            <a:endParaRPr lang="en-US" altLang="ja-JP" dirty="0">
              <a:effectLst/>
            </a:endParaRPr>
          </a:p>
        </p:txBody>
      </p:sp>
    </p:spTree>
    <p:extLst>
      <p:ext uri="{BB962C8B-B14F-4D97-AF65-F5344CB8AC3E}">
        <p14:creationId xmlns:p14="http://schemas.microsoft.com/office/powerpoint/2010/main" val="1154415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a:t>グループ発表</a:t>
            </a:r>
            <a:endParaRPr lang="ja-JP" altLang="en-US" dirty="0"/>
          </a:p>
        </p:txBody>
      </p:sp>
    </p:spTree>
    <p:extLst>
      <p:ext uri="{BB962C8B-B14F-4D97-AF65-F5344CB8AC3E}">
        <p14:creationId xmlns:p14="http://schemas.microsoft.com/office/powerpoint/2010/main" val="183409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まとめ</a:t>
            </a:r>
            <a:endParaRPr lang="ja-JP" altLang="en-US" dirty="0"/>
          </a:p>
        </p:txBody>
      </p:sp>
      <p:sp>
        <p:nvSpPr>
          <p:cNvPr id="3" name="コンテンツ プレースホルダー 2"/>
          <p:cNvSpPr>
            <a:spLocks noGrp="1"/>
          </p:cNvSpPr>
          <p:nvPr>
            <p:ph idx="1"/>
          </p:nvPr>
        </p:nvSpPr>
        <p:spPr/>
        <p:txBody>
          <a:bodyPr/>
          <a:lstStyle/>
          <a:p>
            <a:r>
              <a:rPr lang="ja-JP" altLang="en-US" dirty="0"/>
              <a:t>がん患者の全人的な苦痛に配慮することが必要である</a:t>
            </a:r>
            <a:endParaRPr lang="en-US" altLang="ja-JP" dirty="0"/>
          </a:p>
          <a:p>
            <a:r>
              <a:rPr lang="ja-JP" altLang="en-US" dirty="0"/>
              <a:t>がん疼痛を適切に評価し、それに基づいたマネジメントを行うことが重要である</a:t>
            </a:r>
            <a:endParaRPr lang="en-US" altLang="ja-JP" dirty="0"/>
          </a:p>
          <a:p>
            <a:r>
              <a:rPr lang="ja-JP" altLang="en-US" dirty="0"/>
              <a:t>がん疼痛への対処は、主治医だけでなく多職種によるチーム医療によるアプローチが重要で</a:t>
            </a:r>
            <a:r>
              <a:rPr lang="ja-JP" altLang="en-US" dirty="0" smtClean="0"/>
              <a:t>ある</a:t>
            </a:r>
            <a:endParaRPr lang="en-US" altLang="ja-JP" dirty="0"/>
          </a:p>
        </p:txBody>
      </p:sp>
    </p:spTree>
    <p:extLst>
      <p:ext uri="{BB962C8B-B14F-4D97-AF65-F5344CB8AC3E}">
        <p14:creationId xmlns:p14="http://schemas.microsoft.com/office/powerpoint/2010/main" val="400358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p:txBody>
          <a:bodyPr>
            <a:normAutofit fontScale="77500" lnSpcReduction="20000"/>
          </a:bodyPr>
          <a:lstStyle/>
          <a:p>
            <a:r>
              <a:rPr kumimoji="1" lang="ja-JP" altLang="en-US" dirty="0"/>
              <a:t>グループワークに先立って、アイス・ブレイキングを行ってください</a:t>
            </a:r>
            <a:endParaRPr kumimoji="1" lang="en-US" altLang="ja-JP" dirty="0"/>
          </a:p>
          <a:p>
            <a:r>
              <a:rPr lang="ja-JP" altLang="en-US" dirty="0"/>
              <a:t>指針の改定に則り、事例検討の際には「がん疼痛に対する治療と具体的な処方を計画する」ようにファシリテートしてください</a:t>
            </a:r>
            <a:endParaRPr lang="en-US" altLang="ja-JP" dirty="0"/>
          </a:p>
          <a:p>
            <a:r>
              <a:rPr lang="ja-JP" altLang="en-US" dirty="0"/>
              <a:t>議論が、がん治療そのものの経過や、治療内容に終始しないよう配慮してください</a:t>
            </a:r>
            <a:endParaRPr lang="en-US" altLang="ja-JP" dirty="0"/>
          </a:p>
          <a:p>
            <a:r>
              <a:rPr lang="ja-JP" altLang="en-US" dirty="0" smtClean="0"/>
              <a:t>「事例</a:t>
            </a:r>
            <a:r>
              <a:rPr lang="ja-JP" altLang="en-US" dirty="0"/>
              <a:t>検討」単独でも使用できますが、「療養場所の選択と地域連携」につなげて検討できるように作られています</a:t>
            </a:r>
            <a:endParaRPr lang="en-US" altLang="ja-JP" dirty="0"/>
          </a:p>
          <a:p>
            <a:r>
              <a:rPr lang="ja-JP" altLang="en-US" dirty="0"/>
              <a:t>つなげる場合でも、課題２も検討してください。</a:t>
            </a:r>
          </a:p>
        </p:txBody>
      </p:sp>
    </p:spTree>
    <p:extLst>
      <p:ext uri="{BB962C8B-B14F-4D97-AF65-F5344CB8AC3E}">
        <p14:creationId xmlns:p14="http://schemas.microsoft.com/office/powerpoint/2010/main" val="3566350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normAutofit lnSpcReduction="10000"/>
          </a:bodyPr>
          <a:lstStyle/>
          <a:p>
            <a:pPr>
              <a:lnSpc>
                <a:spcPct val="120000"/>
              </a:lnSpc>
            </a:pPr>
            <a:r>
              <a:rPr lang="ja-JP" altLang="en-US" sz="2400" dirty="0"/>
              <a:t>プレゼンテーションにあたっては、スライドノートを</a:t>
            </a:r>
            <a:r>
              <a:rPr lang="en-US" altLang="ja-JP" sz="2400" dirty="0"/>
              <a:t/>
            </a:r>
            <a:br>
              <a:rPr lang="en-US" altLang="ja-JP" sz="2400" dirty="0"/>
            </a:br>
            <a:r>
              <a:rPr lang="ja-JP" altLang="en-US" sz="2400" dirty="0"/>
              <a:t>読み、スライドにある言葉や図の意図、ニュアンスを</a:t>
            </a:r>
            <a:r>
              <a:rPr lang="en-US" altLang="ja-JP" sz="2400" dirty="0"/>
              <a:t/>
            </a:r>
            <a:br>
              <a:rPr lang="en-US" altLang="ja-JP" sz="2400" dirty="0"/>
            </a:br>
            <a:r>
              <a:rPr lang="ja-JP" altLang="en-US" sz="2400" dirty="0"/>
              <a:t>掴んでください</a:t>
            </a:r>
            <a:endParaRPr lang="en-US" altLang="ja-JP" sz="2400" dirty="0"/>
          </a:p>
          <a:p>
            <a:pPr>
              <a:lnSpc>
                <a:spcPct val="120000"/>
              </a:lnSpc>
            </a:pPr>
            <a:r>
              <a:rPr lang="ja-JP" altLang="en-US" sz="2400" dirty="0"/>
              <a:t>事前に周囲の人に向けて模擬講義を行ってみるなど、</a:t>
            </a:r>
            <a:r>
              <a:rPr lang="en-US" altLang="ja-JP" sz="2400" dirty="0"/>
              <a:t/>
            </a:r>
            <a:br>
              <a:rPr lang="en-US" altLang="ja-JP" sz="2400" dirty="0"/>
            </a:br>
            <a:r>
              <a:rPr lang="ja-JP" altLang="en-US" sz="2400" dirty="0"/>
              <a:t>十分に練習をしてからプレゼンテーションに臨むことを</a:t>
            </a:r>
            <a:r>
              <a:rPr lang="en-US" altLang="ja-JP" sz="2400" dirty="0"/>
              <a:t/>
            </a:r>
            <a:br>
              <a:rPr lang="en-US" altLang="ja-JP" sz="2400" dirty="0"/>
            </a:br>
            <a:r>
              <a:rPr lang="ja-JP" altLang="en-US" sz="2400" dirty="0"/>
              <a:t>お勧めします</a:t>
            </a:r>
            <a:endParaRPr lang="en-US" altLang="ja-JP" sz="2400" dirty="0"/>
          </a:p>
          <a:p>
            <a:pPr>
              <a:lnSpc>
                <a:spcPct val="120000"/>
              </a:lnSpc>
            </a:pPr>
            <a:r>
              <a:rPr lang="ja-JP" altLang="en-US" sz="2400" dirty="0"/>
              <a:t>スライドの内容は変えないでください。スライドを削除することは可能です。オリジナルのスライドを追加する場合には、作成者が違うことを明確にするために、</a:t>
            </a:r>
            <a:r>
              <a:rPr lang="en-US" altLang="ja-JP" sz="2400" dirty="0"/>
              <a:t/>
            </a:r>
            <a:br>
              <a:rPr lang="en-US" altLang="ja-JP" sz="2400" dirty="0"/>
            </a:br>
            <a:r>
              <a:rPr lang="ja-JP" altLang="en-US" sz="2400" dirty="0"/>
              <a:t>背景を変えてください。緑色の背景を用意しています</a:t>
            </a:r>
            <a:r>
              <a:rPr lang="en-US" altLang="ja-JP" sz="2400"/>
              <a:t/>
            </a:r>
            <a:br>
              <a:rPr lang="en-US" altLang="ja-JP" sz="2400"/>
            </a:br>
            <a:r>
              <a:rPr lang="ja-JP" altLang="en-US" sz="2400"/>
              <a:t>の</a:t>
            </a:r>
            <a:r>
              <a:rPr lang="ja-JP" altLang="en-US" sz="2400" dirty="0"/>
              <a:t>で、適宜ご使用ください</a:t>
            </a:r>
            <a:endParaRPr lang="en-US" altLang="ja-JP" sz="2400" dirty="0"/>
          </a:p>
        </p:txBody>
      </p:sp>
    </p:spTree>
    <p:extLst>
      <p:ext uri="{BB962C8B-B14F-4D97-AF65-F5344CB8AC3E}">
        <p14:creationId xmlns:p14="http://schemas.microsoft.com/office/powerpoint/2010/main" val="284037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130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smtClean="0"/>
              <a:t>全人的苦痛に対する緩和ケア</a:t>
            </a:r>
            <a:r>
              <a:rPr lang="en-US" altLang="ja-JP" dirty="0"/>
              <a:t/>
            </a:r>
            <a:br>
              <a:rPr lang="en-US" altLang="ja-JP" dirty="0"/>
            </a:br>
            <a:r>
              <a:rPr lang="ja-JP" altLang="en-US" dirty="0" smtClean="0"/>
              <a:t>（</a:t>
            </a:r>
            <a:r>
              <a:rPr lang="ja-JP" altLang="en-US" sz="4400" dirty="0" smtClean="0"/>
              <a:t>肺がん）</a:t>
            </a:r>
            <a:endParaRPr lang="ja-JP" altLang="en-US" sz="4400" dirty="0"/>
          </a:p>
        </p:txBody>
      </p:sp>
    </p:spTree>
    <p:extLst>
      <p:ext uri="{BB962C8B-B14F-4D97-AF65-F5344CB8AC3E}">
        <p14:creationId xmlns:p14="http://schemas.microsoft.com/office/powerpoint/2010/main" val="70869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メッセージ</a:t>
            </a:r>
          </a:p>
        </p:txBody>
      </p:sp>
      <p:sp>
        <p:nvSpPr>
          <p:cNvPr id="3" name="コンテンツ プレースホルダー 2"/>
          <p:cNvSpPr>
            <a:spLocks noGrp="1"/>
          </p:cNvSpPr>
          <p:nvPr>
            <p:ph idx="1"/>
          </p:nvPr>
        </p:nvSpPr>
        <p:spPr/>
        <p:txBody>
          <a:bodyPr/>
          <a:lstStyle/>
          <a:p>
            <a:r>
              <a:rPr lang="ja-JP" altLang="en-US" dirty="0"/>
              <a:t>がん患者の全人的な苦痛に配慮することが必要である</a:t>
            </a:r>
            <a:endParaRPr lang="en-US" altLang="ja-JP" dirty="0"/>
          </a:p>
          <a:p>
            <a:pPr>
              <a:lnSpc>
                <a:spcPct val="120000"/>
              </a:lnSpc>
            </a:pPr>
            <a:r>
              <a:rPr lang="ja-JP" altLang="en-US" dirty="0" smtClean="0"/>
              <a:t>がん</a:t>
            </a:r>
            <a:r>
              <a:rPr lang="ja-JP" altLang="en-US" dirty="0"/>
              <a:t>疼痛</a:t>
            </a:r>
            <a:r>
              <a:rPr kumimoji="1" lang="ja-JP" altLang="en-US" dirty="0"/>
              <a:t>を適切に評価し、それに基づいたマネジメントを行うことが重要である</a:t>
            </a:r>
            <a:endParaRPr kumimoji="1" lang="en-US" altLang="ja-JP" dirty="0"/>
          </a:p>
          <a:p>
            <a:pPr>
              <a:lnSpc>
                <a:spcPct val="120000"/>
              </a:lnSpc>
            </a:pPr>
            <a:r>
              <a:rPr lang="ja-JP" altLang="en-US" dirty="0" smtClean="0"/>
              <a:t>がん</a:t>
            </a:r>
            <a:r>
              <a:rPr lang="ja-JP" altLang="en-US" dirty="0"/>
              <a:t>疼痛への対処は、主治医だけでなく多職種による</a:t>
            </a:r>
            <a:r>
              <a:rPr lang="ja-JP" altLang="en-US" dirty="0" smtClean="0"/>
              <a:t>チーム医療によるアプローチが重要</a:t>
            </a:r>
            <a:r>
              <a:rPr lang="ja-JP" altLang="en-US" dirty="0"/>
              <a:t>である</a:t>
            </a:r>
            <a:endParaRPr lang="en-US" altLang="ja-JP" dirty="0"/>
          </a:p>
          <a:p>
            <a:pPr>
              <a:lnSpc>
                <a:spcPct val="120000"/>
              </a:lnSpc>
            </a:pPr>
            <a:endParaRPr kumimoji="1" lang="ja-JP" altLang="en-US" dirty="0"/>
          </a:p>
        </p:txBody>
      </p:sp>
    </p:spTree>
    <p:extLst>
      <p:ext uri="{BB962C8B-B14F-4D97-AF65-F5344CB8AC3E}">
        <p14:creationId xmlns:p14="http://schemas.microsoft.com/office/powerpoint/2010/main" val="421871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目的</a:t>
            </a:r>
            <a:endParaRPr kumimoji="1" lang="ja-JP" altLang="en-US" dirty="0"/>
          </a:p>
        </p:txBody>
      </p:sp>
      <p:sp>
        <p:nvSpPr>
          <p:cNvPr id="7" name="コンテンツ プレースホルダー 6"/>
          <p:cNvSpPr>
            <a:spLocks noGrp="1"/>
          </p:cNvSpPr>
          <p:nvPr>
            <p:ph idx="1"/>
          </p:nvPr>
        </p:nvSpPr>
        <p:spPr/>
        <p:txBody>
          <a:bodyPr/>
          <a:lstStyle/>
          <a:p>
            <a:r>
              <a:rPr kumimoji="1" lang="ja-JP" altLang="en-US" dirty="0"/>
              <a:t>がんの疼痛事例を通じて以下のことが、</a:t>
            </a:r>
            <a:r>
              <a:rPr kumimoji="1" lang="en-US" altLang="ja-JP" dirty="0"/>
              <a:t/>
            </a:r>
            <a:br>
              <a:rPr kumimoji="1" lang="en-US" altLang="ja-JP" dirty="0"/>
            </a:br>
            <a:r>
              <a:rPr kumimoji="1" lang="ja-JP" altLang="en-US" dirty="0"/>
              <a:t>できるようになる</a:t>
            </a:r>
            <a:endParaRPr kumimoji="1" lang="en-US" altLang="ja-JP" dirty="0"/>
          </a:p>
          <a:p>
            <a:pPr lvl="1"/>
            <a:r>
              <a:rPr lang="ja-JP" altLang="en-US" dirty="0"/>
              <a:t>疼痛の評価とそれに基づいた適切なマネジメント</a:t>
            </a:r>
            <a:endParaRPr lang="en-US" altLang="ja-JP" dirty="0"/>
          </a:p>
          <a:p>
            <a:pPr lvl="1"/>
            <a:r>
              <a:rPr kumimoji="1" lang="ja-JP" altLang="en-US" dirty="0"/>
              <a:t>がん患者の全人的苦痛に配慮し対処すること</a:t>
            </a:r>
            <a:endParaRPr kumimoji="1" lang="en-US" altLang="ja-JP" dirty="0"/>
          </a:p>
        </p:txBody>
      </p:sp>
    </p:spTree>
    <p:extLst>
      <p:ext uri="{BB962C8B-B14F-4D97-AF65-F5344CB8AC3E}">
        <p14:creationId xmlns:p14="http://schemas.microsoft.com/office/powerpoint/2010/main" val="3826443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このセッションの構成</a:t>
            </a:r>
            <a:endParaRPr lang="ja-JP" altLang="en-US" dirty="0"/>
          </a:p>
        </p:txBody>
      </p:sp>
      <p:sp>
        <p:nvSpPr>
          <p:cNvPr id="9219" name="コンテンツ プレースホルダ 2"/>
          <p:cNvSpPr>
            <a:spLocks noGrp="1"/>
          </p:cNvSpPr>
          <p:nvPr>
            <p:ph idx="1"/>
          </p:nvPr>
        </p:nvSpPr>
        <p:spPr/>
        <p:txBody>
          <a:bodyPr/>
          <a:lstStyle/>
          <a:p>
            <a:r>
              <a:rPr lang="ja-JP" altLang="en-US" dirty="0"/>
              <a:t>症例提示（全体で）</a:t>
            </a:r>
            <a:endParaRPr lang="en-US" altLang="ja-JP" dirty="0"/>
          </a:p>
          <a:p>
            <a:r>
              <a:rPr lang="ja-JP" altLang="en-US" dirty="0"/>
              <a:t>グループワーク（小グループで）</a:t>
            </a:r>
            <a:endParaRPr lang="en-US" altLang="ja-JP" dirty="0"/>
          </a:p>
          <a:p>
            <a:pPr lvl="1"/>
            <a:r>
              <a:rPr lang="ja-JP" altLang="en-US" dirty="0"/>
              <a:t>アイス・ブレイキング</a:t>
            </a:r>
            <a:endParaRPr lang="en-US" altLang="ja-JP" dirty="0"/>
          </a:p>
          <a:p>
            <a:pPr lvl="1"/>
            <a:r>
              <a:rPr lang="ja-JP" altLang="en-US" dirty="0"/>
              <a:t>事例検討（多職種チームで）</a:t>
            </a:r>
            <a:endParaRPr lang="en-US" altLang="ja-JP" dirty="0"/>
          </a:p>
          <a:p>
            <a:r>
              <a:rPr lang="ja-JP" altLang="en-US" dirty="0"/>
              <a:t>全体討議</a:t>
            </a:r>
            <a:endParaRPr lang="en-US" altLang="ja-JP" dirty="0"/>
          </a:p>
          <a:p>
            <a:r>
              <a:rPr lang="ja-JP" altLang="en-US" dirty="0"/>
              <a:t>まとめ</a:t>
            </a:r>
            <a:endParaRPr lang="en-US" altLang="ja-JP" dirty="0"/>
          </a:p>
        </p:txBody>
      </p:sp>
    </p:spTree>
    <p:extLst>
      <p:ext uri="{BB962C8B-B14F-4D97-AF65-F5344CB8AC3E}">
        <p14:creationId xmlns:p14="http://schemas.microsoft.com/office/powerpoint/2010/main" val="2570051336"/>
      </p:ext>
    </p:extLst>
  </p:cSld>
  <p:clrMapOvr>
    <a:masterClrMapping/>
  </p:clrMapOvr>
</p:sld>
</file>

<file path=ppt/theme/theme1.xml><?xml version="1.0" encoding="utf-8"?>
<a:theme xmlns:a="http://schemas.openxmlformats.org/drawingml/2006/main" name="一般受講者レベルのスライド">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EACEマスタ20150322" id="{0515003F-774B-4BC7-9033-D921E300D6FD}" vid="{C775CD0B-A924-45CF-984A-15F69A92000E}"/>
    </a:ext>
  </a:extLst>
</a:theme>
</file>

<file path=ppt/theme/theme2.xml><?xml version="1.0" encoding="utf-8"?>
<a:theme xmlns:a="http://schemas.openxmlformats.org/drawingml/2006/main" name="JPOSロゴ">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EACEマスタ20150322" id="{0515003F-774B-4BC7-9033-D921E300D6FD}" vid="{A63E2E7C-5238-499A-86BE-C69DA465373A}"/>
    </a:ext>
  </a:extLst>
</a:theme>
</file>

<file path=ppt/theme/theme3.xml><?xml version="1.0" encoding="utf-8"?>
<a:theme xmlns:a="http://schemas.openxmlformats.org/drawingml/2006/main" name="自由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EACEマスタ20150322" id="{0515003F-774B-4BC7-9033-D921E300D6FD}" vid="{3034E06D-89F0-42A2-9356-FA2E3B84FFEE}"/>
    </a:ext>
  </a:extLst>
</a:theme>
</file>

<file path=ppt/theme/theme4.xml><?xml version="1.0" encoding="utf-8"?>
<a:theme xmlns:a="http://schemas.openxmlformats.org/drawingml/2006/main" name="モジュールのねらい説明">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EACEマスタ20150322" id="{0515003F-774B-4BC7-9033-D921E300D6FD}" vid="{B38C6904-6C55-40EB-A475-873F07225B47}"/>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PEACEマスタ20150322</Template>
  <TotalTime>16428</TotalTime>
  <Words>1275</Words>
  <Application>Microsoft Office PowerPoint</Application>
  <PresentationFormat>画面に合わせる (4:3)</PresentationFormat>
  <Paragraphs>172</Paragraphs>
  <Slides>26</Slides>
  <Notes>14</Notes>
  <HiddenSlides>4</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26</vt:i4>
      </vt:variant>
    </vt:vector>
  </HeadingPairs>
  <TitlesOfParts>
    <vt:vector size="41" baseType="lpstr">
      <vt:lpstr>HGP創英角ｺﾞｼｯｸUB</vt:lpstr>
      <vt:lpstr>ＭＳ Ｐゴシック</vt:lpstr>
      <vt:lpstr>ＭＳ Ｐ明朝</vt:lpstr>
      <vt:lpstr>News Gothic MT</vt:lpstr>
      <vt:lpstr>ヒラギノ角ゴ ProN</vt:lpstr>
      <vt:lpstr>メイリオ</vt:lpstr>
      <vt:lpstr>Arial</vt:lpstr>
      <vt:lpstr>Arial Black</vt:lpstr>
      <vt:lpstr>Calibri</vt:lpstr>
      <vt:lpstr>Times New Roman</vt:lpstr>
      <vt:lpstr>Wingdings</vt:lpstr>
      <vt:lpstr>一般受講者レベルのスライド</vt:lpstr>
      <vt:lpstr>JPOSロゴ</vt:lpstr>
      <vt:lpstr>自由設定</vt:lpstr>
      <vt:lpstr>モジュールのねらい説明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全人的苦痛に対する緩和ケア （肺がん）</vt:lpstr>
      <vt:lpstr>メッセージ</vt:lpstr>
      <vt:lpstr>目的</vt:lpstr>
      <vt:lpstr>このセッションの構成</vt:lpstr>
      <vt:lpstr>症例…</vt:lpstr>
      <vt:lpstr>…症例…</vt:lpstr>
      <vt:lpstr>PowerPoint プレゼンテーション</vt:lpstr>
      <vt:lpstr>経過…</vt:lpstr>
      <vt:lpstr>…経過…</vt:lpstr>
      <vt:lpstr>PowerPoint プレゼンテーション</vt:lpstr>
      <vt:lpstr>…経過…</vt:lpstr>
      <vt:lpstr>…経過</vt:lpstr>
      <vt:lpstr>社会的背景</vt:lpstr>
      <vt:lpstr>病状説明と現時点の見通し</vt:lpstr>
      <vt:lpstr>本人と妻の意向</vt:lpstr>
      <vt:lpstr>PowerPoint プレゼンテーション</vt:lpstr>
      <vt:lpstr>グループワーク</vt:lpstr>
      <vt:lpstr>グループワーク</vt:lpstr>
      <vt:lpstr>課題</vt:lpstr>
      <vt:lpstr>グループ発表</vt:lpstr>
      <vt:lpstr>まとめ</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永山淳</dc:creator>
  <cp:lastModifiedBy>進藤　美舟</cp:lastModifiedBy>
  <cp:revision>68</cp:revision>
  <cp:lastPrinted>2015-02-12T01:04:41Z</cp:lastPrinted>
  <dcterms:created xsi:type="dcterms:W3CDTF">2015-03-22T16:49:58Z</dcterms:created>
  <dcterms:modified xsi:type="dcterms:W3CDTF">2020-01-10T01:47:30Z</dcterms:modified>
</cp:coreProperties>
</file>