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1" r:id="rId1"/>
    <p:sldMasterId id="2147483682" r:id="rId2"/>
    <p:sldMasterId id="2147483660" r:id="rId3"/>
    <p:sldMasterId id="2147483729" r:id="rId4"/>
  </p:sldMasterIdLst>
  <p:notesMasterIdLst>
    <p:notesMasterId r:id="rId53"/>
  </p:notesMasterIdLst>
  <p:handoutMasterIdLst>
    <p:handoutMasterId r:id="rId54"/>
  </p:handoutMasterIdLst>
  <p:sldIdLst>
    <p:sldId id="264" r:id="rId5"/>
    <p:sldId id="266" r:id="rId6"/>
    <p:sldId id="265" r:id="rId7"/>
    <p:sldId id="312" r:id="rId8"/>
    <p:sldId id="263" r:id="rId9"/>
    <p:sldId id="270" r:id="rId10"/>
    <p:sldId id="271" r:id="rId11"/>
    <p:sldId id="272" r:id="rId12"/>
    <p:sldId id="315" r:id="rId13"/>
    <p:sldId id="316" r:id="rId14"/>
    <p:sldId id="317" r:id="rId15"/>
    <p:sldId id="364" r:id="rId16"/>
    <p:sldId id="275" r:id="rId17"/>
    <p:sldId id="453" r:id="rId18"/>
    <p:sldId id="274" r:id="rId19"/>
    <p:sldId id="276" r:id="rId20"/>
    <p:sldId id="417" r:id="rId21"/>
    <p:sldId id="420" r:id="rId22"/>
    <p:sldId id="421" r:id="rId23"/>
    <p:sldId id="422" r:id="rId24"/>
    <p:sldId id="423" r:id="rId25"/>
    <p:sldId id="424" r:id="rId26"/>
    <p:sldId id="425" r:id="rId27"/>
    <p:sldId id="426" r:id="rId28"/>
    <p:sldId id="427" r:id="rId29"/>
    <p:sldId id="428" r:id="rId30"/>
    <p:sldId id="452" r:id="rId31"/>
    <p:sldId id="430" r:id="rId32"/>
    <p:sldId id="431" r:id="rId33"/>
    <p:sldId id="432" r:id="rId34"/>
    <p:sldId id="433" r:id="rId35"/>
    <p:sldId id="434" r:id="rId36"/>
    <p:sldId id="435" r:id="rId37"/>
    <p:sldId id="436" r:id="rId38"/>
    <p:sldId id="437" r:id="rId39"/>
    <p:sldId id="438" r:id="rId40"/>
    <p:sldId id="439" r:id="rId41"/>
    <p:sldId id="440" r:id="rId42"/>
    <p:sldId id="441" r:id="rId43"/>
    <p:sldId id="442" r:id="rId44"/>
    <p:sldId id="443" r:id="rId45"/>
    <p:sldId id="444" r:id="rId46"/>
    <p:sldId id="445" r:id="rId47"/>
    <p:sldId id="446" r:id="rId48"/>
    <p:sldId id="447" r:id="rId49"/>
    <p:sldId id="448" r:id="rId50"/>
    <p:sldId id="449" r:id="rId51"/>
    <p:sldId id="450" r:id="rId52"/>
  </p:sldIdLst>
  <p:sldSz cx="9144000" cy="6858000" type="screen4x3"/>
  <p:notesSz cx="6797675" cy="9926638"/>
  <p:defaultTextStyle>
    <a:defPPr>
      <a:defRPr lang="ja-JP"/>
    </a:defPPr>
    <a:lvl1pPr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26">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永山淳" initials="永山淳" lastIdx="8" clrIdx="0">
    <p:extLst/>
  </p:cmAuthor>
  <p:cmAuthor id="2" name="Yamamoto Ryo" initials="" lastIdx="2" clrIdx="1"/>
  <p:cmAuthor id="3" name="Ryo Yamamoto" initials="RY" lastIdx="1"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B6D5"/>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75" autoAdjust="0"/>
    <p:restoredTop sz="82967" autoAdjust="0"/>
  </p:normalViewPr>
  <p:slideViewPr>
    <p:cSldViewPr snapToGrid="0" snapToObjects="1">
      <p:cViewPr varScale="1">
        <p:scale>
          <a:sx n="96" d="100"/>
          <a:sy n="96" d="100"/>
        </p:scale>
        <p:origin x="1818" y="90"/>
      </p:cViewPr>
      <p:guideLst>
        <p:guide orient="horz" pos="2126"/>
        <p:guide pos="2880"/>
      </p:guideLst>
    </p:cSldViewPr>
  </p:slideViewPr>
  <p:notesTextViewPr>
    <p:cViewPr>
      <p:scale>
        <a:sx n="100" d="100"/>
        <a:sy n="100" d="100"/>
      </p:scale>
      <p:origin x="0" y="0"/>
    </p:cViewPr>
  </p:notesTextViewPr>
  <p:sorterViewPr>
    <p:cViewPr>
      <p:scale>
        <a:sx n="163" d="100"/>
        <a:sy n="163" d="100"/>
      </p:scale>
      <p:origin x="0" y="9120"/>
    </p:cViewPr>
  </p:sorterViewPr>
  <p:notesViewPr>
    <p:cSldViewPr snapToGrid="0" snapToObjects="1">
      <p:cViewPr varScale="1">
        <p:scale>
          <a:sx n="45" d="100"/>
          <a:sy n="45" d="100"/>
        </p:scale>
        <p:origin x="726" y="6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往診してくれる医師がいない</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一般</c:v>
                </c:pt>
              </c:strCache>
            </c:strRef>
          </c:cat>
          <c:val>
            <c:numRef>
              <c:f>Sheet1!$B$2</c:f>
              <c:numCache>
                <c:formatCode>General</c:formatCode>
                <c:ptCount val="1"/>
                <c:pt idx="0">
                  <c:v>31.3</c:v>
                </c:pt>
              </c:numCache>
            </c:numRef>
          </c:val>
          <c:extLst xmlns:c16r2="http://schemas.microsoft.com/office/drawing/2015/06/chart">
            <c:ext xmlns:c16="http://schemas.microsoft.com/office/drawing/2014/chart" uri="{C3380CC4-5D6E-409C-BE32-E72D297353CC}">
              <c16:uniqueId val="{00000000-8A52-4B45-9857-1F5F0C093ADB}"/>
            </c:ext>
          </c:extLst>
        </c:ser>
        <c:ser>
          <c:idx val="1"/>
          <c:order val="1"/>
          <c:tx>
            <c:strRef>
              <c:f>Sheet1!$C$1</c:f>
              <c:strCache>
                <c:ptCount val="1"/>
                <c:pt idx="0">
                  <c:v>訪問看護体制が整っていない</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一般</c:v>
                </c:pt>
              </c:strCache>
            </c:strRef>
          </c:cat>
          <c:val>
            <c:numRef>
              <c:f>Sheet1!$C$2</c:f>
              <c:numCache>
                <c:formatCode>General</c:formatCode>
                <c:ptCount val="1"/>
                <c:pt idx="0">
                  <c:v>19.399999999999999</c:v>
                </c:pt>
              </c:numCache>
            </c:numRef>
          </c:val>
          <c:extLst xmlns:c16r2="http://schemas.microsoft.com/office/drawing/2015/06/chart">
            <c:ext xmlns:c16="http://schemas.microsoft.com/office/drawing/2014/chart" uri="{C3380CC4-5D6E-409C-BE32-E72D297353CC}">
              <c16:uniqueId val="{00000001-8A52-4B45-9857-1F5F0C093ADB}"/>
            </c:ext>
          </c:extLst>
        </c:ser>
        <c:ser>
          <c:idx val="2"/>
          <c:order val="2"/>
          <c:tx>
            <c:strRef>
              <c:f>Sheet1!$D$1</c:f>
              <c:strCache>
                <c:ptCount val="1"/>
                <c:pt idx="0">
                  <c:v>24時間相談にのってくれるところがない</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一般</c:v>
                </c:pt>
              </c:strCache>
            </c:strRef>
          </c:cat>
          <c:val>
            <c:numRef>
              <c:f>Sheet1!$D$2</c:f>
              <c:numCache>
                <c:formatCode>General</c:formatCode>
                <c:ptCount val="1"/>
                <c:pt idx="0">
                  <c:v>14.8</c:v>
                </c:pt>
              </c:numCache>
            </c:numRef>
          </c:val>
          <c:extLst xmlns:c16r2="http://schemas.microsoft.com/office/drawing/2015/06/chart">
            <c:ext xmlns:c16="http://schemas.microsoft.com/office/drawing/2014/chart" uri="{C3380CC4-5D6E-409C-BE32-E72D297353CC}">
              <c16:uniqueId val="{00000002-8A52-4B45-9857-1F5F0C093ADB}"/>
            </c:ext>
          </c:extLst>
        </c:ser>
        <c:ser>
          <c:idx val="3"/>
          <c:order val="3"/>
          <c:tx>
            <c:strRef>
              <c:f>Sheet1!$E$1</c:f>
              <c:strCache>
                <c:ptCount val="1"/>
                <c:pt idx="0">
                  <c:v>介護してくれる家族に負担がかかる</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一般</c:v>
                </c:pt>
              </c:strCache>
            </c:strRef>
          </c:cat>
          <c:val>
            <c:numRef>
              <c:f>Sheet1!$E$2</c:f>
              <c:numCache>
                <c:formatCode>General</c:formatCode>
                <c:ptCount val="1"/>
                <c:pt idx="0">
                  <c:v>79.5</c:v>
                </c:pt>
              </c:numCache>
            </c:numRef>
          </c:val>
          <c:extLst xmlns:c16r2="http://schemas.microsoft.com/office/drawing/2015/06/chart">
            <c:ext xmlns:c16="http://schemas.microsoft.com/office/drawing/2014/chart" uri="{C3380CC4-5D6E-409C-BE32-E72D297353CC}">
              <c16:uniqueId val="{00000003-8A52-4B45-9857-1F5F0C093ADB}"/>
            </c:ext>
          </c:extLst>
        </c:ser>
        <c:ser>
          <c:idx val="4"/>
          <c:order val="4"/>
          <c:tx>
            <c:strRef>
              <c:f>Sheet1!$F$1</c:f>
              <c:strCache>
                <c:ptCount val="1"/>
                <c:pt idx="0">
                  <c:v>症状が急変したときの対応に不安である</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一般</c:v>
                </c:pt>
              </c:strCache>
            </c:strRef>
          </c:cat>
          <c:val>
            <c:numRef>
              <c:f>Sheet1!$F$2</c:f>
              <c:numCache>
                <c:formatCode>General</c:formatCode>
                <c:ptCount val="1"/>
                <c:pt idx="0">
                  <c:v>54.1</c:v>
                </c:pt>
              </c:numCache>
            </c:numRef>
          </c:val>
          <c:extLst xmlns:c16r2="http://schemas.microsoft.com/office/drawing/2015/06/chart">
            <c:ext xmlns:c16="http://schemas.microsoft.com/office/drawing/2014/chart" uri="{C3380CC4-5D6E-409C-BE32-E72D297353CC}">
              <c16:uniqueId val="{00000004-8A52-4B45-9857-1F5F0C093ADB}"/>
            </c:ext>
          </c:extLst>
        </c:ser>
        <c:ser>
          <c:idx val="5"/>
          <c:order val="5"/>
          <c:tx>
            <c:strRef>
              <c:f>Sheet1!$G$1</c:f>
              <c:strCache>
                <c:ptCount val="1"/>
                <c:pt idx="0">
                  <c:v>経済的に負担が大きい</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c:f>
              <c:strCache>
                <c:ptCount val="1"/>
                <c:pt idx="0">
                  <c:v>一般</c:v>
                </c:pt>
              </c:strCache>
            </c:strRef>
          </c:cat>
          <c:val>
            <c:numRef>
              <c:f>Sheet1!$G$2</c:f>
              <c:numCache>
                <c:formatCode>General</c:formatCode>
                <c:ptCount val="1"/>
                <c:pt idx="0">
                  <c:v>33.1</c:v>
                </c:pt>
              </c:numCache>
            </c:numRef>
          </c:val>
          <c:extLst xmlns:c16r2="http://schemas.microsoft.com/office/drawing/2015/06/chart">
            <c:ext xmlns:c16="http://schemas.microsoft.com/office/drawing/2014/chart" uri="{C3380CC4-5D6E-409C-BE32-E72D297353CC}">
              <c16:uniqueId val="{00000005-8A52-4B45-9857-1F5F0C093ADB}"/>
            </c:ext>
          </c:extLst>
        </c:ser>
        <c:dLbls>
          <c:dLblPos val="outEnd"/>
          <c:showLegendKey val="0"/>
          <c:showVal val="1"/>
          <c:showCatName val="0"/>
          <c:showSerName val="0"/>
          <c:showPercent val="0"/>
          <c:showBubbleSize val="0"/>
        </c:dLbls>
        <c:gapWidth val="150"/>
        <c:axId val="1376562112"/>
        <c:axId val="1376563744"/>
      </c:barChart>
      <c:catAx>
        <c:axId val="1376562112"/>
        <c:scaling>
          <c:orientation val="minMax"/>
        </c:scaling>
        <c:delete val="1"/>
        <c:axPos val="l"/>
        <c:numFmt formatCode="General" sourceLinked="0"/>
        <c:majorTickMark val="out"/>
        <c:minorTickMark val="none"/>
        <c:tickLblPos val="none"/>
        <c:crossAx val="1376563744"/>
        <c:crosses val="autoZero"/>
        <c:auto val="1"/>
        <c:lblAlgn val="ctr"/>
        <c:lblOffset val="100"/>
        <c:noMultiLvlLbl val="0"/>
      </c:catAx>
      <c:valAx>
        <c:axId val="1376563744"/>
        <c:scaling>
          <c:orientation val="minMax"/>
        </c:scaling>
        <c:delete val="1"/>
        <c:axPos val="b"/>
        <c:majorGridlines/>
        <c:numFmt formatCode="General" sourceLinked="1"/>
        <c:majorTickMark val="out"/>
        <c:minorTickMark val="none"/>
        <c:tickLblPos val="none"/>
        <c:crossAx val="1376562112"/>
        <c:crosses val="autoZero"/>
        <c:crossBetween val="between"/>
      </c:valAx>
    </c:plotArea>
    <c:legend>
      <c:legendPos val="l"/>
      <c:layout>
        <c:manualLayout>
          <c:xMode val="edge"/>
          <c:yMode val="edge"/>
          <c:x val="9.2592592592592692E-3"/>
          <c:y val="0.13994050019690901"/>
          <c:w val="0.33435185185185201"/>
          <c:h val="0.77314670449854594"/>
        </c:manualLayout>
      </c:layout>
      <c:overlay val="0"/>
      <c:txPr>
        <a:bodyPr/>
        <a:lstStyle/>
        <a:p>
          <a:pPr>
            <a:lnSpc>
              <a:spcPts val="2160"/>
            </a:lnSpc>
            <a:defRPr baseline="0">
              <a:latin typeface="メイリオ" panose="020B0604030504040204" pitchFamily="50" charset="-128"/>
              <a:ea typeface="メイリオ" panose="020B0604030504040204" pitchFamily="50" charset="-128"/>
            </a:defRPr>
          </a:pPr>
          <a:endParaRPr lang="ja-JP"/>
        </a:p>
      </c:txPr>
    </c:legend>
    <c:plotVisOnly val="1"/>
    <c:dispBlanksAs val="gap"/>
    <c:showDLblsOverMax val="0"/>
  </c:chart>
  <c:txPr>
    <a:bodyPr/>
    <a:lstStyle/>
    <a:p>
      <a:pPr>
        <a:defRPr sz="1800" b="1"/>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3"/>
          </p:nvPr>
        </p:nvSpPr>
        <p:spPr>
          <a:xfrm>
            <a:off x="6061434" y="9408181"/>
            <a:ext cx="734653" cy="496888"/>
          </a:xfrm>
          <a:prstGeom prst="rect">
            <a:avLst/>
          </a:prstGeom>
        </p:spPr>
        <p:txBody>
          <a:bodyPr vert="horz" lIns="91440" tIns="45720" rIns="91440" bIns="45720" rtlCol="0" anchor="b"/>
          <a:lstStyle>
            <a:lvl1pPr algn="r">
              <a:defRPr sz="1200"/>
            </a:lvl1pPr>
          </a:lstStyle>
          <a:p>
            <a:fld id="{B5636787-089A-43F6-B06D-B9D48B3B28EA}" type="slidenum">
              <a:rPr kumimoji="1" lang="ja-JP" altLang="en-US" smtClean="0">
                <a:latin typeface="メイリオ" panose="020B0604030504040204" pitchFamily="50" charset="-128"/>
                <a:ea typeface="メイリオ" panose="020B0604030504040204" pitchFamily="50" charset="-128"/>
              </a:rPr>
              <a:pPr/>
              <a:t>‹#›</a:t>
            </a:fld>
            <a:endParaRPr kumimoji="1" lang="ja-JP" altLang="en-US">
              <a:latin typeface="メイリオ" panose="020B0604030504040204" pitchFamily="50" charset="-128"/>
              <a:ea typeface="メイリオ" panose="020B0604030504040204" pitchFamily="50" charset="-128"/>
            </a:endParaRPr>
          </a:p>
        </p:txBody>
      </p:sp>
      <p:sp>
        <p:nvSpPr>
          <p:cNvPr id="10" name="フッター プレースホルダー 3"/>
          <p:cNvSpPr>
            <a:spLocks noGrp="1"/>
          </p:cNvSpPr>
          <p:nvPr>
            <p:ph type="ftr" sz="quarter" idx="2"/>
          </p:nvPr>
        </p:nvSpPr>
        <p:spPr>
          <a:xfrm>
            <a:off x="-1" y="9408181"/>
            <a:ext cx="5797486" cy="512304"/>
          </a:xfrm>
          <a:prstGeom prst="rect">
            <a:avLst/>
          </a:prstGeom>
        </p:spPr>
        <p:txBody>
          <a:bodyPr vert="horz" lIns="94768" tIns="47384" rIns="94768" bIns="47384" rtlCol="0" anchor="b"/>
          <a:lstStyle>
            <a:lvl1pPr algn="l">
              <a:defRPr sz="1200"/>
            </a:lvl1pPr>
          </a:lstStyle>
          <a:p>
            <a:pPr>
              <a:lnSpc>
                <a:spcPct val="120000"/>
              </a:lnSpc>
            </a:pPr>
            <a:r>
              <a:rPr lang="en-US" altLang="ja-JP" sz="800" dirty="0">
                <a:latin typeface="メイリオ" panose="020B0604030504040204" pitchFamily="50" charset="-128"/>
                <a:ea typeface="メイリオ" panose="020B0604030504040204" pitchFamily="50" charset="-128"/>
                <a:cs typeface="Arial" panose="020B0604020202020204" pitchFamily="34" charset="0"/>
              </a:rPr>
              <a:t>The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PEACE</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project</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JSPM 2009</a:t>
            </a:r>
          </a:p>
          <a:p>
            <a:pPr>
              <a:lnSpc>
                <a:spcPct val="120000"/>
              </a:lnSpc>
            </a:pPr>
            <a:r>
              <a:rPr lang="en-US" altLang="ja-JP" sz="800" b="1" dirty="0">
                <a:latin typeface="メイリオ" panose="020B0604030504040204" pitchFamily="50" charset="-128"/>
                <a:ea typeface="メイリオ" panose="020B0604030504040204" pitchFamily="50" charset="-128"/>
                <a:cs typeface="Arial" panose="020B0604020202020204" pitchFamily="34" charset="0"/>
              </a:rPr>
              <a:t>P</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alliative care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E</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mphasis program on symptom management and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A</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ssessment for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C</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ontinuous medical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E</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ducation</a:t>
            </a:r>
          </a:p>
        </p:txBody>
      </p:sp>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療養場所の選択と地域</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連携</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肺がん）</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06054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1AEEBD3-6BF7-4D24-B15C-6F7628D968F0}" type="datetimeFigureOut">
              <a:rPr kumimoji="1" lang="ja-JP" altLang="en-US" smtClean="0"/>
              <a:pPr/>
              <a:t>2020/1/10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FB55A20-DC82-4237-8A71-91EBBA3DF855}" type="slidenum">
              <a:rPr kumimoji="1" lang="ja-JP" altLang="en-US" smtClean="0"/>
              <a:pPr/>
              <a:t>‹#›</a:t>
            </a:fld>
            <a:endParaRPr kumimoji="1" lang="ja-JP" altLang="en-US"/>
          </a:p>
        </p:txBody>
      </p:sp>
    </p:spTree>
    <p:extLst>
      <p:ext uri="{BB962C8B-B14F-4D97-AF65-F5344CB8AC3E}">
        <p14:creationId xmlns:p14="http://schemas.microsoft.com/office/powerpoint/2010/main" val="34101826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３つめのメッセージは、地域の実情に</a:t>
            </a:r>
            <a:r>
              <a:rPr kumimoji="1" lang="ja-JP" altLang="en-US"/>
              <a:t>合わせて削除してもよい</a:t>
            </a:r>
          </a:p>
        </p:txBody>
      </p:sp>
      <p:sp>
        <p:nvSpPr>
          <p:cNvPr id="4" name="スライド番号プレースホルダー 3"/>
          <p:cNvSpPr>
            <a:spLocks noGrp="1"/>
          </p:cNvSpPr>
          <p:nvPr>
            <p:ph type="sldNum" sz="quarter" idx="10"/>
          </p:nvPr>
        </p:nvSpPr>
        <p:spPr/>
        <p:txBody>
          <a:bodyPr/>
          <a:lstStyle/>
          <a:p>
            <a:fld id="{0BB51D9E-DFDA-1F46-BA83-0515706A90A3}"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14089464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４０歳以上の２号被保険者であれば、末期がん（おおむね予後が</a:t>
            </a:r>
            <a:r>
              <a:rPr kumimoji="1" lang="en-US" altLang="ja-JP" dirty="0"/>
              <a:t>6</a:t>
            </a:r>
            <a:r>
              <a:rPr kumimoji="1" lang="ja-JP" altLang="en-US" dirty="0"/>
              <a:t>ヶ月未満）の場合に介護保険が利用できる。</a:t>
            </a:r>
            <a:endParaRPr kumimoji="1" lang="en-US" altLang="ja-JP" dirty="0"/>
          </a:p>
          <a:p>
            <a:r>
              <a:rPr kumimoji="1" lang="ja-JP" altLang="en-US" dirty="0"/>
              <a:t>末期であることがわかるような状況の説明を記載すること、病状の安定性のところに「不安定」とつけるようにすることなど伝える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24</a:t>
            </a:fld>
            <a:endParaRPr kumimoji="1" lang="ja-JP" altLang="en-US"/>
          </a:p>
        </p:txBody>
      </p:sp>
    </p:spTree>
    <p:extLst>
      <p:ext uri="{BB962C8B-B14F-4D97-AF65-F5344CB8AC3E}">
        <p14:creationId xmlns:p14="http://schemas.microsoft.com/office/powerpoint/2010/main" val="1727394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25</a:t>
            </a:fld>
            <a:endParaRPr kumimoji="1" lang="ja-JP" altLang="en-US"/>
          </a:p>
        </p:txBody>
      </p:sp>
    </p:spTree>
    <p:extLst>
      <p:ext uri="{BB962C8B-B14F-4D97-AF65-F5344CB8AC3E}">
        <p14:creationId xmlns:p14="http://schemas.microsoft.com/office/powerpoint/2010/main" val="3225817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一般市民へのアンケート調査の結果を示す</a:t>
            </a:r>
            <a:r>
              <a:rPr kumimoji="1" lang="ja-JP" altLang="en-US" dirty="0" smtClean="0"/>
              <a:t>。</a:t>
            </a:r>
            <a:endParaRPr kumimoji="1" lang="en-US" altLang="ja-JP" dirty="0" smtClean="0"/>
          </a:p>
          <a:p>
            <a:r>
              <a:rPr kumimoji="1" lang="ja-JP" altLang="en-US" dirty="0" smtClean="0"/>
              <a:t>平成</a:t>
            </a:r>
            <a:r>
              <a:rPr kumimoji="1" lang="en-US" altLang="ja-JP" dirty="0" smtClean="0"/>
              <a:t>26</a:t>
            </a:r>
            <a:r>
              <a:rPr kumimoji="1" lang="ja-JP" altLang="en-US" dirty="0" smtClean="0"/>
              <a:t>年</a:t>
            </a:r>
            <a:r>
              <a:rPr kumimoji="1" lang="en-US" altLang="ja-JP" dirty="0" smtClean="0"/>
              <a:t>3</a:t>
            </a:r>
            <a:r>
              <a:rPr kumimoji="1" lang="ja-JP" altLang="en-US" dirty="0" smtClean="0"/>
              <a:t>月「人生の最終段階における医療に関する意識調査」：一般国民では、</a:t>
            </a:r>
            <a:r>
              <a:rPr kumimoji="1" lang="en-US" altLang="ja-JP" dirty="0" smtClean="0"/>
              <a:t>71.7</a:t>
            </a:r>
            <a:r>
              <a:rPr kumimoji="1" lang="ja-JP" altLang="en-US" dirty="0" smtClean="0"/>
              <a:t>％野茂のが居宅で過ごすことを希望していた。医療福祉従事者では、医師</a:t>
            </a:r>
            <a:r>
              <a:rPr kumimoji="1" lang="en-US" altLang="ja-JP" dirty="0" smtClean="0"/>
              <a:t>87.7</a:t>
            </a:r>
            <a:r>
              <a:rPr kumimoji="1" lang="ja-JP" altLang="en-US" dirty="0" smtClean="0"/>
              <a:t>％、看護師</a:t>
            </a:r>
            <a:r>
              <a:rPr kumimoji="1" lang="en-US" altLang="ja-JP" dirty="0" smtClean="0"/>
              <a:t>92.0</a:t>
            </a:r>
            <a:r>
              <a:rPr kumimoji="1" lang="ja-JP" altLang="en-US" dirty="0" smtClean="0"/>
              <a:t>％、施設介護職員</a:t>
            </a:r>
            <a:r>
              <a:rPr kumimoji="1" lang="en-US" altLang="ja-JP" dirty="0" smtClean="0"/>
              <a:t>85.7</a:t>
            </a:r>
            <a:r>
              <a:rPr kumimoji="1" lang="ja-JP" altLang="en-US" dirty="0" smtClean="0"/>
              <a:t>％とさらに高くなっている。</a:t>
            </a:r>
            <a:endParaRPr kumimoji="1" lang="en-US" altLang="ja-JP" dirty="0"/>
          </a:p>
          <a:p>
            <a:r>
              <a:rPr kumimoji="1" lang="ja-JP" altLang="en-US" dirty="0"/>
              <a:t>参加者に、自身はどう感じるのか、なぜ実現困難と思うのかなど、問いかけてみてもよい。</a:t>
            </a:r>
            <a:endParaRPr kumimoji="1" lang="en-US" altLang="ja-JP" dirty="0"/>
          </a:p>
        </p:txBody>
      </p:sp>
      <p:sp>
        <p:nvSpPr>
          <p:cNvPr id="4" name="スライド番号プレースホルダー 3"/>
          <p:cNvSpPr>
            <a:spLocks noGrp="1"/>
          </p:cNvSpPr>
          <p:nvPr>
            <p:ph type="sldNum" sz="quarter" idx="10"/>
          </p:nvPr>
        </p:nvSpPr>
        <p:spPr/>
        <p:txBody>
          <a:bodyPr/>
          <a:lstStyle/>
          <a:p>
            <a:fld id="{0BB51D9E-DFDA-1F46-BA83-0515706A90A3}" type="slidenum">
              <a:rPr lang="ja-JP" altLang="en-US" smtClean="0">
                <a:solidFill>
                  <a:prstClr val="black"/>
                </a:solidFill>
              </a:rPr>
              <a:pPr/>
              <a:t>26</a:t>
            </a:fld>
            <a:endParaRPr lang="ja-JP" altLang="en-US">
              <a:solidFill>
                <a:prstClr val="black"/>
              </a:solidFill>
            </a:endParaRPr>
          </a:p>
        </p:txBody>
      </p:sp>
    </p:spTree>
    <p:extLst>
      <p:ext uri="{BB962C8B-B14F-4D97-AF65-F5344CB8AC3E}">
        <p14:creationId xmlns:p14="http://schemas.microsoft.com/office/powerpoint/2010/main" val="1305024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家族への負担、急変時の対応、経済的な負担などが、実現困難な理由として挙げられている。</a:t>
            </a:r>
            <a:endParaRPr kumimoji="1" lang="en-US" altLang="ja-JP" dirty="0"/>
          </a:p>
          <a:p>
            <a:r>
              <a:rPr kumimoji="1" lang="ja-JP" altLang="en-US" dirty="0"/>
              <a:t>さらに往診医、訪問看護など、在宅医療のリソース不足も指摘されている。</a:t>
            </a:r>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27</a:t>
            </a:fld>
            <a:endParaRPr kumimoji="1" lang="ja-JP" altLang="en-US"/>
          </a:p>
        </p:txBody>
      </p:sp>
    </p:spTree>
    <p:extLst>
      <p:ext uri="{BB962C8B-B14F-4D97-AF65-F5344CB8AC3E}">
        <p14:creationId xmlns:p14="http://schemas.microsoft.com/office/powerpoint/2010/main" val="1352637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医療資源の問題、本人や家族の不安や誤解はもちろんあるが、医療スタッフの認識不足や誤解も在宅移行へのバリアとなりうることを、参加者に気づいてもらう。</a:t>
            </a:r>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28</a:t>
            </a:fld>
            <a:endParaRPr kumimoji="1" lang="ja-JP" altLang="en-US"/>
          </a:p>
        </p:txBody>
      </p:sp>
    </p:spTree>
    <p:extLst>
      <p:ext uri="{BB962C8B-B14F-4D97-AF65-F5344CB8AC3E}">
        <p14:creationId xmlns:p14="http://schemas.microsoft.com/office/powerpoint/2010/main" val="243236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例えば、身の回りでもこのようなシーンがあるかもしれない。</a:t>
            </a:r>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29</a:t>
            </a:fld>
            <a:endParaRPr kumimoji="1" lang="ja-JP" altLang="en-US"/>
          </a:p>
        </p:txBody>
      </p:sp>
    </p:spTree>
    <p:extLst>
      <p:ext uri="{BB962C8B-B14F-4D97-AF65-F5344CB8AC3E}">
        <p14:creationId xmlns:p14="http://schemas.microsoft.com/office/powerpoint/2010/main" val="915380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どんな状況であっても家に帰れないということはないこと、退院できないと病院側のスタッフが考えてしまうと、そこから先には進むことができないこと、</a:t>
            </a:r>
            <a:endParaRPr kumimoji="1" lang="en-US" altLang="ja-JP" dirty="0"/>
          </a:p>
          <a:p>
            <a:r>
              <a:rPr kumimoji="1" lang="ja-JP" altLang="en-US" dirty="0"/>
              <a:t>家に帰りたいという希望が聞かれた場合には、まず、どうすれば自宅に帰すことができるのだろうかと考えてみてほしいことを伝える。</a:t>
            </a:r>
            <a:endParaRPr kumimoji="1" lang="en-US" altLang="ja-JP" dirty="0"/>
          </a:p>
        </p:txBody>
      </p:sp>
      <p:sp>
        <p:nvSpPr>
          <p:cNvPr id="4" name="スライド番号プレースホルダー 3"/>
          <p:cNvSpPr>
            <a:spLocks noGrp="1"/>
          </p:cNvSpPr>
          <p:nvPr>
            <p:ph type="sldNum" sz="quarter" idx="10"/>
          </p:nvPr>
        </p:nvSpPr>
        <p:spPr/>
        <p:txBody>
          <a:bodyPr/>
          <a:lstStyle/>
          <a:p>
            <a:fld id="{0BB51D9E-DFDA-1F46-BA83-0515706A90A3}" type="slidenum">
              <a:rPr lang="ja-JP" altLang="en-US" smtClean="0">
                <a:solidFill>
                  <a:prstClr val="black"/>
                </a:solidFill>
              </a:rPr>
              <a:pPr/>
              <a:t>30</a:t>
            </a:fld>
            <a:endParaRPr lang="ja-JP" altLang="en-US">
              <a:solidFill>
                <a:prstClr val="black"/>
              </a:solidFill>
            </a:endParaRPr>
          </a:p>
        </p:txBody>
      </p:sp>
    </p:spTree>
    <p:extLst>
      <p:ext uri="{BB962C8B-B14F-4D97-AF65-F5344CB8AC3E}">
        <p14:creationId xmlns:p14="http://schemas.microsoft.com/office/powerpoint/2010/main" val="3040340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31</a:t>
            </a:fld>
            <a:endParaRPr kumimoji="1" lang="ja-JP" altLang="en-US"/>
          </a:p>
        </p:txBody>
      </p:sp>
    </p:spTree>
    <p:extLst>
      <p:ext uri="{BB962C8B-B14F-4D97-AF65-F5344CB8AC3E}">
        <p14:creationId xmlns:p14="http://schemas.microsoft.com/office/powerpoint/2010/main" val="2910950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32</a:t>
            </a:fld>
            <a:endParaRPr kumimoji="1" lang="ja-JP" altLang="en-US"/>
          </a:p>
        </p:txBody>
      </p:sp>
    </p:spTree>
    <p:extLst>
      <p:ext uri="{BB962C8B-B14F-4D97-AF65-F5344CB8AC3E}">
        <p14:creationId xmlns:p14="http://schemas.microsoft.com/office/powerpoint/2010/main" val="31488375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このような顔の見える関係を構築し連携していくことで、地域における緩和ケアの質が向上すると考えられる。</a:t>
            </a:r>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33</a:t>
            </a:fld>
            <a:endParaRPr kumimoji="1" lang="ja-JP" altLang="en-US"/>
          </a:p>
        </p:txBody>
      </p:sp>
    </p:spTree>
    <p:extLst>
      <p:ext uri="{BB962C8B-B14F-4D97-AF65-F5344CB8AC3E}">
        <p14:creationId xmlns:p14="http://schemas.microsoft.com/office/powerpoint/2010/main" val="252077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がん疼痛事例検討から約</a:t>
            </a:r>
            <a:r>
              <a:rPr kumimoji="1" lang="en-US" altLang="ja-JP" dirty="0" smtClean="0"/>
              <a:t>2</a:t>
            </a:r>
            <a:r>
              <a:rPr kumimoji="1" lang="ja-JP" altLang="en-US" dirty="0" smtClean="0"/>
              <a:t>週間後</a:t>
            </a:r>
            <a:endParaRPr kumimoji="1" lang="ja-JP" altLang="en-US" dirty="0"/>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9</a:t>
            </a:fld>
            <a:endParaRPr kumimoji="1" lang="ja-JP" altLang="en-US"/>
          </a:p>
        </p:txBody>
      </p:sp>
    </p:spTree>
    <p:extLst>
      <p:ext uri="{BB962C8B-B14F-4D97-AF65-F5344CB8AC3E}">
        <p14:creationId xmlns:p14="http://schemas.microsoft.com/office/powerpoint/2010/main" val="16053854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B51D9E-DFDA-1F46-BA83-0515706A90A3}" type="slidenum">
              <a:rPr lang="ja-JP" altLang="en-US" smtClean="0">
                <a:solidFill>
                  <a:prstClr val="black"/>
                </a:solidFill>
              </a:rPr>
              <a:pPr/>
              <a:t>34</a:t>
            </a:fld>
            <a:endParaRPr lang="ja-JP" altLang="en-US">
              <a:solidFill>
                <a:prstClr val="black"/>
              </a:solidFill>
            </a:endParaRPr>
          </a:p>
        </p:txBody>
      </p:sp>
    </p:spTree>
    <p:extLst>
      <p:ext uri="{BB962C8B-B14F-4D97-AF65-F5344CB8AC3E}">
        <p14:creationId xmlns:p14="http://schemas.microsoft.com/office/powerpoint/2010/main" val="13890590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6"/>
          <p:cNvSpPr>
            <a:spLocks noGrp="1" noChangeArrowheads="1"/>
          </p:cNvSpPr>
          <p:nvPr>
            <p:ph type="ftr" sz="quarter" idx="4"/>
          </p:nvPr>
        </p:nvSpPr>
        <p:spPr bwMode="auto">
          <a:xfrm>
            <a:off x="0" y="9721850"/>
            <a:ext cx="307657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lang="en-US" altLang="ja-JP" sz="900"/>
              <a:t>PEACE Module9　　　　　　　　　　　　　　　　　地域連携と治療・療養の場の選択PEACE M9:</a:t>
            </a:r>
            <a:r>
              <a:rPr lang="ja-JP" altLang="en-US" sz="900"/>
              <a:t>　地域連携と治療・療養の場の選択</a:t>
            </a:r>
            <a:endParaRPr lang="en-US" altLang="ja-JP" sz="900"/>
          </a:p>
        </p:txBody>
      </p:sp>
      <p:sp>
        <p:nvSpPr>
          <p:cNvPr id="67587" name="Rectangle 7"/>
          <p:cNvSpPr>
            <a:spLocks noGrp="1" noChangeArrowheads="1"/>
          </p:cNvSpPr>
          <p:nvPr>
            <p:ph type="sldNum" sz="quarter" idx="5"/>
          </p:nvPr>
        </p:nvSpPr>
        <p:spPr bwMode="auto">
          <a:xfrm>
            <a:off x="6389688" y="9721850"/>
            <a:ext cx="70802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fld id="{08F5CB29-39E8-4DBA-B216-D6C773A512E9}" type="slidenum">
              <a:rPr kumimoji="0" lang="en-US" altLang="ja-JP" sz="1200"/>
              <a:pPr eaLnBrk="1" hangingPunct="1"/>
              <a:t>36</a:t>
            </a:fld>
            <a:endParaRPr kumimoji="0" lang="en-US" altLang="ja-JP" sz="1200"/>
          </a:p>
        </p:txBody>
      </p:sp>
      <p:sp>
        <p:nvSpPr>
          <p:cNvPr id="67588" name="Rectangle 7"/>
          <p:cNvSpPr txBox="1">
            <a:spLocks noGrp="1" noChangeArrowheads="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E3E61477-0451-4917-ADEE-E31245075281}" type="slidenum">
              <a:rPr kumimoji="1" lang="en-US" altLang="ja-JP" sz="1300"/>
              <a:pPr algn="r" eaLnBrk="1" hangingPunct="1"/>
              <a:t>36</a:t>
            </a:fld>
            <a:endParaRPr kumimoji="1" lang="en-US" altLang="ja-JP" sz="1300"/>
          </a:p>
        </p:txBody>
      </p:sp>
      <p:sp>
        <p:nvSpPr>
          <p:cNvPr id="2" name="Rectangle 7"/>
          <p:cNvSpPr txBox="1">
            <a:spLocks noGrp="1" noChangeArrowheads="1"/>
          </p:cNvSpPr>
          <p:nvPr/>
        </p:nvSpPr>
        <p:spPr bwMode="auto">
          <a:xfrm>
            <a:off x="4021138" y="9721850"/>
            <a:ext cx="3076575" cy="511175"/>
          </a:xfrm>
          <a:prstGeom prst="rect">
            <a:avLst/>
          </a:prstGeom>
          <a:noFill/>
          <a:ln w="9525">
            <a:noFill/>
            <a:miter lim="800000"/>
            <a:headEnd/>
            <a:tailEnd/>
          </a:ln>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39E91157-45C8-4DE1-A709-EC240DB3ABBE}" type="slidenum">
              <a:rPr kumimoji="1" lang="en-US" altLang="ja-JP" sz="1300">
                <a:effectLst>
                  <a:outerShdw blurRad="38100" dist="38100" dir="2700000" algn="tl">
                    <a:srgbClr val="C0C0C0"/>
                  </a:outerShdw>
                </a:effectLst>
              </a:rPr>
              <a:pPr algn="r" eaLnBrk="1" hangingPunct="1"/>
              <a:t>36</a:t>
            </a:fld>
            <a:endParaRPr kumimoji="1" lang="en-US" altLang="ja-JP" sz="1300">
              <a:effectLst>
                <a:outerShdw blurRad="38100" dist="38100" dir="2700000" algn="tl">
                  <a:srgbClr val="C0C0C0"/>
                </a:outerShdw>
              </a:effectLst>
            </a:endParaRPr>
          </a:p>
        </p:txBody>
      </p:sp>
      <p:sp>
        <p:nvSpPr>
          <p:cNvPr id="6759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9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ea typeface="ＭＳ ゴシック" panose="020B0609070205080204" pitchFamily="49" charset="-128"/>
            </a:endParaRPr>
          </a:p>
        </p:txBody>
      </p:sp>
      <p:sp>
        <p:nvSpPr>
          <p:cNvPr id="3" name="スライド番号プレースホルダ 3"/>
          <p:cNvSpPr txBox="1">
            <a:spLocks noGrp="1"/>
          </p:cNvSpPr>
          <p:nvPr/>
        </p:nvSpPr>
        <p:spPr bwMode="auto">
          <a:xfrm>
            <a:off x="4021138" y="9721850"/>
            <a:ext cx="3076575" cy="511175"/>
          </a:xfrm>
          <a:prstGeom prst="rect">
            <a:avLst/>
          </a:prstGeom>
          <a:noFill/>
          <a:ln w="9525">
            <a:noFill/>
            <a:miter lim="800000"/>
            <a:headEnd/>
            <a:tailEnd/>
          </a:ln>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86D74E85-0C61-44C8-AC11-7601D0BCF602}" type="slidenum">
              <a:rPr kumimoji="1" lang="en-US" altLang="ja-JP" sz="1300">
                <a:effectLst>
                  <a:outerShdw blurRad="38100" dist="38100" dir="2700000" algn="tl">
                    <a:srgbClr val="C0C0C0"/>
                  </a:outerShdw>
                </a:effectLst>
                <a:latin typeface="Arial" panose="020B0604020202020204" pitchFamily="34" charset="0"/>
                <a:ea typeface="ＭＳ Ｐゴシック" panose="020B0600070205080204" pitchFamily="50" charset="-128"/>
              </a:rPr>
              <a:pPr algn="r" eaLnBrk="1" hangingPunct="1"/>
              <a:t>36</a:t>
            </a:fld>
            <a:endParaRPr kumimoji="1" lang="en-US" altLang="ja-JP" sz="1300">
              <a:effectLst>
                <a:outerShdw blurRad="38100" dist="38100" dir="2700000" algn="tl">
                  <a:srgbClr val="C0C0C0"/>
                </a:outerShdw>
              </a:effectLst>
              <a:latin typeface="Arial" panose="020B0604020202020204" pitchFamily="34" charset="0"/>
              <a:ea typeface="ＭＳ Ｐゴシック" panose="020B0600070205080204" pitchFamily="50" charset="-128"/>
            </a:endParaRPr>
          </a:p>
        </p:txBody>
      </p:sp>
      <p:sp>
        <p:nvSpPr>
          <p:cNvPr id="67593" name="フッター プレースホルダ 6"/>
          <p:cNvSpPr txBox="1">
            <a:spLocks noGrp="1"/>
          </p:cNvSpPr>
          <p:nvPr/>
        </p:nvSpPr>
        <p:spPr bwMode="auto">
          <a:xfrm>
            <a:off x="0"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kumimoji="1" lang="en-US" altLang="ja-JP" sz="1300"/>
              <a:t>PEACE M9:</a:t>
            </a:r>
            <a:r>
              <a:rPr kumimoji="1" lang="ja-JP" altLang="en-US" sz="1300"/>
              <a:t>　地域連携と治療・療養の場の選択</a:t>
            </a:r>
            <a:endParaRPr kumimoji="1" lang="en-US" altLang="ja-JP" sz="1300"/>
          </a:p>
        </p:txBody>
      </p:sp>
    </p:spTree>
    <p:extLst>
      <p:ext uri="{BB962C8B-B14F-4D97-AF65-F5344CB8AC3E}">
        <p14:creationId xmlns:p14="http://schemas.microsoft.com/office/powerpoint/2010/main" val="18166549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b="0" dirty="0">
                <a:solidFill>
                  <a:srgbClr val="C0504D"/>
                </a:solidFill>
              </a:rPr>
              <a:t>訪問診療</a:t>
            </a:r>
            <a:r>
              <a:rPr kumimoji="1" lang="ja-JP" altLang="en-US" b="0" dirty="0">
                <a:solidFill>
                  <a:schemeClr val="tx1"/>
                </a:solidFill>
              </a:rPr>
              <a:t>：</a:t>
            </a:r>
            <a:r>
              <a:rPr kumimoji="1" lang="ja-JP" altLang="en-US" b="0" dirty="0"/>
              <a:t>外来の予約定期通院と同じイメージ</a:t>
            </a:r>
            <a:endParaRPr kumimoji="1" lang="en-US" altLang="ja-JP" b="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b="0" dirty="0">
                <a:solidFill>
                  <a:srgbClr val="C0504D"/>
                </a:solidFill>
              </a:rPr>
              <a:t>往診</a:t>
            </a:r>
            <a:r>
              <a:rPr kumimoji="1" lang="ja-JP" altLang="en-US" b="0" dirty="0">
                <a:solidFill>
                  <a:srgbClr val="C0504D"/>
                </a:solidFill>
              </a:rPr>
              <a:t>：具合が悪くなり、予約外に緊急で受診するイメージ</a:t>
            </a:r>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37</a:t>
            </a:fld>
            <a:endParaRPr kumimoji="1" lang="ja-JP" altLang="en-US"/>
          </a:p>
        </p:txBody>
      </p:sp>
    </p:spTree>
    <p:extLst>
      <p:ext uri="{BB962C8B-B14F-4D97-AF65-F5344CB8AC3E}">
        <p14:creationId xmlns:p14="http://schemas.microsoft.com/office/powerpoint/2010/main" val="8031432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p:cNvSpPr>
            <a:spLocks noGrp="1" noChangeArrowheads="1"/>
          </p:cNvSpPr>
          <p:nvPr>
            <p:ph type="ftr" sz="quarter" idx="4"/>
          </p:nvPr>
        </p:nvSpPr>
        <p:spPr bwMode="auto">
          <a:xfrm>
            <a:off x="0" y="9721850"/>
            <a:ext cx="307657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lang="en-US" altLang="ja-JP" sz="900"/>
              <a:t>PEACE Module9　　　　　　　　　　　　　　　　　地域連携と治療・療養の場の選択PEACE M9:</a:t>
            </a:r>
            <a:r>
              <a:rPr lang="ja-JP" altLang="en-US" sz="900"/>
              <a:t>　地域連携と治療・療養の場の選択</a:t>
            </a:r>
            <a:endParaRPr lang="en-US" altLang="ja-JP" sz="900"/>
          </a:p>
        </p:txBody>
      </p:sp>
      <p:sp>
        <p:nvSpPr>
          <p:cNvPr id="68611" name="Rectangle 7"/>
          <p:cNvSpPr>
            <a:spLocks noGrp="1" noChangeArrowheads="1"/>
          </p:cNvSpPr>
          <p:nvPr>
            <p:ph type="sldNum" sz="quarter" idx="5"/>
          </p:nvPr>
        </p:nvSpPr>
        <p:spPr bwMode="auto">
          <a:xfrm>
            <a:off x="6389688" y="9721850"/>
            <a:ext cx="70802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fld id="{E0DCE1DA-0AA9-4AB3-A6C4-A154A6EB3CC7}" type="slidenum">
              <a:rPr kumimoji="0" lang="en-US" altLang="ja-JP" sz="1200"/>
              <a:pPr eaLnBrk="1" hangingPunct="1"/>
              <a:t>38</a:t>
            </a:fld>
            <a:endParaRPr kumimoji="0" lang="en-US" altLang="ja-JP" sz="1200"/>
          </a:p>
        </p:txBody>
      </p:sp>
      <p:sp>
        <p:nvSpPr>
          <p:cNvPr id="68612" name="Rectangle 7"/>
          <p:cNvSpPr txBox="1">
            <a:spLocks noGrp="1" noChangeArrowheads="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74F1FC56-2F19-41EE-A932-FADE13925815}" type="slidenum">
              <a:rPr kumimoji="1" lang="en-US" altLang="ja-JP" sz="1300"/>
              <a:pPr algn="r" eaLnBrk="1" hangingPunct="1"/>
              <a:t>38</a:t>
            </a:fld>
            <a:endParaRPr kumimoji="1" lang="en-US" altLang="ja-JP" sz="1300"/>
          </a:p>
        </p:txBody>
      </p:sp>
      <p:sp>
        <p:nvSpPr>
          <p:cNvPr id="2" name="Rectangle 7"/>
          <p:cNvSpPr txBox="1">
            <a:spLocks noGrp="1" noChangeArrowheads="1"/>
          </p:cNvSpPr>
          <p:nvPr/>
        </p:nvSpPr>
        <p:spPr bwMode="auto">
          <a:xfrm>
            <a:off x="4021138" y="9721850"/>
            <a:ext cx="3076575" cy="511175"/>
          </a:xfrm>
          <a:prstGeom prst="rect">
            <a:avLst/>
          </a:prstGeom>
          <a:noFill/>
          <a:ln w="9525">
            <a:noFill/>
            <a:miter lim="800000"/>
            <a:headEnd/>
            <a:tailEnd/>
          </a:ln>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98FCDF23-AF24-4A77-9342-A266A2F6A8BF}" type="slidenum">
              <a:rPr kumimoji="1" lang="en-US" altLang="ja-JP" sz="1300">
                <a:effectLst>
                  <a:outerShdw blurRad="38100" dist="38100" dir="2700000" algn="tl">
                    <a:srgbClr val="C0C0C0"/>
                  </a:outerShdw>
                </a:effectLst>
              </a:rPr>
              <a:pPr algn="r" eaLnBrk="1" hangingPunct="1"/>
              <a:t>38</a:t>
            </a:fld>
            <a:endParaRPr kumimoji="1" lang="en-US" altLang="ja-JP" sz="1300">
              <a:effectLst>
                <a:outerShdw blurRad="38100" dist="38100" dir="2700000" algn="tl">
                  <a:srgbClr val="C0C0C0"/>
                </a:outerShdw>
              </a:effectLst>
            </a:endParaRPr>
          </a:p>
        </p:txBody>
      </p:sp>
      <p:sp>
        <p:nvSpPr>
          <p:cNvPr id="6861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ea typeface="ＭＳ ゴシック" panose="020B0609070205080204" pitchFamily="49" charset="-128"/>
            </a:endParaRPr>
          </a:p>
        </p:txBody>
      </p:sp>
      <p:sp>
        <p:nvSpPr>
          <p:cNvPr id="3" name="スライド番号プレースホルダ 3"/>
          <p:cNvSpPr txBox="1">
            <a:spLocks noGrp="1"/>
          </p:cNvSpPr>
          <p:nvPr/>
        </p:nvSpPr>
        <p:spPr bwMode="auto">
          <a:xfrm>
            <a:off x="4021138" y="9721850"/>
            <a:ext cx="3076575" cy="511175"/>
          </a:xfrm>
          <a:prstGeom prst="rect">
            <a:avLst/>
          </a:prstGeom>
          <a:noFill/>
          <a:ln w="9525">
            <a:noFill/>
            <a:miter lim="800000"/>
            <a:headEnd/>
            <a:tailEnd/>
          </a:ln>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A8585BEE-8B0B-4D81-B7C5-ADEC4543CEA8}" type="slidenum">
              <a:rPr kumimoji="1" lang="en-US" altLang="ja-JP" sz="1300">
                <a:effectLst>
                  <a:outerShdw blurRad="38100" dist="38100" dir="2700000" algn="tl">
                    <a:srgbClr val="C0C0C0"/>
                  </a:outerShdw>
                </a:effectLst>
                <a:latin typeface="Arial" panose="020B0604020202020204" pitchFamily="34" charset="0"/>
                <a:ea typeface="ＭＳ Ｐゴシック" panose="020B0600070205080204" pitchFamily="50" charset="-128"/>
              </a:rPr>
              <a:pPr algn="r" eaLnBrk="1" hangingPunct="1"/>
              <a:t>38</a:t>
            </a:fld>
            <a:endParaRPr kumimoji="1" lang="en-US" altLang="ja-JP" sz="1300">
              <a:effectLst>
                <a:outerShdw blurRad="38100" dist="38100" dir="2700000" algn="tl">
                  <a:srgbClr val="C0C0C0"/>
                </a:outerShdw>
              </a:effectLst>
              <a:latin typeface="Arial" panose="020B0604020202020204" pitchFamily="34" charset="0"/>
              <a:ea typeface="ＭＳ Ｐゴシック" panose="020B0600070205080204" pitchFamily="50" charset="-128"/>
            </a:endParaRPr>
          </a:p>
        </p:txBody>
      </p:sp>
      <p:sp>
        <p:nvSpPr>
          <p:cNvPr id="68617" name="フッター プレースホルダ 6"/>
          <p:cNvSpPr txBox="1">
            <a:spLocks noGrp="1"/>
          </p:cNvSpPr>
          <p:nvPr/>
        </p:nvSpPr>
        <p:spPr bwMode="auto">
          <a:xfrm>
            <a:off x="0"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kumimoji="1" lang="en-US" altLang="ja-JP" sz="1300"/>
              <a:t>PEACE M9:</a:t>
            </a:r>
            <a:r>
              <a:rPr kumimoji="1" lang="ja-JP" altLang="en-US" sz="1300"/>
              <a:t>　地域連携と治療・療養の場の選択</a:t>
            </a:r>
            <a:endParaRPr kumimoji="1" lang="en-US" altLang="ja-JP" sz="1300"/>
          </a:p>
        </p:txBody>
      </p:sp>
    </p:spTree>
    <p:extLst>
      <p:ext uri="{BB962C8B-B14F-4D97-AF65-F5344CB8AC3E}">
        <p14:creationId xmlns:p14="http://schemas.microsoft.com/office/powerpoint/2010/main" val="28804749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6"/>
          <p:cNvSpPr>
            <a:spLocks noGrp="1" noChangeArrowheads="1"/>
          </p:cNvSpPr>
          <p:nvPr>
            <p:ph type="ftr" sz="quarter" idx="4"/>
          </p:nvPr>
        </p:nvSpPr>
        <p:spPr bwMode="auto">
          <a:xfrm>
            <a:off x="0" y="9721850"/>
            <a:ext cx="307657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lang="en-US" altLang="ja-JP" sz="900"/>
              <a:t>PEACE Module9　　　　　　　　　　　　　　　　　地域連携と治療・療養の場の選択PEACE M9:</a:t>
            </a:r>
            <a:r>
              <a:rPr lang="ja-JP" altLang="en-US" sz="900"/>
              <a:t>　地域連携と治療・療養の場の選択</a:t>
            </a:r>
            <a:endParaRPr lang="en-US" altLang="ja-JP" sz="900"/>
          </a:p>
        </p:txBody>
      </p:sp>
      <p:sp>
        <p:nvSpPr>
          <p:cNvPr id="69635" name="Rectangle 7"/>
          <p:cNvSpPr>
            <a:spLocks noGrp="1" noChangeArrowheads="1"/>
          </p:cNvSpPr>
          <p:nvPr>
            <p:ph type="sldNum" sz="quarter" idx="5"/>
          </p:nvPr>
        </p:nvSpPr>
        <p:spPr bwMode="auto">
          <a:xfrm>
            <a:off x="6389688" y="9721850"/>
            <a:ext cx="70802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fld id="{1A40C029-B01A-4868-BFC0-DCCC34230904}" type="slidenum">
              <a:rPr kumimoji="0" lang="en-US" altLang="ja-JP" sz="1200"/>
              <a:pPr eaLnBrk="1" hangingPunct="1"/>
              <a:t>39</a:t>
            </a:fld>
            <a:endParaRPr kumimoji="0" lang="en-US" altLang="ja-JP" sz="1200"/>
          </a:p>
        </p:txBody>
      </p:sp>
      <p:sp>
        <p:nvSpPr>
          <p:cNvPr id="69636" name="Rectangle 7"/>
          <p:cNvSpPr txBox="1">
            <a:spLocks noGrp="1" noChangeArrowheads="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63519490-EA11-4A03-AD4D-4CF9973DE47F}" type="slidenum">
              <a:rPr kumimoji="1" lang="en-US" altLang="ja-JP" sz="1300"/>
              <a:pPr algn="r" eaLnBrk="1" hangingPunct="1"/>
              <a:t>39</a:t>
            </a:fld>
            <a:endParaRPr kumimoji="1" lang="en-US" altLang="ja-JP" sz="1300"/>
          </a:p>
        </p:txBody>
      </p:sp>
      <p:sp>
        <p:nvSpPr>
          <p:cNvPr id="69637" name="Rectangle 7"/>
          <p:cNvSpPr txBox="1">
            <a:spLocks noGrp="1" noChangeArrowheads="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134BAA42-56F4-4A40-94AA-81DC68CF3840}" type="slidenum">
              <a:rPr kumimoji="1" lang="en-US" altLang="ja-JP" sz="1300"/>
              <a:pPr algn="r" eaLnBrk="1" hangingPunct="1"/>
              <a:t>39</a:t>
            </a:fld>
            <a:endParaRPr kumimoji="1" lang="en-US" altLang="ja-JP" sz="1300"/>
          </a:p>
        </p:txBody>
      </p:sp>
      <p:sp>
        <p:nvSpPr>
          <p:cNvPr id="6963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ea typeface="ＭＳ ゴシック" panose="020B0609070205080204" pitchFamily="49" charset="-128"/>
            </a:endParaRPr>
          </a:p>
        </p:txBody>
      </p:sp>
      <p:sp>
        <p:nvSpPr>
          <p:cNvPr id="69640" name="スライド番号プレースホルダ 3"/>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26F97EF6-BB77-430F-9E7B-A7852E459C53}" type="slidenum">
              <a:rPr kumimoji="1" lang="en-US" altLang="ja-JP" sz="1300">
                <a:latin typeface="Arial" panose="020B0604020202020204" pitchFamily="34" charset="0"/>
                <a:ea typeface="ＭＳ Ｐゴシック" panose="020B0600070205080204" pitchFamily="50" charset="-128"/>
              </a:rPr>
              <a:pPr algn="r" eaLnBrk="1" hangingPunct="1"/>
              <a:t>39</a:t>
            </a:fld>
            <a:endParaRPr kumimoji="1" lang="en-US" altLang="ja-JP" sz="1300">
              <a:latin typeface="Arial" panose="020B0604020202020204" pitchFamily="34" charset="0"/>
              <a:ea typeface="ＭＳ Ｐゴシック" panose="020B0600070205080204" pitchFamily="50" charset="-128"/>
            </a:endParaRPr>
          </a:p>
        </p:txBody>
      </p:sp>
      <p:sp>
        <p:nvSpPr>
          <p:cNvPr id="69641" name="フッター プレースホルダ 6"/>
          <p:cNvSpPr txBox="1">
            <a:spLocks noGrp="1"/>
          </p:cNvSpPr>
          <p:nvPr/>
        </p:nvSpPr>
        <p:spPr bwMode="auto">
          <a:xfrm>
            <a:off x="0"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kumimoji="1" lang="en-US" altLang="ja-JP" sz="1300"/>
              <a:t>PEACE M9:</a:t>
            </a:r>
            <a:r>
              <a:rPr kumimoji="1" lang="ja-JP" altLang="en-US" sz="1300"/>
              <a:t>　地域連携と治療・療養の場の選択</a:t>
            </a:r>
            <a:endParaRPr kumimoji="1" lang="en-US" altLang="ja-JP" sz="1300"/>
          </a:p>
        </p:txBody>
      </p:sp>
    </p:spTree>
    <p:extLst>
      <p:ext uri="{BB962C8B-B14F-4D97-AF65-F5344CB8AC3E}">
        <p14:creationId xmlns:p14="http://schemas.microsoft.com/office/powerpoint/2010/main" val="9481705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6"/>
          <p:cNvSpPr>
            <a:spLocks noGrp="1" noChangeArrowheads="1"/>
          </p:cNvSpPr>
          <p:nvPr>
            <p:ph type="ftr" sz="quarter" idx="4"/>
          </p:nvPr>
        </p:nvSpPr>
        <p:spPr bwMode="auto">
          <a:xfrm>
            <a:off x="0" y="9721850"/>
            <a:ext cx="307657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lang="en-US" altLang="ja-JP" sz="900"/>
              <a:t>PEACE Module9　　　　　　　　　　　　　　　　　地域連携と治療・療養の場の選択PEACE M9:</a:t>
            </a:r>
            <a:r>
              <a:rPr lang="ja-JP" altLang="en-US" sz="900"/>
              <a:t>　地域連携と治療・療養の場の選択</a:t>
            </a:r>
            <a:endParaRPr lang="en-US" altLang="ja-JP" sz="900"/>
          </a:p>
        </p:txBody>
      </p:sp>
      <p:sp>
        <p:nvSpPr>
          <p:cNvPr id="70659" name="Rectangle 7"/>
          <p:cNvSpPr>
            <a:spLocks noGrp="1" noChangeArrowheads="1"/>
          </p:cNvSpPr>
          <p:nvPr>
            <p:ph type="sldNum" sz="quarter" idx="5"/>
          </p:nvPr>
        </p:nvSpPr>
        <p:spPr bwMode="auto">
          <a:xfrm>
            <a:off x="6389688" y="9721850"/>
            <a:ext cx="70802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fld id="{6EAF5CC9-69EF-498D-8C5E-C386B0948DF7}" type="slidenum">
              <a:rPr kumimoji="0" lang="en-US" altLang="ja-JP" sz="1200"/>
              <a:pPr eaLnBrk="1" hangingPunct="1"/>
              <a:t>40</a:t>
            </a:fld>
            <a:endParaRPr kumimoji="0" lang="en-US" altLang="ja-JP" sz="1200"/>
          </a:p>
        </p:txBody>
      </p:sp>
      <p:sp>
        <p:nvSpPr>
          <p:cNvPr id="70660" name="Rectangle 7"/>
          <p:cNvSpPr txBox="1">
            <a:spLocks noGrp="1" noChangeArrowheads="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24B09C95-367F-4BB0-8256-3EDD28AFCF28}" type="slidenum">
              <a:rPr kumimoji="1" lang="en-US" altLang="ja-JP" sz="1300"/>
              <a:pPr algn="r" eaLnBrk="1" hangingPunct="1"/>
              <a:t>40</a:t>
            </a:fld>
            <a:endParaRPr kumimoji="1" lang="en-US" altLang="ja-JP" sz="1300"/>
          </a:p>
        </p:txBody>
      </p:sp>
      <p:sp>
        <p:nvSpPr>
          <p:cNvPr id="70661" name="Rectangle 7"/>
          <p:cNvSpPr txBox="1">
            <a:spLocks noGrp="1" noChangeArrowheads="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6C669E42-4BE9-4E0D-BA68-A79FB6C292FE}" type="slidenum">
              <a:rPr kumimoji="1" lang="en-US" altLang="ja-JP" sz="1300"/>
              <a:pPr algn="r" eaLnBrk="1" hangingPunct="1"/>
              <a:t>40</a:t>
            </a:fld>
            <a:endParaRPr kumimoji="1" lang="en-US" altLang="ja-JP" sz="1300"/>
          </a:p>
        </p:txBody>
      </p:sp>
      <p:sp>
        <p:nvSpPr>
          <p:cNvPr id="70662"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ea typeface="ＭＳ ゴシック" panose="020B0609070205080204" pitchFamily="49" charset="-128"/>
            </a:endParaRPr>
          </a:p>
        </p:txBody>
      </p:sp>
      <p:sp>
        <p:nvSpPr>
          <p:cNvPr id="70664" name="スライド番号プレースホルダ 3"/>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6E20A8DF-EC4E-4FC2-9F1F-0F1C25965547}" type="slidenum">
              <a:rPr kumimoji="1" lang="en-US" altLang="ja-JP" sz="1300">
                <a:latin typeface="Arial" panose="020B0604020202020204" pitchFamily="34" charset="0"/>
                <a:ea typeface="ＭＳ Ｐゴシック" panose="020B0600070205080204" pitchFamily="50" charset="-128"/>
              </a:rPr>
              <a:pPr algn="r" eaLnBrk="1" hangingPunct="1"/>
              <a:t>40</a:t>
            </a:fld>
            <a:endParaRPr kumimoji="1" lang="en-US" altLang="ja-JP" sz="1300">
              <a:latin typeface="Arial" panose="020B0604020202020204" pitchFamily="34" charset="0"/>
              <a:ea typeface="ＭＳ Ｐゴシック" panose="020B0600070205080204" pitchFamily="50" charset="-128"/>
            </a:endParaRPr>
          </a:p>
        </p:txBody>
      </p:sp>
      <p:sp>
        <p:nvSpPr>
          <p:cNvPr id="70665" name="フッター プレースホルダ 6"/>
          <p:cNvSpPr txBox="1">
            <a:spLocks noGrp="1"/>
          </p:cNvSpPr>
          <p:nvPr/>
        </p:nvSpPr>
        <p:spPr bwMode="auto">
          <a:xfrm>
            <a:off x="0"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kumimoji="1" lang="en-US" altLang="ja-JP" sz="1300"/>
              <a:t>PEACE M9:</a:t>
            </a:r>
            <a:r>
              <a:rPr kumimoji="1" lang="ja-JP" altLang="en-US" sz="1300"/>
              <a:t>　地域連携と治療・療養の場の選択</a:t>
            </a:r>
            <a:endParaRPr kumimoji="1" lang="en-US" altLang="ja-JP" sz="1300"/>
          </a:p>
        </p:txBody>
      </p:sp>
    </p:spTree>
    <p:extLst>
      <p:ext uri="{BB962C8B-B14F-4D97-AF65-F5344CB8AC3E}">
        <p14:creationId xmlns:p14="http://schemas.microsoft.com/office/powerpoint/2010/main" val="34571574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6"/>
          <p:cNvSpPr>
            <a:spLocks noGrp="1" noChangeArrowheads="1"/>
          </p:cNvSpPr>
          <p:nvPr>
            <p:ph type="ftr" sz="quarter" idx="4"/>
          </p:nvPr>
        </p:nvSpPr>
        <p:spPr bwMode="auto">
          <a:xfrm>
            <a:off x="0" y="9721850"/>
            <a:ext cx="307657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lang="en-US" altLang="ja-JP" sz="900"/>
              <a:t>PEACE Module9　　　　　　　　　　　　　　　　　地域連携と治療・療養の場の選択PEACE M9:</a:t>
            </a:r>
            <a:r>
              <a:rPr lang="ja-JP" altLang="en-US" sz="900"/>
              <a:t>　地域連携と治療・療養の場の選択</a:t>
            </a:r>
            <a:endParaRPr lang="en-US" altLang="ja-JP" sz="900"/>
          </a:p>
        </p:txBody>
      </p:sp>
      <p:sp>
        <p:nvSpPr>
          <p:cNvPr id="71683" name="Rectangle 7"/>
          <p:cNvSpPr>
            <a:spLocks noGrp="1" noChangeArrowheads="1"/>
          </p:cNvSpPr>
          <p:nvPr>
            <p:ph type="sldNum" sz="quarter" idx="5"/>
          </p:nvPr>
        </p:nvSpPr>
        <p:spPr bwMode="auto">
          <a:xfrm>
            <a:off x="6389688" y="9721850"/>
            <a:ext cx="70802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fld id="{16CD3881-5FC9-4EDE-9F25-2F24F8575C53}" type="slidenum">
              <a:rPr kumimoji="0" lang="en-US" altLang="ja-JP" sz="1200"/>
              <a:pPr eaLnBrk="1" hangingPunct="1"/>
              <a:t>41</a:t>
            </a:fld>
            <a:endParaRPr kumimoji="0" lang="en-US" altLang="ja-JP" sz="1200"/>
          </a:p>
        </p:txBody>
      </p:sp>
      <p:sp>
        <p:nvSpPr>
          <p:cNvPr id="71684" name="Rectangle 7"/>
          <p:cNvSpPr txBox="1">
            <a:spLocks noGrp="1" noChangeArrowheads="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D956C17A-B26C-4983-BED0-9BBD0F014609}" type="slidenum">
              <a:rPr kumimoji="1" lang="en-US" altLang="ja-JP" sz="1300"/>
              <a:pPr algn="r" eaLnBrk="1" hangingPunct="1"/>
              <a:t>41</a:t>
            </a:fld>
            <a:endParaRPr kumimoji="1" lang="en-US" altLang="ja-JP" sz="1300"/>
          </a:p>
        </p:txBody>
      </p:sp>
      <p:sp>
        <p:nvSpPr>
          <p:cNvPr id="2" name="Rectangle 7"/>
          <p:cNvSpPr txBox="1">
            <a:spLocks noGrp="1" noChangeArrowheads="1"/>
          </p:cNvSpPr>
          <p:nvPr/>
        </p:nvSpPr>
        <p:spPr bwMode="auto">
          <a:xfrm>
            <a:off x="4021138" y="9721850"/>
            <a:ext cx="3076575" cy="511175"/>
          </a:xfrm>
          <a:prstGeom prst="rect">
            <a:avLst/>
          </a:prstGeom>
          <a:noFill/>
          <a:ln w="9525">
            <a:noFill/>
            <a:miter lim="800000"/>
            <a:headEnd/>
            <a:tailEnd/>
          </a:ln>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7773633E-32BE-4728-AE5B-A57E8715AAD2}" type="slidenum">
              <a:rPr kumimoji="1" lang="en-US" altLang="ja-JP" sz="1300">
                <a:effectLst>
                  <a:outerShdw blurRad="38100" dist="38100" dir="2700000" algn="tl">
                    <a:srgbClr val="C0C0C0"/>
                  </a:outerShdw>
                </a:effectLst>
              </a:rPr>
              <a:pPr algn="r" eaLnBrk="1" hangingPunct="1"/>
              <a:t>41</a:t>
            </a:fld>
            <a:endParaRPr kumimoji="1" lang="en-US" altLang="ja-JP" sz="1300">
              <a:effectLst>
                <a:outerShdw blurRad="38100" dist="38100" dir="2700000" algn="tl">
                  <a:srgbClr val="C0C0C0"/>
                </a:outerShdw>
              </a:effectLst>
            </a:endParaRPr>
          </a:p>
        </p:txBody>
      </p:sp>
      <p:sp>
        <p:nvSpPr>
          <p:cNvPr id="7168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dirty="0">
              <a:ea typeface="ＭＳ ゴシック" panose="020B0609070205080204" pitchFamily="49" charset="-128"/>
            </a:endParaRPr>
          </a:p>
        </p:txBody>
      </p:sp>
      <p:sp>
        <p:nvSpPr>
          <p:cNvPr id="3" name="スライド番号プレースホルダ 3"/>
          <p:cNvSpPr txBox="1">
            <a:spLocks noGrp="1"/>
          </p:cNvSpPr>
          <p:nvPr/>
        </p:nvSpPr>
        <p:spPr bwMode="auto">
          <a:xfrm>
            <a:off x="4021138" y="9721850"/>
            <a:ext cx="3076575" cy="511175"/>
          </a:xfrm>
          <a:prstGeom prst="rect">
            <a:avLst/>
          </a:prstGeom>
          <a:noFill/>
          <a:ln w="9525">
            <a:noFill/>
            <a:miter lim="800000"/>
            <a:headEnd/>
            <a:tailEnd/>
          </a:ln>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5F57C2DB-E6E9-43D3-B0DA-22FA7E9B1F4F}" type="slidenum">
              <a:rPr kumimoji="1" lang="en-US" altLang="ja-JP" sz="1300">
                <a:effectLst>
                  <a:outerShdw blurRad="38100" dist="38100" dir="2700000" algn="tl">
                    <a:srgbClr val="C0C0C0"/>
                  </a:outerShdw>
                </a:effectLst>
                <a:latin typeface="Arial" panose="020B0604020202020204" pitchFamily="34" charset="0"/>
                <a:ea typeface="ＭＳ Ｐゴシック" panose="020B0600070205080204" pitchFamily="50" charset="-128"/>
              </a:rPr>
              <a:pPr algn="r" eaLnBrk="1" hangingPunct="1"/>
              <a:t>41</a:t>
            </a:fld>
            <a:endParaRPr kumimoji="1" lang="en-US" altLang="ja-JP" sz="1300">
              <a:effectLst>
                <a:outerShdw blurRad="38100" dist="38100" dir="2700000" algn="tl">
                  <a:srgbClr val="C0C0C0"/>
                </a:outerShdw>
              </a:effectLst>
              <a:latin typeface="Arial" panose="020B0604020202020204" pitchFamily="34" charset="0"/>
              <a:ea typeface="ＭＳ Ｐゴシック" panose="020B0600070205080204" pitchFamily="50" charset="-128"/>
            </a:endParaRPr>
          </a:p>
        </p:txBody>
      </p:sp>
      <p:sp>
        <p:nvSpPr>
          <p:cNvPr id="71689" name="フッター プレースホルダ 6"/>
          <p:cNvSpPr txBox="1">
            <a:spLocks noGrp="1"/>
          </p:cNvSpPr>
          <p:nvPr/>
        </p:nvSpPr>
        <p:spPr bwMode="auto">
          <a:xfrm>
            <a:off x="0"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kumimoji="1" lang="en-US" altLang="ja-JP" sz="1300"/>
              <a:t>PEACE M9:</a:t>
            </a:r>
            <a:r>
              <a:rPr kumimoji="1" lang="ja-JP" altLang="en-US" sz="1300"/>
              <a:t>　地域連携と治療・療養の場の選択</a:t>
            </a:r>
            <a:endParaRPr kumimoji="1" lang="en-US" altLang="ja-JP" sz="1300"/>
          </a:p>
        </p:txBody>
      </p:sp>
    </p:spTree>
    <p:extLst>
      <p:ext uri="{BB962C8B-B14F-4D97-AF65-F5344CB8AC3E}">
        <p14:creationId xmlns:p14="http://schemas.microsoft.com/office/powerpoint/2010/main" val="1674476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スライド</a:t>
            </a:r>
            <a:r>
              <a:rPr kumimoji="1" lang="en-US" altLang="ja-JP" dirty="0"/>
              <a:t>38</a:t>
            </a:r>
            <a:r>
              <a:rPr kumimoji="1" lang="ja-JP" altLang="en-US" dirty="0"/>
              <a:t>の後段、</a:t>
            </a:r>
            <a:r>
              <a:rPr kumimoji="1" lang="en-US" altLang="ja-JP" dirty="0"/>
              <a:t>【</a:t>
            </a:r>
            <a:r>
              <a:rPr kumimoji="1" lang="ja-JP" altLang="en-US" dirty="0"/>
              <a:t>顔の見える関係の概念的枠組み</a:t>
            </a:r>
            <a:r>
              <a:rPr kumimoji="1" lang="en-US" altLang="ja-JP" dirty="0"/>
              <a:t>】</a:t>
            </a:r>
            <a:r>
              <a:rPr kumimoji="1" lang="ja-JP" altLang="en-US" dirty="0"/>
              <a:t>を模式的に説明したスライド。必要に応じて用いる。</a:t>
            </a:r>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43</a:t>
            </a:fld>
            <a:endParaRPr kumimoji="1" lang="ja-JP" altLang="en-US"/>
          </a:p>
        </p:txBody>
      </p:sp>
    </p:spTree>
    <p:extLst>
      <p:ext uri="{BB962C8B-B14F-4D97-AF65-F5344CB8AC3E}">
        <p14:creationId xmlns:p14="http://schemas.microsoft.com/office/powerpoint/2010/main" val="27289973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Grp="1" noChangeArrowheads="1"/>
          </p:cNvSpPr>
          <p:nvPr>
            <p:ph type="ftr" sz="quarter" idx="4"/>
          </p:nvPr>
        </p:nvSpPr>
        <p:spPr bwMode="auto">
          <a:xfrm>
            <a:off x="0" y="9721850"/>
            <a:ext cx="307657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lang="en-US" altLang="ja-JP" sz="900"/>
              <a:t>PEACE Module9　　　　　　　　　　　　　　　　　地域連携と治療・療養の場の選択PEACE M9:</a:t>
            </a:r>
            <a:r>
              <a:rPr lang="ja-JP" altLang="en-US" sz="900"/>
              <a:t>　地域連携と治療・療養の場の選択</a:t>
            </a:r>
            <a:endParaRPr lang="en-US" altLang="ja-JP" sz="900"/>
          </a:p>
        </p:txBody>
      </p:sp>
      <p:sp>
        <p:nvSpPr>
          <p:cNvPr id="57347" name="Rectangle 7"/>
          <p:cNvSpPr>
            <a:spLocks noGrp="1" noChangeArrowheads="1"/>
          </p:cNvSpPr>
          <p:nvPr>
            <p:ph type="sldNum" sz="quarter" idx="5"/>
          </p:nvPr>
        </p:nvSpPr>
        <p:spPr bwMode="auto">
          <a:xfrm>
            <a:off x="6389688" y="9721850"/>
            <a:ext cx="708025" cy="51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fld id="{C9B00613-829B-4062-9726-C41B097FBC71}" type="slidenum">
              <a:rPr kumimoji="0" lang="en-US" altLang="ja-JP" sz="1200"/>
              <a:pPr eaLnBrk="1" hangingPunct="1"/>
              <a:t>45</a:t>
            </a:fld>
            <a:endParaRPr kumimoji="0" lang="en-US" altLang="ja-JP" sz="1200"/>
          </a:p>
        </p:txBody>
      </p:sp>
      <p:sp>
        <p:nvSpPr>
          <p:cNvPr id="57348" name="Rectangle 7"/>
          <p:cNvSpPr txBox="1">
            <a:spLocks noGrp="1" noChangeArrowheads="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4AD4DB62-8252-48E3-A660-602FC50CB343}" type="slidenum">
              <a:rPr kumimoji="1" lang="en-US" altLang="ja-JP" sz="1300"/>
              <a:pPr algn="r" eaLnBrk="1" hangingPunct="1"/>
              <a:t>45</a:t>
            </a:fld>
            <a:endParaRPr kumimoji="1" lang="en-US" altLang="ja-JP" sz="1300"/>
          </a:p>
        </p:txBody>
      </p:sp>
      <p:sp>
        <p:nvSpPr>
          <p:cNvPr id="57349" name="Rectangle 7"/>
          <p:cNvSpPr txBox="1">
            <a:spLocks noGrp="1" noChangeArrowheads="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734D0619-A0A6-4AF4-B402-9241673E32BE}" type="slidenum">
              <a:rPr kumimoji="1" lang="en-US" altLang="ja-JP" sz="1300"/>
              <a:pPr algn="r" eaLnBrk="1" hangingPunct="1"/>
              <a:t>45</a:t>
            </a:fld>
            <a:endParaRPr kumimoji="1" lang="en-US" altLang="ja-JP" sz="1300"/>
          </a:p>
        </p:txBody>
      </p:sp>
      <p:sp>
        <p:nvSpPr>
          <p:cNvPr id="5735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ja-JP" altLang="en-US" dirty="0">
                <a:ea typeface="ＭＳ Ｐ明朝" panose="02020600040205080304" pitchFamily="18" charset="-128"/>
              </a:rPr>
              <a:t>病院と在宅の連携を良くするためにはこの</a:t>
            </a:r>
            <a:r>
              <a:rPr lang="en-US" altLang="ja-JP" dirty="0">
                <a:ea typeface="ＭＳ Ｐ明朝" panose="02020600040205080304" pitchFamily="18" charset="-128"/>
              </a:rPr>
              <a:t>3</a:t>
            </a:r>
            <a:r>
              <a:rPr lang="ja-JP" altLang="en-US" dirty="0">
                <a:ea typeface="ＭＳ Ｐ明朝" panose="02020600040205080304" pitchFamily="18" charset="-128"/>
              </a:rPr>
              <a:t>点が重要である。</a:t>
            </a:r>
            <a:endParaRPr lang="en-US" altLang="ja-JP" dirty="0">
              <a:ea typeface="ＭＳ Ｐ明朝" panose="02020600040205080304" pitchFamily="18" charset="-128"/>
            </a:endParaRPr>
          </a:p>
          <a:p>
            <a:pPr eaLnBrk="1" hangingPunct="1">
              <a:spcBef>
                <a:spcPct val="0"/>
              </a:spcBef>
            </a:pPr>
            <a:endParaRPr lang="ja-JP" altLang="ja-JP" dirty="0">
              <a:ea typeface="ＭＳ Ｐ明朝" panose="02020600040205080304" pitchFamily="18" charset="-128"/>
            </a:endParaRPr>
          </a:p>
          <a:p>
            <a:pPr eaLnBrk="1" hangingPunct="1">
              <a:spcBef>
                <a:spcPct val="0"/>
              </a:spcBef>
            </a:pPr>
            <a:endParaRPr lang="ja-JP" altLang="ja-JP" dirty="0">
              <a:ea typeface="ＭＳ Ｐ明朝" panose="02020600040205080304" pitchFamily="18" charset="-128"/>
            </a:endParaRPr>
          </a:p>
        </p:txBody>
      </p:sp>
      <p:sp>
        <p:nvSpPr>
          <p:cNvPr id="57352" name="スライド番号プレースホルダ 3"/>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algn="r" eaLnBrk="1" hangingPunct="1"/>
            <a:fld id="{054E6BCA-00EB-41EF-8F7D-68EA84568D63}" type="slidenum">
              <a:rPr kumimoji="1" lang="en-US" altLang="ja-JP" sz="1300">
                <a:latin typeface="Arial" panose="020B0604020202020204" pitchFamily="34" charset="0"/>
                <a:ea typeface="ＭＳ Ｐゴシック" panose="020B0600070205080204" pitchFamily="50" charset="-128"/>
              </a:rPr>
              <a:pPr algn="r" eaLnBrk="1" hangingPunct="1"/>
              <a:t>45</a:t>
            </a:fld>
            <a:endParaRPr kumimoji="1" lang="en-US" altLang="ja-JP" sz="1300">
              <a:latin typeface="Arial" panose="020B0604020202020204" pitchFamily="34" charset="0"/>
              <a:ea typeface="ＭＳ Ｐゴシック" panose="020B0600070205080204" pitchFamily="50" charset="-128"/>
            </a:endParaRPr>
          </a:p>
        </p:txBody>
      </p:sp>
      <p:sp>
        <p:nvSpPr>
          <p:cNvPr id="57353" name="フッター プレースホルダ 6"/>
          <p:cNvSpPr txBox="1">
            <a:spLocks noGrp="1"/>
          </p:cNvSpPr>
          <p:nvPr/>
        </p:nvSpPr>
        <p:spPr bwMode="auto">
          <a:xfrm>
            <a:off x="0"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48" tIns="49524" rIns="99048" bIns="49524" anchor="b"/>
          <a:lstStyle>
            <a:lvl1pPr eaLnBrk="0" hangingPunct="0">
              <a:defRPr sz="2400">
                <a:solidFill>
                  <a:schemeClr val="tx1"/>
                </a:solidFill>
                <a:latin typeface="Times New Roman" panose="02020603050405020304" pitchFamily="18" charset="0"/>
                <a:ea typeface="HGP創英角ｺﾞｼｯｸUB" panose="020B0900000000000000" pitchFamily="50" charset="-128"/>
              </a:defRPr>
            </a:lvl1pPr>
            <a:lvl2pPr marL="742950" indent="-285750" eaLnBrk="0" hangingPunct="0">
              <a:defRPr sz="2400">
                <a:solidFill>
                  <a:schemeClr val="tx1"/>
                </a:solidFill>
                <a:latin typeface="Times New Roman" panose="02020603050405020304" pitchFamily="18" charset="0"/>
                <a:ea typeface="HGP創英角ｺﾞｼｯｸUB" panose="020B0900000000000000" pitchFamily="50" charset="-128"/>
              </a:defRPr>
            </a:lvl2pPr>
            <a:lvl3pPr marL="11430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3pPr>
            <a:lvl4pPr marL="16002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4pPr>
            <a:lvl5pPr marL="2057400" indent="-228600" eaLnBrk="0" hangingPunct="0">
              <a:defRPr sz="2400">
                <a:solidFill>
                  <a:schemeClr val="tx1"/>
                </a:solidFill>
                <a:latin typeface="Times New Roman" panose="02020603050405020304" pitchFamily="18" charset="0"/>
                <a:ea typeface="HGP創英角ｺﾞｼｯｸUB" panose="020B0900000000000000" pitchFamily="50"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HGP創英角ｺﾞｼｯｸUB" panose="020B0900000000000000" pitchFamily="50" charset="-128"/>
              </a:defRPr>
            </a:lvl9pPr>
          </a:lstStyle>
          <a:p>
            <a:pPr eaLnBrk="1" hangingPunct="1"/>
            <a:r>
              <a:rPr kumimoji="1" lang="en-US" altLang="ja-JP" sz="1300"/>
              <a:t>PEACE M9:</a:t>
            </a:r>
            <a:r>
              <a:rPr kumimoji="1" lang="ja-JP" altLang="en-US" sz="1300"/>
              <a:t>　地域連携と治療・療養の場の選択</a:t>
            </a:r>
            <a:endParaRPr kumimoji="1" lang="en-US" altLang="ja-JP" sz="1300"/>
          </a:p>
        </p:txBody>
      </p:sp>
    </p:spTree>
    <p:extLst>
      <p:ext uri="{BB962C8B-B14F-4D97-AF65-F5344CB8AC3E}">
        <p14:creationId xmlns:p14="http://schemas.microsoft.com/office/powerpoint/2010/main" val="38808389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ea typeface="ＭＳ Ｐ明朝" panose="02020600040205080304" pitchFamily="18" charset="-128"/>
            </a:endParaRPr>
          </a:p>
        </p:txBody>
      </p:sp>
    </p:spTree>
    <p:extLst>
      <p:ext uri="{BB962C8B-B14F-4D97-AF65-F5344CB8AC3E}">
        <p14:creationId xmlns:p14="http://schemas.microsoft.com/office/powerpoint/2010/main" val="845558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BB51D9E-DFDA-1F46-BA83-0515706A90A3}" type="slidenum">
              <a:rPr kumimoji="1" lang="ja-JP" altLang="en-US" smtClean="0"/>
              <a:pPr/>
              <a:t>12</a:t>
            </a:fld>
            <a:endParaRPr kumimoji="1" lang="ja-JP" altLang="en-US"/>
          </a:p>
        </p:txBody>
      </p:sp>
    </p:spTree>
    <p:extLst>
      <p:ext uri="{BB962C8B-B14F-4D97-AF65-F5344CB8AC3E}">
        <p14:creationId xmlns:p14="http://schemas.microsoft.com/office/powerpoint/2010/main" val="8636486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ea typeface="ＭＳ Ｐ明朝" panose="02020600040205080304" pitchFamily="18" charset="-128"/>
            </a:endParaRPr>
          </a:p>
        </p:txBody>
      </p:sp>
    </p:spTree>
    <p:extLst>
      <p:ext uri="{BB962C8B-B14F-4D97-AF65-F5344CB8AC3E}">
        <p14:creationId xmlns:p14="http://schemas.microsoft.com/office/powerpoint/2010/main" val="24986622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ea typeface="ＭＳ Ｐ明朝" panose="02020600040205080304" pitchFamily="18" charset="-128"/>
            </a:endParaRPr>
          </a:p>
        </p:txBody>
      </p:sp>
    </p:spTree>
    <p:extLst>
      <p:ext uri="{BB962C8B-B14F-4D97-AF65-F5344CB8AC3E}">
        <p14:creationId xmlns:p14="http://schemas.microsoft.com/office/powerpoint/2010/main" val="3191860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chemeClr val="tx1">
                    <a:lumMod val="50000"/>
                    <a:lumOff val="50000"/>
                  </a:schemeClr>
                </a:solidFill>
              </a:rPr>
              <a:t>この部分で、自施設の退院調整看護師や在宅診療を担っている医師などに、グループ発表を見た感想や、自分だったらこのように考えるというようなことを話してもらう時間を作るのが望ましい。必要ならスライドを使ってもよい。</a:t>
            </a:r>
            <a:endParaRPr kumimoji="1" lang="ja-JP" altLang="en-US" dirty="0">
              <a:solidFill>
                <a:schemeClr val="tx1">
                  <a:lumMod val="50000"/>
                  <a:lumOff val="50000"/>
                </a:schemeClr>
              </a:solidFill>
            </a:endParaRPr>
          </a:p>
        </p:txBody>
      </p:sp>
      <p:sp>
        <p:nvSpPr>
          <p:cNvPr id="4" name="スライド番号プレースホルダー 3"/>
          <p:cNvSpPr>
            <a:spLocks noGrp="1"/>
          </p:cNvSpPr>
          <p:nvPr>
            <p:ph type="sldNum" sz="quarter" idx="10"/>
          </p:nvPr>
        </p:nvSpPr>
        <p:spPr/>
        <p:txBody>
          <a:bodyPr/>
          <a:lstStyle/>
          <a:p>
            <a:fld id="{0BB51D9E-DFDA-1F46-BA83-0515706A90A3}" type="slidenum">
              <a:rPr lang="ja-JP" altLang="en-US" smtClean="0">
                <a:solidFill>
                  <a:prstClr val="black"/>
                </a:solidFill>
              </a:rPr>
              <a:pPr/>
              <a:t>17</a:t>
            </a:fld>
            <a:endParaRPr lang="ja-JP" altLang="en-US">
              <a:solidFill>
                <a:prstClr val="black"/>
              </a:solidFill>
            </a:endParaRPr>
          </a:p>
        </p:txBody>
      </p:sp>
    </p:spTree>
    <p:extLst>
      <p:ext uri="{BB962C8B-B14F-4D97-AF65-F5344CB8AC3E}">
        <p14:creationId xmlns:p14="http://schemas.microsoft.com/office/powerpoint/2010/main" val="2799894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この部分は参加者のレベルに応じて、事例検討の前に提示するようにしてもよい</a:t>
            </a:r>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18</a:t>
            </a:fld>
            <a:endParaRPr kumimoji="1" lang="ja-JP" altLang="en-US"/>
          </a:p>
        </p:txBody>
      </p:sp>
    </p:spTree>
    <p:extLst>
      <p:ext uri="{BB962C8B-B14F-4D97-AF65-F5344CB8AC3E}">
        <p14:creationId xmlns:p14="http://schemas.microsoft.com/office/powerpoint/2010/main" val="1593237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緩和ケアの地域リソースとしては以下のようなものが挙げられる。</a:t>
            </a:r>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19</a:t>
            </a:fld>
            <a:endParaRPr kumimoji="1" lang="ja-JP" altLang="en-US"/>
          </a:p>
        </p:txBody>
      </p:sp>
    </p:spTree>
    <p:extLst>
      <p:ext uri="{BB962C8B-B14F-4D97-AF65-F5344CB8AC3E}">
        <p14:creationId xmlns:p14="http://schemas.microsoft.com/office/powerpoint/2010/main" val="1917120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在宅療養支援診療所が中心になりますが、在宅療養支援診療所でなくても在宅医療を行っている医療機関もあることを伝える。</a:t>
            </a:r>
            <a:endParaRPr kumimoji="1" lang="en-US" altLang="ja-JP" dirty="0"/>
          </a:p>
          <a:p>
            <a:r>
              <a:rPr kumimoji="1" lang="ja-JP" altLang="en-US" dirty="0"/>
              <a:t>可能であれば地域の在宅ケアが可能な医療機関のリストやマップを提示する</a:t>
            </a:r>
            <a:endParaRPr kumimoji="1" lang="en-US" altLang="ja-JP" dirty="0"/>
          </a:p>
          <a:p>
            <a:endParaRPr kumimoji="1" lang="en-US" altLang="ja-JP" dirty="0"/>
          </a:p>
          <a:p>
            <a:r>
              <a:rPr kumimoji="1" lang="ja-JP" altLang="en-US" dirty="0"/>
              <a:t>参考資料の在宅療養支援診療所のスライドに変更してもよい</a:t>
            </a:r>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20</a:t>
            </a:fld>
            <a:endParaRPr kumimoji="1" lang="ja-JP" altLang="en-US"/>
          </a:p>
        </p:txBody>
      </p:sp>
    </p:spTree>
    <p:extLst>
      <p:ext uri="{BB962C8B-B14F-4D97-AF65-F5344CB8AC3E}">
        <p14:creationId xmlns:p14="http://schemas.microsoft.com/office/powerpoint/2010/main" val="13254681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訪問看護は試験外泊期間中にも利用できることを伝える（１回の入院につき２回まで利用可）</a:t>
            </a:r>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21</a:t>
            </a:fld>
            <a:endParaRPr kumimoji="1" lang="ja-JP" altLang="en-US"/>
          </a:p>
        </p:txBody>
      </p:sp>
    </p:spTree>
    <p:extLst>
      <p:ext uri="{BB962C8B-B14F-4D97-AF65-F5344CB8AC3E}">
        <p14:creationId xmlns:p14="http://schemas.microsoft.com/office/powerpoint/2010/main" val="4251588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22</a:t>
            </a:fld>
            <a:endParaRPr kumimoji="1" lang="ja-JP" altLang="en-US"/>
          </a:p>
        </p:txBody>
      </p:sp>
    </p:spTree>
    <p:extLst>
      <p:ext uri="{BB962C8B-B14F-4D97-AF65-F5344CB8AC3E}">
        <p14:creationId xmlns:p14="http://schemas.microsoft.com/office/powerpoint/2010/main" val="10692089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JSPMアイキャッチ">
    <p:spTree>
      <p:nvGrpSpPr>
        <p:cNvPr id="1" name=""/>
        <p:cNvGrpSpPr/>
        <p:nvPr/>
      </p:nvGrpSpPr>
      <p:grpSpPr>
        <a:xfrm>
          <a:off x="0" y="0"/>
          <a:ext cx="0" cy="0"/>
          <a:chOff x="0" y="0"/>
          <a:chExt cx="0" cy="0"/>
        </a:xfrm>
      </p:grpSpPr>
      <p:sp>
        <p:nvSpPr>
          <p:cNvPr id="7" name="正方形/長方形 6"/>
          <p:cNvSpPr/>
          <p:nvPr userDrawn="1"/>
        </p:nvSpPr>
        <p:spPr>
          <a:xfrm>
            <a:off x="481947" y="4495869"/>
            <a:ext cx="8180105" cy="1200328"/>
          </a:xfrm>
          <a:prstGeom prst="rect">
            <a:avLst/>
          </a:prstGeom>
        </p:spPr>
        <p:txBody>
          <a:bodyPr wrap="square">
            <a:spAutoFit/>
          </a:bodyPr>
          <a:lstStyle/>
          <a:p>
            <a:pPr algn="ctr" fontAlgn="auto">
              <a:spcBef>
                <a:spcPts val="0"/>
              </a:spcBef>
              <a:spcAft>
                <a:spcPts val="0"/>
              </a:spcAft>
              <a:defRPr/>
            </a:pPr>
            <a:r>
              <a:rPr lang="en-US" altLang="ja-JP" sz="2400" b="1" i="0" dirty="0">
                <a:solidFill>
                  <a:schemeClr val="tx2"/>
                </a:solidFill>
                <a:latin typeface="Calibri"/>
                <a:ea typeface="HGP創英角ｺﾞｼｯｸUB" charset="0"/>
                <a:cs typeface="Calibri"/>
              </a:rPr>
              <a:t>P</a:t>
            </a:r>
            <a:r>
              <a:rPr lang="en-US" altLang="ja-JP" sz="2400" b="1" i="0" dirty="0">
                <a:solidFill>
                  <a:srgbClr val="000000"/>
                </a:solidFill>
                <a:latin typeface="Calibri"/>
                <a:ea typeface="HGP創英角ｺﾞｼｯｸUB" charset="0"/>
                <a:cs typeface="Calibri"/>
              </a:rPr>
              <a:t>alliative care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mphasis program on symptom  management and </a:t>
            </a:r>
            <a:r>
              <a:rPr lang="en-US" altLang="ja-JP" sz="2400" b="1" i="0" dirty="0">
                <a:solidFill>
                  <a:srgbClr val="1F497D"/>
                </a:solidFill>
                <a:latin typeface="Calibri"/>
                <a:ea typeface="HGP創英角ｺﾞｼｯｸUB" charset="0"/>
                <a:cs typeface="Calibri"/>
              </a:rPr>
              <a:t>A</a:t>
            </a:r>
            <a:r>
              <a:rPr lang="en-US" altLang="ja-JP" sz="2400" b="1" i="0" dirty="0">
                <a:solidFill>
                  <a:srgbClr val="000000"/>
                </a:solidFill>
                <a:latin typeface="Calibri"/>
                <a:ea typeface="HGP創英角ｺﾞｼｯｸUB" charset="0"/>
                <a:cs typeface="Calibri"/>
              </a:rPr>
              <a:t>ssessment for </a:t>
            </a:r>
            <a:r>
              <a:rPr lang="en-US" altLang="ja-JP" sz="2400" b="1" i="0" dirty="0">
                <a:solidFill>
                  <a:srgbClr val="1F497D"/>
                </a:solidFill>
                <a:latin typeface="Calibri"/>
                <a:ea typeface="HGP創英角ｺﾞｼｯｸUB" charset="0"/>
                <a:cs typeface="Calibri"/>
              </a:rPr>
              <a:t>C</a:t>
            </a:r>
            <a:r>
              <a:rPr lang="en-US" altLang="ja-JP" sz="2400" b="1" i="0" dirty="0">
                <a:solidFill>
                  <a:srgbClr val="000000"/>
                </a:solidFill>
                <a:latin typeface="Calibri"/>
                <a:ea typeface="HGP創英角ｺﾞｼｯｸUB" charset="0"/>
                <a:cs typeface="Calibri"/>
              </a:rPr>
              <a:t>ontinuous medical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ducation</a:t>
            </a:r>
            <a:endParaRPr lang="ja-JP" altLang="en-US" sz="2400" b="1" i="0" dirty="0">
              <a:solidFill>
                <a:srgbClr val="000000"/>
              </a:solidFill>
              <a:latin typeface="Calibri"/>
              <a:cs typeface="Calibri"/>
            </a:endParaRPr>
          </a:p>
          <a:p>
            <a:pPr algn="ctr" fontAlgn="auto">
              <a:spcBef>
                <a:spcPts val="0"/>
              </a:spcBef>
              <a:spcAft>
                <a:spcPts val="0"/>
              </a:spcAft>
              <a:buFont typeface="Wingdings" charset="0"/>
              <a:buNone/>
              <a:defRPr/>
            </a:pPr>
            <a:endParaRPr lang="en-US" altLang="ja-JP" sz="2400" b="1" i="0" dirty="0">
              <a:solidFill>
                <a:srgbClr val="000000"/>
              </a:solidFill>
              <a:latin typeface="Calibri"/>
              <a:ea typeface="HGP創英角ｺﾞｼｯｸUB" charset="0"/>
              <a:cs typeface="Calibri"/>
            </a:endParaRPr>
          </a:p>
        </p:txBody>
      </p:sp>
      <p:cxnSp>
        <p:nvCxnSpPr>
          <p:cNvPr id="8" name="直線コネクタ 7"/>
          <p:cNvCxnSpPr/>
          <p:nvPr userDrawn="1"/>
        </p:nvCxnSpPr>
        <p:spPr>
          <a:xfrm>
            <a:off x="0" y="4214626"/>
            <a:ext cx="9144000" cy="0"/>
          </a:xfrm>
          <a:prstGeom prst="line">
            <a:avLst/>
          </a:prstGeom>
          <a:ln w="57150" cmpd="sng">
            <a:solidFill>
              <a:schemeClr val="tx2"/>
            </a:solidFill>
            <a:headEnd type="none"/>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pic>
        <p:nvPicPr>
          <p:cNvPr id="2" name="図 1" descr="PEACEロゴ.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76399" y="2369924"/>
            <a:ext cx="5791200" cy="1562100"/>
          </a:xfrm>
          <a:prstGeom prst="rect">
            <a:avLst/>
          </a:prstGeom>
        </p:spPr>
      </p:pic>
    </p:spTree>
    <p:extLst>
      <p:ext uri="{BB962C8B-B14F-4D97-AF65-F5344CB8AC3E}">
        <p14:creationId xmlns:p14="http://schemas.microsoft.com/office/powerpoint/2010/main" val="1661040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JSPMタイトルの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b"/>
          <a:lstStyle>
            <a:lvl1pPr>
              <a:defRPr b="1">
                <a:solidFill>
                  <a:srgbClr val="FFFFFF"/>
                </a:solidFill>
              </a:defRPr>
            </a:lvl1pPr>
          </a:lstStyle>
          <a:p>
            <a:r>
              <a:rPr lang="ja-JP" altLang="en-US" dirty="0"/>
              <a:t>マスター タイトルの書式設定</a:t>
            </a:r>
          </a:p>
        </p:txBody>
      </p:sp>
      <p:cxnSp>
        <p:nvCxnSpPr>
          <p:cNvPr id="4" name="直線コネクタ 3"/>
          <p:cNvCxnSpPr/>
          <p:nvPr userDrawn="1"/>
        </p:nvCxnSpPr>
        <p:spPr>
          <a:xfrm>
            <a:off x="0" y="1014400"/>
            <a:ext cx="9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6046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ctrTitle"/>
          </p:nvPr>
        </p:nvSpPr>
        <p:spPr>
          <a:xfrm>
            <a:off x="450164" y="2130424"/>
            <a:ext cx="8440614" cy="1952627"/>
          </a:xfrm>
        </p:spPr>
        <p:txBody>
          <a:bodyPr/>
          <a:lstStyle>
            <a:lvl1pPr>
              <a:defRPr sz="4800" b="1">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664639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二段組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b"/>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546223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JPOSアイキャッチ">
    <p:spTree>
      <p:nvGrpSpPr>
        <p:cNvPr id="1" name=""/>
        <p:cNvGrpSpPr/>
        <p:nvPr/>
      </p:nvGrpSpPr>
      <p:grpSpPr>
        <a:xfrm>
          <a:off x="0" y="0"/>
          <a:ext cx="0" cy="0"/>
          <a:chOff x="0" y="0"/>
          <a:chExt cx="0" cy="0"/>
        </a:xfrm>
      </p:grpSpPr>
      <p:sp>
        <p:nvSpPr>
          <p:cNvPr id="2" name="正方形/長方形 1"/>
          <p:cNvSpPr/>
          <p:nvPr userDrawn="1"/>
        </p:nvSpPr>
        <p:spPr>
          <a:xfrm>
            <a:off x="481947" y="4495869"/>
            <a:ext cx="8180105" cy="1200328"/>
          </a:xfrm>
          <a:prstGeom prst="rect">
            <a:avLst/>
          </a:prstGeom>
        </p:spPr>
        <p:txBody>
          <a:bodyPr wrap="square">
            <a:spAutoFit/>
          </a:bodyPr>
          <a:lstStyle/>
          <a:p>
            <a:pPr algn="ctr" fontAlgn="auto">
              <a:spcBef>
                <a:spcPts val="0"/>
              </a:spcBef>
              <a:spcAft>
                <a:spcPts val="0"/>
              </a:spcAft>
              <a:defRPr/>
            </a:pPr>
            <a:r>
              <a:rPr lang="en-US" altLang="ja-JP" sz="2400" b="1" i="0" dirty="0">
                <a:solidFill>
                  <a:schemeClr val="tx2"/>
                </a:solidFill>
                <a:latin typeface="Calibri"/>
                <a:ea typeface="HGP創英角ｺﾞｼｯｸUB" charset="0"/>
                <a:cs typeface="Calibri"/>
              </a:rPr>
              <a:t>P</a:t>
            </a:r>
            <a:r>
              <a:rPr lang="en-US" altLang="ja-JP" sz="2400" b="1" i="0" dirty="0">
                <a:solidFill>
                  <a:srgbClr val="000000"/>
                </a:solidFill>
                <a:latin typeface="Calibri"/>
                <a:ea typeface="HGP創英角ｺﾞｼｯｸUB" charset="0"/>
                <a:cs typeface="Calibri"/>
              </a:rPr>
              <a:t>alliative care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mphasis program on symptom  management and </a:t>
            </a:r>
            <a:r>
              <a:rPr lang="en-US" altLang="ja-JP" sz="2400" b="1" i="0" dirty="0">
                <a:solidFill>
                  <a:srgbClr val="1F497D"/>
                </a:solidFill>
                <a:latin typeface="Calibri"/>
                <a:ea typeface="HGP創英角ｺﾞｼｯｸUB" charset="0"/>
                <a:cs typeface="Calibri"/>
              </a:rPr>
              <a:t>A</a:t>
            </a:r>
            <a:r>
              <a:rPr lang="en-US" altLang="ja-JP" sz="2400" b="1" i="0" dirty="0">
                <a:solidFill>
                  <a:srgbClr val="000000"/>
                </a:solidFill>
                <a:latin typeface="Calibri"/>
                <a:ea typeface="HGP創英角ｺﾞｼｯｸUB" charset="0"/>
                <a:cs typeface="Calibri"/>
              </a:rPr>
              <a:t>ssessment for </a:t>
            </a:r>
            <a:r>
              <a:rPr lang="en-US" altLang="ja-JP" sz="2400" b="1" i="0" dirty="0">
                <a:solidFill>
                  <a:srgbClr val="1F497D"/>
                </a:solidFill>
                <a:latin typeface="Calibri"/>
                <a:ea typeface="HGP創英角ｺﾞｼｯｸUB" charset="0"/>
                <a:cs typeface="Calibri"/>
              </a:rPr>
              <a:t>C</a:t>
            </a:r>
            <a:r>
              <a:rPr lang="en-US" altLang="ja-JP" sz="2400" b="1" i="0" dirty="0">
                <a:solidFill>
                  <a:srgbClr val="000000"/>
                </a:solidFill>
                <a:latin typeface="Calibri"/>
                <a:ea typeface="HGP創英角ｺﾞｼｯｸUB" charset="0"/>
                <a:cs typeface="Calibri"/>
              </a:rPr>
              <a:t>ontinuous medical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ducation</a:t>
            </a:r>
            <a:endParaRPr lang="ja-JP" altLang="en-US" sz="2400" b="1" i="0" dirty="0">
              <a:solidFill>
                <a:srgbClr val="000000"/>
              </a:solidFill>
              <a:latin typeface="Calibri"/>
              <a:cs typeface="Calibri"/>
            </a:endParaRPr>
          </a:p>
          <a:p>
            <a:pPr algn="ctr" fontAlgn="auto">
              <a:spcBef>
                <a:spcPts val="0"/>
              </a:spcBef>
              <a:spcAft>
                <a:spcPts val="0"/>
              </a:spcAft>
              <a:buFont typeface="Wingdings" charset="0"/>
              <a:buNone/>
              <a:defRPr/>
            </a:pPr>
            <a:endParaRPr lang="en-US" altLang="ja-JP" sz="2400" b="1" i="0" dirty="0">
              <a:solidFill>
                <a:srgbClr val="000000"/>
              </a:solidFill>
              <a:latin typeface="Calibri"/>
              <a:ea typeface="HGP創英角ｺﾞｼｯｸUB" charset="0"/>
              <a:cs typeface="Calibri"/>
            </a:endParaRPr>
          </a:p>
        </p:txBody>
      </p:sp>
      <p:cxnSp>
        <p:nvCxnSpPr>
          <p:cNvPr id="3" name="直線コネクタ 2"/>
          <p:cNvCxnSpPr/>
          <p:nvPr userDrawn="1"/>
        </p:nvCxnSpPr>
        <p:spPr>
          <a:xfrm>
            <a:off x="0" y="4214626"/>
            <a:ext cx="9144000" cy="0"/>
          </a:xfrm>
          <a:prstGeom prst="line">
            <a:avLst/>
          </a:prstGeom>
          <a:ln w="57150" cmpd="sng">
            <a:solidFill>
              <a:schemeClr val="tx2"/>
            </a:solidFill>
            <a:headEnd type="none"/>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pic>
        <p:nvPicPr>
          <p:cNvPr id="4" name="図 3" descr="PEACEロゴ.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76399" y="2369924"/>
            <a:ext cx="5791200" cy="1562100"/>
          </a:xfrm>
          <a:prstGeom prst="rect">
            <a:avLst/>
          </a:prstGeom>
        </p:spPr>
      </p:pic>
    </p:spTree>
    <p:extLst>
      <p:ext uri="{BB962C8B-B14F-4D97-AF65-F5344CB8AC3E}">
        <p14:creationId xmlns:p14="http://schemas.microsoft.com/office/powerpoint/2010/main" val="2352778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JPOSタイトル スライド">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p>
        </p:txBody>
      </p:sp>
      <p:sp>
        <p:nvSpPr>
          <p:cNvPr id="2" name="タイトル 1"/>
          <p:cNvSpPr>
            <a:spLocks noGrp="1"/>
          </p:cNvSpPr>
          <p:nvPr>
            <p:ph type="ctrTitle"/>
          </p:nvPr>
        </p:nvSpPr>
        <p:spPr>
          <a:xfrm>
            <a:off x="450164" y="2130424"/>
            <a:ext cx="8440614" cy="1952627"/>
          </a:xfrm>
        </p:spPr>
        <p:txBody>
          <a:bodyPr/>
          <a:lstStyle>
            <a:lvl1pPr>
              <a:defRPr sz="4800" b="1">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2862876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JPOS小見出し">
    <p:spTree>
      <p:nvGrpSpPr>
        <p:cNvPr id="1" name=""/>
        <p:cNvGrpSpPr/>
        <p:nvPr/>
      </p:nvGrpSpPr>
      <p:grpSpPr>
        <a:xfrm>
          <a:off x="0" y="0"/>
          <a:ext cx="0" cy="0"/>
          <a:chOff x="0" y="0"/>
          <a:chExt cx="0" cy="0"/>
        </a:xfrm>
      </p:grpSpPr>
      <p:sp>
        <p:nvSpPr>
          <p:cNvPr id="4" name="正方形/長方形 3"/>
          <p:cNvSpPr/>
          <p:nvPr userDrawn="1"/>
        </p:nvSpPr>
        <p:spPr>
          <a:xfrm>
            <a:off x="0" y="4083050"/>
            <a:ext cx="9144000" cy="225051"/>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5" name="タイトル 1"/>
          <p:cNvSpPr>
            <a:spLocks noGrp="1"/>
          </p:cNvSpPr>
          <p:nvPr>
            <p:ph type="ctrTitle"/>
          </p:nvPr>
        </p:nvSpPr>
        <p:spPr>
          <a:xfrm>
            <a:off x="450164" y="2340241"/>
            <a:ext cx="8440614" cy="1952627"/>
          </a:xfrm>
          <a:noFill/>
        </p:spPr>
        <p:txBody>
          <a:bodyPr/>
          <a:lstStyle>
            <a:lvl1pPr>
              <a:defRPr sz="4800" b="1">
                <a:solidFill>
                  <a:schemeClr val="accent4">
                    <a:lumMod val="50000"/>
                  </a:schemeClr>
                </a:solidFill>
              </a:defRPr>
            </a:lvl1pPr>
          </a:lstStyle>
          <a:p>
            <a:r>
              <a:rPr lang="ja-JP" altLang="en-US" dirty="0"/>
              <a:t>マスター タイトルの書式設定</a:t>
            </a:r>
          </a:p>
        </p:txBody>
      </p:sp>
    </p:spTree>
    <p:extLst>
      <p:ext uri="{BB962C8B-B14F-4D97-AF65-F5344CB8AC3E}">
        <p14:creationId xmlns:p14="http://schemas.microsoft.com/office/powerpoint/2010/main" val="70583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JPOSコンテンツ">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06554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JPOS二段組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2814358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JPOSタイトルの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Tree>
    <p:extLst>
      <p:ext uri="{BB962C8B-B14F-4D97-AF65-F5344CB8AC3E}">
        <p14:creationId xmlns:p14="http://schemas.microsoft.com/office/powerpoint/2010/main" val="2488180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JPOS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362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SPMモジュールタイトル">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ctrTitle"/>
          </p:nvPr>
        </p:nvSpPr>
        <p:spPr>
          <a:xfrm>
            <a:off x="450164" y="2130424"/>
            <a:ext cx="8440614" cy="1952627"/>
          </a:xfrm>
        </p:spPr>
        <p:txBody>
          <a:bodyPr/>
          <a:lstStyle>
            <a:lvl1pPr>
              <a:defRPr sz="4800" b="1">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6646390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JPOSコンテンツ（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cxnSp>
        <p:nvCxnSpPr>
          <p:cNvPr id="5" name="直線コネクタ 4"/>
          <p:cNvCxnSpPr/>
          <p:nvPr userDrawn="1"/>
        </p:nvCxnSpPr>
        <p:spPr>
          <a:xfrm>
            <a:off x="0" y="1038095"/>
            <a:ext cx="9144000" cy="0"/>
          </a:xfrm>
          <a:prstGeom prst="line">
            <a:avLst/>
          </a:prstGeom>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514339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JPOS二段組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8" name="直線コネクタ 7"/>
          <p:cNvCxnSpPr/>
          <p:nvPr userDrawn="1"/>
        </p:nvCxnSpPr>
        <p:spPr>
          <a:xfrm>
            <a:off x="0" y="1038095"/>
            <a:ext cx="9144000" cy="0"/>
          </a:xfrm>
          <a:prstGeom prst="line">
            <a:avLst/>
          </a:prstGeom>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13188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JPOSタイトルの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cxnSp>
        <p:nvCxnSpPr>
          <p:cNvPr id="4" name="直線コネクタ 3"/>
          <p:cNvCxnSpPr/>
          <p:nvPr userDrawn="1"/>
        </p:nvCxnSpPr>
        <p:spPr>
          <a:xfrm>
            <a:off x="0" y="1038095"/>
            <a:ext cx="9144000" cy="0"/>
          </a:xfrm>
          <a:prstGeom prst="line">
            <a:avLst/>
          </a:prstGeom>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3883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自由設定タイトル スライド">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p>
        </p:txBody>
      </p:sp>
      <p:sp>
        <p:nvSpPr>
          <p:cNvPr id="2" name="タイトル 1"/>
          <p:cNvSpPr>
            <a:spLocks noGrp="1"/>
          </p:cNvSpPr>
          <p:nvPr>
            <p:ph type="ctrTitle"/>
          </p:nvPr>
        </p:nvSpPr>
        <p:spPr>
          <a:xfrm>
            <a:off x="685800" y="2398992"/>
            <a:ext cx="7772400" cy="1470025"/>
          </a:xfrm>
        </p:spPr>
        <p:txBody>
          <a:bodyPr/>
          <a:lstStyle>
            <a:lvl1pPr>
              <a:defRPr b="1">
                <a:solidFill>
                  <a:srgbClr val="FFFFFF"/>
                </a:solidFill>
              </a:defRPr>
            </a:lvl1pPr>
          </a:lstStyle>
          <a:p>
            <a:r>
              <a:rPr kumimoji="1" lang="ja-JP" altLang="en-US" dirty="0"/>
              <a:t>マスター タイトルの書式設定</a:t>
            </a:r>
          </a:p>
        </p:txBody>
      </p:sp>
    </p:spTree>
    <p:extLst>
      <p:ext uri="{BB962C8B-B14F-4D97-AF65-F5344CB8AC3E}">
        <p14:creationId xmlns:p14="http://schemas.microsoft.com/office/powerpoint/2010/main" val="37842953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自由設定小見出し">
    <p:spTree>
      <p:nvGrpSpPr>
        <p:cNvPr id="1" name=""/>
        <p:cNvGrpSpPr/>
        <p:nvPr/>
      </p:nvGrpSpPr>
      <p:grpSpPr>
        <a:xfrm>
          <a:off x="0" y="0"/>
          <a:ext cx="0" cy="0"/>
          <a:chOff x="0" y="0"/>
          <a:chExt cx="0" cy="0"/>
        </a:xfrm>
      </p:grpSpPr>
      <p:sp>
        <p:nvSpPr>
          <p:cNvPr id="4" name="正方形/長方形 3"/>
          <p:cNvSpPr/>
          <p:nvPr userDrawn="1"/>
        </p:nvSpPr>
        <p:spPr>
          <a:xfrm>
            <a:off x="0" y="4083050"/>
            <a:ext cx="9144000" cy="225051"/>
          </a:xfrm>
          <a:prstGeom prst="rect">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5" name="タイトル 1"/>
          <p:cNvSpPr>
            <a:spLocks noGrp="1"/>
          </p:cNvSpPr>
          <p:nvPr>
            <p:ph type="ctrTitle"/>
          </p:nvPr>
        </p:nvSpPr>
        <p:spPr>
          <a:xfrm>
            <a:off x="450164" y="2340241"/>
            <a:ext cx="8440614" cy="1952627"/>
          </a:xfrm>
          <a:noFill/>
        </p:spPr>
        <p:txBody>
          <a:bodyPr/>
          <a:lstStyle>
            <a:lvl1pPr>
              <a:defRPr sz="4800" b="1">
                <a:solidFill>
                  <a:schemeClr val="accent3">
                    <a:lumMod val="50000"/>
                  </a:schemeClr>
                </a:solidFill>
              </a:defRPr>
            </a:lvl1pPr>
          </a:lstStyle>
          <a:p>
            <a:r>
              <a:rPr lang="ja-JP" altLang="en-US" dirty="0"/>
              <a:t>マスター タイトルの書式設定</a:t>
            </a:r>
          </a:p>
        </p:txBody>
      </p:sp>
    </p:spTree>
    <p:extLst>
      <p:ext uri="{BB962C8B-B14F-4D97-AF65-F5344CB8AC3E}">
        <p14:creationId xmlns:p14="http://schemas.microsoft.com/office/powerpoint/2010/main" val="8333598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自由設定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正方形/長方形 6"/>
          <p:cNvSpPr/>
          <p:nvPr userDrawn="1"/>
        </p:nvSpPr>
        <p:spPr>
          <a:xfrm>
            <a:off x="0" y="0"/>
            <a:ext cx="9144000" cy="1143000"/>
          </a:xfrm>
          <a:prstGeom prst="rect">
            <a:avLst/>
          </a:prstGeom>
          <a:solidFill>
            <a:srgbClr val="4F622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8" name="タイトル 1"/>
          <p:cNvSpPr>
            <a:spLocks noGrp="1"/>
          </p:cNvSpPr>
          <p:nvPr>
            <p:ph type="title"/>
          </p:nvPr>
        </p:nvSpPr>
        <p:spPr>
          <a:xfrm>
            <a:off x="457200" y="146038"/>
            <a:ext cx="8229600" cy="868362"/>
          </a:xfrm>
        </p:spPr>
        <p:txBody>
          <a:bodyPr/>
          <a:lstStyle>
            <a:lvl1pPr>
              <a:defRPr b="1">
                <a:solidFill>
                  <a:srgbClr val="FFFFFF"/>
                </a:solidFill>
              </a:defRPr>
            </a:lvl1pPr>
          </a:lstStyle>
          <a:p>
            <a:r>
              <a:rPr lang="ja-JP" altLang="en-US" dirty="0"/>
              <a:t>マスター タイトルの書式設定</a:t>
            </a:r>
          </a:p>
        </p:txBody>
      </p:sp>
    </p:spTree>
    <p:extLst>
      <p:ext uri="{BB962C8B-B14F-4D97-AF65-F5344CB8AC3E}">
        <p14:creationId xmlns:p14="http://schemas.microsoft.com/office/powerpoint/2010/main" val="13835146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自由設定二段組み">
    <p:spTree>
      <p:nvGrpSpPr>
        <p:cNvPr id="1" name=""/>
        <p:cNvGrpSpPr/>
        <p:nvPr/>
      </p:nvGrpSpPr>
      <p:grpSpPr>
        <a:xfrm>
          <a:off x="0" y="0"/>
          <a:ext cx="0" cy="0"/>
          <a:chOff x="0" y="0"/>
          <a:chExt cx="0" cy="0"/>
        </a:xfrm>
      </p:grpSpPr>
      <p:sp>
        <p:nvSpPr>
          <p:cNvPr id="7" name="正方形/長方形 6"/>
          <p:cNvSpPr/>
          <p:nvPr userDrawn="1"/>
        </p:nvSpPr>
        <p:spPr>
          <a:xfrm>
            <a:off x="0" y="-4135"/>
            <a:ext cx="9144000" cy="1143000"/>
          </a:xfrm>
          <a:prstGeom prst="rect">
            <a:avLst/>
          </a:prstGeom>
          <a:solidFill>
            <a:srgbClr val="4F622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a:xfrm>
            <a:off x="457200" y="0"/>
            <a:ext cx="8229600" cy="1143000"/>
          </a:xfrm>
        </p:spPr>
        <p:txBody>
          <a:bodyPr/>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1397201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3" name="正方形/長方形 2"/>
          <p:cNvSpPr/>
          <p:nvPr userDrawn="1"/>
        </p:nvSpPr>
        <p:spPr>
          <a:xfrm>
            <a:off x="1124909" y="4475003"/>
            <a:ext cx="6894182" cy="1809726"/>
          </a:xfrm>
          <a:prstGeom prst="rect">
            <a:avLst/>
          </a:prstGeom>
        </p:spPr>
        <p:txBody>
          <a:bodyPr wrap="square">
            <a:spAutoFit/>
          </a:bodyPr>
          <a:lstStyle/>
          <a:p>
            <a:pPr marL="342900" marR="0" lvl="0" indent="-342900" algn="l" defTabSz="457200" rtl="0" eaLnBrk="1" fontAlgn="auto" latinLnBrk="0" hangingPunct="1">
              <a:lnSpc>
                <a:spcPct val="150000"/>
              </a:lnSpc>
              <a:spcBef>
                <a:spcPct val="20000"/>
              </a:spcBef>
              <a:spcAft>
                <a:spcPts val="0"/>
              </a:spcAft>
              <a:buClrTx/>
              <a:buSzTx/>
              <a:buFont typeface="Arial"/>
              <a:buChar char="•"/>
              <a:tabLst/>
              <a:defRPr/>
            </a:pPr>
            <a:r>
              <a:rPr kumimoji="1" lang="ja-JP" altLang="en-US" sz="1800" b="0" i="0" u="none" strike="noStrike" kern="1200" cap="none" spc="0" normalizeH="0" baseline="0" noProof="0" dirty="0">
                <a:ln>
                  <a:noFill/>
                </a:ln>
                <a:solidFill>
                  <a:prstClr val="black"/>
                </a:solidFill>
                <a:effectLst/>
                <a:uLnTx/>
                <a:uFillTx/>
                <a:latin typeface="メイリオ"/>
                <a:ea typeface="メイリオ"/>
              </a:rPr>
              <a:t>ここからのスライドは、ファシリテーターの方を対象として、このモジュールを通じて参加者になにを学んでいただくかを説明したものです</a:t>
            </a:r>
            <a:endParaRPr kumimoji="1" lang="en-US" altLang="ja-JP" sz="1800" b="0" i="0" u="none" strike="noStrike" kern="1200" cap="none" spc="0" normalizeH="0" baseline="0" noProof="0" dirty="0">
              <a:ln>
                <a:noFill/>
              </a:ln>
              <a:solidFill>
                <a:prstClr val="black"/>
              </a:solidFill>
              <a:effectLst/>
              <a:uLnTx/>
              <a:uFillTx/>
              <a:latin typeface="メイリオ"/>
              <a:ea typeface="メイリオ"/>
            </a:endParaRPr>
          </a:p>
          <a:p>
            <a:pPr marL="342900" marR="0" lvl="0" indent="-342900" algn="l" defTabSz="457200" rtl="0" eaLnBrk="1" fontAlgn="auto" latinLnBrk="0" hangingPunct="1">
              <a:lnSpc>
                <a:spcPct val="150000"/>
              </a:lnSpc>
              <a:spcBef>
                <a:spcPct val="20000"/>
              </a:spcBef>
              <a:spcAft>
                <a:spcPts val="0"/>
              </a:spcAft>
              <a:buClrTx/>
              <a:buSzTx/>
              <a:buFont typeface="Arial"/>
              <a:buChar char="•"/>
              <a:tabLst/>
              <a:defRPr/>
            </a:pPr>
            <a:r>
              <a:rPr kumimoji="1" lang="ja-JP" altLang="en-US" sz="1800" b="0" i="0" u="none" strike="noStrike" kern="1200" cap="none" spc="0" normalizeH="0" baseline="0" noProof="0" dirty="0">
                <a:ln>
                  <a:noFill/>
                </a:ln>
                <a:solidFill>
                  <a:prstClr val="black"/>
                </a:solidFill>
                <a:effectLst/>
                <a:uLnTx/>
                <a:uFillTx/>
                <a:latin typeface="メイリオ"/>
                <a:ea typeface="メイリオ"/>
              </a:rPr>
              <a:t>参加者に配付するハンドブックに印刷する必要はありません</a:t>
            </a:r>
          </a:p>
        </p:txBody>
      </p:sp>
      <p:sp>
        <p:nvSpPr>
          <p:cNvPr id="5" name="正方形/長方形 4"/>
          <p:cNvSpPr/>
          <p:nvPr userDrawn="1"/>
        </p:nvSpPr>
        <p:spPr>
          <a:xfrm>
            <a:off x="947292" y="2705725"/>
            <a:ext cx="7249416" cy="769441"/>
          </a:xfrm>
          <a:prstGeom prst="rect">
            <a:avLst/>
          </a:prstGeom>
        </p:spPr>
        <p:txBody>
          <a:bodyPr wrap="square">
            <a:spAutoFit/>
          </a:bodyPr>
          <a:lstStyle/>
          <a:p>
            <a:pPr algn="ctr"/>
            <a:r>
              <a:rPr kumimoji="1" lang="ja-JP" altLang="en-US" sz="4400" b="1" i="0" u="none" strike="noStrike" kern="1200" cap="none" spc="0" normalizeH="0" baseline="0" noProof="0" dirty="0">
                <a:ln>
                  <a:noFill/>
                </a:ln>
                <a:solidFill>
                  <a:schemeClr val="bg1"/>
                </a:solidFill>
                <a:effectLst/>
                <a:uLnTx/>
                <a:uFillTx/>
                <a:latin typeface="メイリオ"/>
                <a:ea typeface="メイリオ"/>
              </a:rPr>
              <a:t>このモジュールのねらい</a:t>
            </a:r>
            <a:endParaRPr lang="ja-JP" altLang="en-US" b="1" dirty="0">
              <a:solidFill>
                <a:schemeClr val="bg1"/>
              </a:solidFill>
            </a:endParaRPr>
          </a:p>
        </p:txBody>
      </p:sp>
    </p:spTree>
    <p:extLst>
      <p:ext uri="{BB962C8B-B14F-4D97-AF65-F5344CB8AC3E}">
        <p14:creationId xmlns:p14="http://schemas.microsoft.com/office/powerpoint/2010/main" val="41775987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モジュールの目標">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schemeClr val="bg1"/>
              </a:solidFill>
            </a:endParaRP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正方形/長方形 4"/>
          <p:cNvSpPr/>
          <p:nvPr userDrawn="1"/>
        </p:nvSpPr>
        <p:spPr>
          <a:xfrm>
            <a:off x="1613357" y="186780"/>
            <a:ext cx="5917287" cy="769441"/>
          </a:xfrm>
          <a:prstGeom prst="rect">
            <a:avLst/>
          </a:prstGeom>
        </p:spPr>
        <p:txBody>
          <a:bodyPr wrap="square" anchor="ctr">
            <a:spAutoFit/>
          </a:bodyPr>
          <a:lstStyle/>
          <a:p>
            <a:pPr algn="ctr"/>
            <a:r>
              <a:rPr kumimoji="1" lang="ja-JP" altLang="en-US" sz="4400" b="1" i="0" u="none" strike="noStrike" kern="1200" cap="none" spc="0" normalizeH="0" baseline="0" noProof="0" dirty="0">
                <a:ln>
                  <a:noFill/>
                </a:ln>
                <a:solidFill>
                  <a:schemeClr val="bg1"/>
                </a:solidFill>
                <a:effectLst/>
                <a:uLnTx/>
                <a:uFillTx/>
                <a:latin typeface="メイリオ"/>
                <a:ea typeface="メイリオ"/>
              </a:rPr>
              <a:t>モジュールの目標</a:t>
            </a:r>
            <a:endParaRPr lang="ja-JP" altLang="en-US" b="1" dirty="0">
              <a:solidFill>
                <a:schemeClr val="bg1"/>
              </a:solidFill>
            </a:endParaRPr>
          </a:p>
        </p:txBody>
      </p:sp>
    </p:spTree>
    <p:extLst>
      <p:ext uri="{BB962C8B-B14F-4D97-AF65-F5344CB8AC3E}">
        <p14:creationId xmlns:p14="http://schemas.microsoft.com/office/powerpoint/2010/main" val="42862651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運営上の留意点">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schemeClr val="bg1"/>
              </a:solidFill>
            </a:endParaRP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正方形/長方形 5"/>
          <p:cNvSpPr/>
          <p:nvPr userDrawn="1"/>
        </p:nvSpPr>
        <p:spPr>
          <a:xfrm>
            <a:off x="1613357" y="186780"/>
            <a:ext cx="5917287" cy="769441"/>
          </a:xfrm>
          <a:prstGeom prst="rect">
            <a:avLst/>
          </a:prstGeom>
        </p:spPr>
        <p:txBody>
          <a:bodyPr wrap="square" anchor="ctr">
            <a:spAutoFit/>
          </a:bodyPr>
          <a:lstStyle/>
          <a:p>
            <a:pPr algn="ctr"/>
            <a:r>
              <a:rPr kumimoji="1" lang="ja-JP" altLang="en-US" sz="4400" b="1" i="0" u="none" strike="noStrike" kern="1200" cap="none" spc="0" normalizeH="0" baseline="0" noProof="0" dirty="0">
                <a:ln>
                  <a:noFill/>
                </a:ln>
                <a:solidFill>
                  <a:schemeClr val="bg1"/>
                </a:solidFill>
                <a:effectLst/>
                <a:uLnTx/>
                <a:uFillTx/>
                <a:latin typeface="メイリオ"/>
                <a:ea typeface="メイリオ"/>
              </a:rPr>
              <a:t>運営上の留意点</a:t>
            </a:r>
            <a:endParaRPr lang="ja-JP" altLang="en-US" b="1" dirty="0">
              <a:solidFill>
                <a:schemeClr val="bg1"/>
              </a:solidFill>
            </a:endParaRPr>
          </a:p>
        </p:txBody>
      </p:sp>
    </p:spTree>
    <p:extLst>
      <p:ext uri="{BB962C8B-B14F-4D97-AF65-F5344CB8AC3E}">
        <p14:creationId xmlns:p14="http://schemas.microsoft.com/office/powerpoint/2010/main" val="2382980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SPM小見出し">
    <p:spTree>
      <p:nvGrpSpPr>
        <p:cNvPr id="1" name=""/>
        <p:cNvGrpSpPr/>
        <p:nvPr/>
      </p:nvGrpSpPr>
      <p:grpSpPr>
        <a:xfrm>
          <a:off x="0" y="0"/>
          <a:ext cx="0" cy="0"/>
          <a:chOff x="0" y="0"/>
          <a:chExt cx="0" cy="0"/>
        </a:xfrm>
      </p:grpSpPr>
      <p:sp>
        <p:nvSpPr>
          <p:cNvPr id="7" name="正方形/長方形 6"/>
          <p:cNvSpPr/>
          <p:nvPr userDrawn="1"/>
        </p:nvSpPr>
        <p:spPr>
          <a:xfrm>
            <a:off x="0" y="4083050"/>
            <a:ext cx="9144000" cy="225051"/>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ctrTitle"/>
          </p:nvPr>
        </p:nvSpPr>
        <p:spPr>
          <a:xfrm>
            <a:off x="450164" y="2340241"/>
            <a:ext cx="8440614" cy="1952627"/>
          </a:xfrm>
          <a:noFill/>
        </p:spPr>
        <p:txBody>
          <a:bodyPr/>
          <a:lstStyle>
            <a:lvl1pPr>
              <a:defRPr sz="4800" b="1">
                <a:solidFill>
                  <a:schemeClr val="accent4">
                    <a:lumMod val="50000"/>
                  </a:schemeClr>
                </a:solidFill>
              </a:defRPr>
            </a:lvl1pPr>
          </a:lstStyle>
          <a:p>
            <a:r>
              <a:rPr lang="ja-JP" altLang="en-US" dirty="0"/>
              <a:t>マスター タイトルの書式設定</a:t>
            </a:r>
          </a:p>
        </p:txBody>
      </p:sp>
    </p:spTree>
    <p:extLst>
      <p:ext uri="{BB962C8B-B14F-4D97-AF65-F5344CB8AC3E}">
        <p14:creationId xmlns:p14="http://schemas.microsoft.com/office/powerpoint/2010/main" val="1395961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JSPMコンテンツ">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204430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SPMタイトルの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b"/>
          <a:lstStyle>
            <a:lvl1pPr>
              <a:defRPr b="1">
                <a:solidFill>
                  <a:srgbClr val="FFFFFF"/>
                </a:solidFill>
              </a:defRPr>
            </a:lvl1pPr>
          </a:lstStyle>
          <a:p>
            <a:r>
              <a:rPr lang="ja-JP" altLang="en-US" dirty="0"/>
              <a:t>マスター タイトルの書式設定</a:t>
            </a:r>
          </a:p>
        </p:txBody>
      </p:sp>
    </p:spTree>
    <p:extLst>
      <p:ext uri="{BB962C8B-B14F-4D97-AF65-F5344CB8AC3E}">
        <p14:creationId xmlns:p14="http://schemas.microsoft.com/office/powerpoint/2010/main" val="30184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SPM二段組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b"/>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546223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JSPM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754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JSPMコンテンツ(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b"/>
          <a:lstStyle>
            <a:lvl1pPr>
              <a:defRPr b="1">
                <a:solidFill>
                  <a:srgbClr val="FFFFFF"/>
                </a:solidFill>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cxnSp>
        <p:nvCxnSpPr>
          <p:cNvPr id="5" name="直線コネクタ 4"/>
          <p:cNvCxnSpPr/>
          <p:nvPr userDrawn="1"/>
        </p:nvCxnSpPr>
        <p:spPr>
          <a:xfrm>
            <a:off x="0" y="1014400"/>
            <a:ext cx="9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698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JSPM二段組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b"/>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8" name="直線コネクタ 7"/>
          <p:cNvCxnSpPr/>
          <p:nvPr userDrawn="1"/>
        </p:nvCxnSpPr>
        <p:spPr>
          <a:xfrm>
            <a:off x="0" y="1014400"/>
            <a:ext cx="9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45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3.xml"/><Relationship Id="rId4"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image" Target="../media/image4.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57200" y="146038"/>
            <a:ext cx="8229600"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57200" y="1376064"/>
            <a:ext cx="8229600" cy="4907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sz="2600" b="0" i="0" dirty="0">
                <a:solidFill>
                  <a:srgbClr val="000000"/>
                </a:solidFill>
                <a:latin typeface="ヒラギノ角ゴ ProN"/>
                <a:ea typeface="ヒラギノ角ゴ ProN"/>
                <a:cs typeface="ヒラギノ角ゴ ProN"/>
              </a:rPr>
              <a:t>メインスライド</a:t>
            </a:r>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pic>
        <p:nvPicPr>
          <p:cNvPr id="10" name="図 6" descr="JSPM(png32).png"/>
          <p:cNvPicPr>
            <a:picLocks noChangeAspect="1"/>
          </p:cNvPicPr>
          <p:nvPr userDrawn="1"/>
        </p:nvPicPr>
        <p:blipFill rotWithShape="1">
          <a:blip r:embed="rId14">
            <a:extLst>
              <a:ext uri="{28A0092B-C50C-407E-A947-70E740481C1C}">
                <a14:useLocalDpi xmlns:a14="http://schemas.microsoft.com/office/drawing/2010/main" val="0"/>
              </a:ext>
            </a:extLst>
          </a:blip>
          <a:srcRect b="22144"/>
          <a:stretch/>
        </p:blipFill>
        <p:spPr bwMode="auto">
          <a:xfrm>
            <a:off x="8517471" y="6681892"/>
            <a:ext cx="448730" cy="150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図 1" descr="PEACEロゴ.jp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6200" y="6620256"/>
            <a:ext cx="9070848" cy="246888"/>
          </a:xfrm>
          <a:prstGeom prst="rect">
            <a:avLst/>
          </a:prstGeom>
        </p:spPr>
      </p:pic>
    </p:spTree>
    <p:extLst>
      <p:ext uri="{BB962C8B-B14F-4D97-AF65-F5344CB8AC3E}">
        <p14:creationId xmlns:p14="http://schemas.microsoft.com/office/powerpoint/2010/main" val="3476722653"/>
      </p:ext>
    </p:extLst>
  </p:cSld>
  <p:clrMap bg1="lt1" tx1="dk1" bg2="lt2" tx2="dk2" accent1="accent1" accent2="accent2" accent3="accent3" accent4="accent4" accent5="accent5" accent6="accent6" hlink="hlink" folHlink="folHlink"/>
  <p:sldLayoutIdLst>
    <p:sldLayoutId id="2147483719" r:id="rId1"/>
    <p:sldLayoutId id="2147483703" r:id="rId2"/>
    <p:sldLayoutId id="2147483716" r:id="rId3"/>
    <p:sldLayoutId id="2147483704" r:id="rId4"/>
    <p:sldLayoutId id="2147483705" r:id="rId5"/>
    <p:sldLayoutId id="2147483706" r:id="rId6"/>
    <p:sldLayoutId id="2147483707" r:id="rId7"/>
    <p:sldLayoutId id="2147483724" r:id="rId8"/>
    <p:sldLayoutId id="2147483727" r:id="rId9"/>
    <p:sldLayoutId id="2147483726" r:id="rId10"/>
    <p:sldLayoutId id="2147483736" r:id="rId11"/>
    <p:sldLayoutId id="2147483738" r:id="rId12"/>
  </p:sldLayoutIdLst>
  <p:txStyles>
    <p:titleStyle>
      <a:lvl1pPr algn="ctr" defTabSz="457200" rtl="0" eaLnBrk="1" fontAlgn="base" hangingPunct="1">
        <a:spcBef>
          <a:spcPct val="0"/>
        </a:spcBef>
        <a:spcAft>
          <a:spcPct val="0"/>
        </a:spcAft>
        <a:defRPr kumimoji="1" sz="4400" kern="1200">
          <a:solidFill>
            <a:schemeClr val="tx1"/>
          </a:solidFill>
          <a:latin typeface="メイリオ"/>
          <a:ea typeface="メイリオ"/>
          <a:cs typeface="メイリオ"/>
        </a:defRPr>
      </a:lvl1pPr>
      <a:lvl2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lnSpc>
          <a:spcPct val="120000"/>
        </a:lnSpc>
        <a:spcBef>
          <a:spcPct val="20000"/>
        </a:spcBef>
        <a:spcAft>
          <a:spcPct val="0"/>
        </a:spcAft>
        <a:buFont typeface="Arial" charset="0"/>
        <a:buChar char="•"/>
        <a:defRPr kumimoji="1" sz="3200" kern="1200">
          <a:solidFill>
            <a:schemeClr val="tx1"/>
          </a:solidFill>
          <a:latin typeface="メイリオ"/>
          <a:ea typeface="メイリオ"/>
          <a:cs typeface="メイリオ"/>
        </a:defRPr>
      </a:lvl1pPr>
      <a:lvl2pPr marL="742950" indent="-285750" algn="l" defTabSz="457200" rtl="0" eaLnBrk="1" fontAlgn="base" hangingPunct="1">
        <a:lnSpc>
          <a:spcPct val="120000"/>
        </a:lnSpc>
        <a:spcBef>
          <a:spcPct val="20000"/>
        </a:spcBef>
        <a:spcAft>
          <a:spcPct val="0"/>
        </a:spcAft>
        <a:buFont typeface="Arial" charset="0"/>
        <a:buChar char="–"/>
        <a:defRPr kumimoji="1" sz="2800" kern="1200">
          <a:solidFill>
            <a:schemeClr val="tx1"/>
          </a:solidFill>
          <a:latin typeface="メイリオ"/>
          <a:ea typeface="メイリオ"/>
          <a:cs typeface="メイリオ"/>
        </a:defRPr>
      </a:lvl2pPr>
      <a:lvl3pPr marL="11430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3pPr>
      <a:lvl4pPr marL="16002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4pPr>
      <a:lvl5pPr marL="2057400" indent="-228600" algn="l" defTabSz="457200" rtl="0" eaLnBrk="1" fontAlgn="base" hangingPunct="1">
        <a:lnSpc>
          <a:spcPct val="120000"/>
        </a:lnSpc>
        <a:spcBef>
          <a:spcPct val="20000"/>
        </a:spcBef>
        <a:spcAft>
          <a:spcPct val="0"/>
        </a:spcAft>
        <a:buClr>
          <a:schemeClr val="accent4">
            <a:lumMod val="50000"/>
          </a:schemeClr>
        </a:buClr>
        <a:buSzPct val="125000"/>
        <a:buFont typeface="Arial" charset="0"/>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302025" y="146038"/>
            <a:ext cx="8534142"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302025" y="1600200"/>
            <a:ext cx="8534142" cy="4907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正方形/長方形 6"/>
          <p:cNvSpPr/>
          <p:nvPr userDrawn="1"/>
        </p:nvSpPr>
        <p:spPr>
          <a:xfrm>
            <a:off x="1204913" y="6623052"/>
            <a:ext cx="7939087" cy="242355"/>
          </a:xfrm>
          <a:prstGeom prst="rect">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p>
        </p:txBody>
      </p:sp>
      <p:pic>
        <p:nvPicPr>
          <p:cNvPr id="11" name="Picture 9" descr="ロゴデータ透明２"/>
          <p:cNvPicPr>
            <a:picLocks noChangeAspect="1" noChangeArrowheads="1"/>
          </p:cNvPicPr>
          <p:nvPr userDrawn="1"/>
        </p:nvPicPr>
        <p:blipFill>
          <a:blip r:embed="rId12" cstate="print"/>
          <a:srcRect/>
          <a:stretch>
            <a:fillRect/>
          </a:stretch>
        </p:blipFill>
        <p:spPr bwMode="auto">
          <a:xfrm>
            <a:off x="8524611" y="6616353"/>
            <a:ext cx="488950" cy="239712"/>
          </a:xfrm>
          <a:prstGeom prst="rect">
            <a:avLst/>
          </a:prstGeom>
          <a:noFill/>
          <a:ln w="9525">
            <a:noFill/>
            <a:miter lim="800000"/>
            <a:headEnd/>
            <a:tailEnd/>
          </a:ln>
        </p:spPr>
      </p:pic>
      <p:sp>
        <p:nvSpPr>
          <p:cNvPr id="12" name="正方形/長方形 11"/>
          <p:cNvSpPr/>
          <p:nvPr userDrawn="1"/>
        </p:nvSpPr>
        <p:spPr>
          <a:xfrm>
            <a:off x="1321334" y="6617154"/>
            <a:ext cx="7196137" cy="430887"/>
          </a:xfrm>
          <a:prstGeom prst="rect">
            <a:avLst/>
          </a:prstGeom>
        </p:spPr>
        <p:txBody>
          <a:bodyPr>
            <a:spAutoFit/>
          </a:bodyPr>
          <a:lstStyle/>
          <a:p>
            <a:pPr fontAlgn="auto">
              <a:spcBef>
                <a:spcPts val="0"/>
              </a:spcBef>
              <a:spcAft>
                <a:spcPts val="0"/>
              </a:spcAft>
              <a:defRPr/>
            </a:pPr>
            <a:r>
              <a:rPr lang="en-US" altLang="ja-JP" sz="1100" b="1" i="1" dirty="0">
                <a:solidFill>
                  <a:schemeClr val="accent1">
                    <a:lumMod val="75000"/>
                  </a:schemeClr>
                </a:solidFill>
                <a:latin typeface="Calibri"/>
                <a:ea typeface="HGP創英角ｺﾞｼｯｸUB" charset="0"/>
                <a:cs typeface="Calibri"/>
              </a:rPr>
              <a:t>P</a:t>
            </a:r>
            <a:r>
              <a:rPr lang="en-US" altLang="ja-JP" sz="1100" b="1" i="1" dirty="0">
                <a:solidFill>
                  <a:srgbClr val="FFFFFF"/>
                </a:solidFill>
                <a:latin typeface="Calibri"/>
                <a:ea typeface="HGP創英角ｺﾞｼｯｸUB" charset="0"/>
                <a:cs typeface="Calibri"/>
              </a:rPr>
              <a:t>alliative care </a:t>
            </a:r>
            <a:r>
              <a:rPr lang="en-US" altLang="ja-JP" sz="1100" b="1" i="1" dirty="0">
                <a:solidFill>
                  <a:srgbClr val="376092"/>
                </a:solidFill>
                <a:latin typeface="Calibri"/>
                <a:ea typeface="HGP創英角ｺﾞｼｯｸUB" charset="0"/>
                <a:cs typeface="Calibri"/>
              </a:rPr>
              <a:t>E</a:t>
            </a:r>
            <a:r>
              <a:rPr lang="en-US" altLang="ja-JP" sz="1100" b="1" i="1" dirty="0">
                <a:solidFill>
                  <a:srgbClr val="FFFFFF"/>
                </a:solidFill>
                <a:latin typeface="Calibri"/>
                <a:ea typeface="HGP創英角ｺﾞｼｯｸUB" charset="0"/>
                <a:cs typeface="Calibri"/>
              </a:rPr>
              <a:t>mphasis program on symptom  management and </a:t>
            </a:r>
            <a:r>
              <a:rPr lang="en-US" altLang="ja-JP" sz="1100" b="1" i="1" dirty="0">
                <a:solidFill>
                  <a:srgbClr val="376092"/>
                </a:solidFill>
                <a:latin typeface="Calibri"/>
                <a:ea typeface="HGP創英角ｺﾞｼｯｸUB" charset="0"/>
                <a:cs typeface="Calibri"/>
              </a:rPr>
              <a:t>A</a:t>
            </a:r>
            <a:r>
              <a:rPr lang="en-US" altLang="ja-JP" sz="1100" b="1" i="1" dirty="0">
                <a:solidFill>
                  <a:srgbClr val="FFFFFF"/>
                </a:solidFill>
                <a:latin typeface="Calibri"/>
                <a:ea typeface="HGP創英角ｺﾞｼｯｸUB" charset="0"/>
                <a:cs typeface="Calibri"/>
              </a:rPr>
              <a:t>ssessment for </a:t>
            </a:r>
            <a:r>
              <a:rPr lang="en-US" altLang="ja-JP" sz="1100" b="1" i="1" dirty="0">
                <a:solidFill>
                  <a:srgbClr val="376092"/>
                </a:solidFill>
                <a:latin typeface="Calibri"/>
                <a:ea typeface="HGP創英角ｺﾞｼｯｸUB" charset="0"/>
                <a:cs typeface="Calibri"/>
              </a:rPr>
              <a:t>C</a:t>
            </a:r>
            <a:r>
              <a:rPr lang="en-US" altLang="ja-JP" sz="1100" b="1" i="1" dirty="0">
                <a:solidFill>
                  <a:srgbClr val="FFFFFF"/>
                </a:solidFill>
                <a:latin typeface="Calibri"/>
                <a:ea typeface="HGP創英角ｺﾞｼｯｸUB" charset="0"/>
                <a:cs typeface="Calibri"/>
              </a:rPr>
              <a:t>ontinuous medical </a:t>
            </a:r>
            <a:r>
              <a:rPr lang="en-US" altLang="ja-JP" sz="1100" b="1" i="1" dirty="0">
                <a:solidFill>
                  <a:srgbClr val="376092"/>
                </a:solidFill>
                <a:latin typeface="Calibri"/>
                <a:ea typeface="HGP創英角ｺﾞｼｯｸUB" charset="0"/>
                <a:cs typeface="Calibri"/>
              </a:rPr>
              <a:t>E</a:t>
            </a:r>
            <a:r>
              <a:rPr lang="en-US" altLang="ja-JP" sz="1100" b="1" i="1" dirty="0">
                <a:solidFill>
                  <a:srgbClr val="FFFFFF"/>
                </a:solidFill>
                <a:latin typeface="Calibri"/>
                <a:ea typeface="HGP創英角ｺﾞｼｯｸUB" charset="0"/>
                <a:cs typeface="Calibri"/>
              </a:rPr>
              <a:t>ducation</a:t>
            </a:r>
            <a:endParaRPr lang="ja-JP" altLang="en-US" sz="1100" b="1" i="1" dirty="0">
              <a:solidFill>
                <a:srgbClr val="FFFFFF"/>
              </a:solidFill>
              <a:latin typeface="Calibri"/>
              <a:ea typeface="+mn-ea"/>
              <a:cs typeface="Calibri"/>
            </a:endParaRPr>
          </a:p>
          <a:p>
            <a:pPr fontAlgn="auto">
              <a:spcBef>
                <a:spcPts val="0"/>
              </a:spcBef>
              <a:spcAft>
                <a:spcPts val="0"/>
              </a:spcAft>
              <a:buFont typeface="Wingdings" charset="0"/>
              <a:buNone/>
              <a:defRPr/>
            </a:pPr>
            <a:endParaRPr lang="en-US" altLang="ja-JP" sz="1100" b="1" i="1" dirty="0">
              <a:solidFill>
                <a:srgbClr val="FFFFFF"/>
              </a:solidFill>
              <a:latin typeface="Calibri"/>
              <a:ea typeface="HGP創英角ｺﾞｼｯｸUB" charset="0"/>
              <a:cs typeface="Calibri"/>
            </a:endParaRPr>
          </a:p>
        </p:txBody>
      </p:sp>
      <p:pic>
        <p:nvPicPr>
          <p:cNvPr id="13" name="図 12" descr="PEACEロゴ.pdf"/>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5566" y="6623154"/>
            <a:ext cx="977452" cy="263655"/>
          </a:xfrm>
          <a:prstGeom prst="rect">
            <a:avLst/>
          </a:prstGeom>
        </p:spPr>
      </p:pic>
    </p:spTree>
    <p:extLst>
      <p:ext uri="{BB962C8B-B14F-4D97-AF65-F5344CB8AC3E}">
        <p14:creationId xmlns:p14="http://schemas.microsoft.com/office/powerpoint/2010/main" val="2205096449"/>
      </p:ext>
    </p:extLst>
  </p:cSld>
  <p:clrMap bg1="lt1" tx1="dk1" bg2="lt2" tx2="dk2" accent1="accent1" accent2="accent2" accent3="accent3" accent4="accent4" accent5="accent5" accent6="accent6" hlink="hlink" folHlink="folHlink"/>
  <p:sldLayoutIdLst>
    <p:sldLayoutId id="2147483725" r:id="rId1"/>
    <p:sldLayoutId id="2147483683" r:id="rId2"/>
    <p:sldLayoutId id="2147483717" r:id="rId3"/>
    <p:sldLayoutId id="2147483684" r:id="rId4"/>
    <p:sldLayoutId id="2147483696" r:id="rId5"/>
    <p:sldLayoutId id="2147483685" r:id="rId6"/>
    <p:sldLayoutId id="2147483686" r:id="rId7"/>
    <p:sldLayoutId id="2147483694" r:id="rId8"/>
    <p:sldLayoutId id="2147483697" r:id="rId9"/>
    <p:sldLayoutId id="2147483695" r:id="rId10"/>
  </p:sldLayoutIdLst>
  <p:txStyles>
    <p:titleStyle>
      <a:lvl1pPr algn="ctr" defTabSz="457200" rtl="0" eaLnBrk="1" fontAlgn="base" hangingPunct="1">
        <a:spcBef>
          <a:spcPct val="0"/>
        </a:spcBef>
        <a:spcAft>
          <a:spcPct val="0"/>
        </a:spcAft>
        <a:defRPr kumimoji="1" sz="4400" kern="1200">
          <a:solidFill>
            <a:schemeClr val="tx1"/>
          </a:solidFill>
          <a:latin typeface="メイリオ"/>
          <a:ea typeface="メイリオ"/>
          <a:cs typeface="メイリオ"/>
        </a:defRPr>
      </a:lvl1pPr>
      <a:lvl2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lnSpc>
          <a:spcPct val="120000"/>
        </a:lnSpc>
        <a:spcBef>
          <a:spcPct val="20000"/>
        </a:spcBef>
        <a:spcAft>
          <a:spcPct val="0"/>
        </a:spcAft>
        <a:buFont typeface="Arial" charset="0"/>
        <a:buChar char="•"/>
        <a:defRPr kumimoji="1" sz="3200" kern="1200">
          <a:solidFill>
            <a:schemeClr val="tx1"/>
          </a:solidFill>
          <a:latin typeface="メイリオ"/>
          <a:ea typeface="メイリオ"/>
          <a:cs typeface="メイリオ"/>
        </a:defRPr>
      </a:lvl1pPr>
      <a:lvl2pPr marL="742950" indent="-285750" algn="l" defTabSz="457200" rtl="0" eaLnBrk="1" fontAlgn="base" hangingPunct="1">
        <a:spcBef>
          <a:spcPct val="20000"/>
        </a:spcBef>
        <a:spcAft>
          <a:spcPct val="0"/>
        </a:spcAft>
        <a:buFont typeface="Arial" charset="0"/>
        <a:buChar char="–"/>
        <a:defRPr kumimoji="1" sz="2800" kern="1200">
          <a:solidFill>
            <a:schemeClr val="tx1"/>
          </a:solidFill>
          <a:latin typeface="メイリオ"/>
          <a:ea typeface="メイリオ"/>
          <a:cs typeface="メイリオ"/>
        </a:defRPr>
      </a:lvl2pPr>
      <a:lvl3pPr marL="1143000" indent="-228600" algn="l" defTabSz="457200" rtl="0" eaLnBrk="1" fontAlgn="base" hangingPunct="1">
        <a:spcBef>
          <a:spcPct val="20000"/>
        </a:spcBef>
        <a:spcAft>
          <a:spcPct val="0"/>
        </a:spcAft>
        <a:buFont typeface="Arial" charset="0"/>
        <a:buChar char="•"/>
        <a:defRPr kumimoji="1" sz="2000" kern="1200">
          <a:solidFill>
            <a:schemeClr val="tx1"/>
          </a:solidFill>
          <a:latin typeface="メイリオ"/>
          <a:ea typeface="メイリオ"/>
          <a:cs typeface="メイリオ"/>
        </a:defRPr>
      </a:lvl3pPr>
      <a:lvl4pPr marL="1600200" indent="-228600" algn="l" defTabSz="457200" rtl="0" eaLnBrk="1" fontAlgn="base" hangingPunct="1">
        <a:spcBef>
          <a:spcPct val="20000"/>
        </a:spcBef>
        <a:spcAft>
          <a:spcPct val="0"/>
        </a:spcAft>
        <a:buFont typeface="Arial" charset="0"/>
        <a:buChar char="–"/>
        <a:defRPr kumimoji="1" sz="2000" kern="1200">
          <a:solidFill>
            <a:schemeClr val="tx1"/>
          </a:solidFill>
          <a:latin typeface="メイリオ"/>
          <a:ea typeface="メイリオ"/>
          <a:cs typeface="メイリオ"/>
        </a:defRPr>
      </a:lvl4pPr>
      <a:lvl5pPr marL="2057400" indent="-228600" algn="l" defTabSz="457200" rtl="0" eaLnBrk="1" fontAlgn="base" hangingPunct="1">
        <a:spcBef>
          <a:spcPct val="20000"/>
        </a:spcBef>
        <a:spcAft>
          <a:spcPct val="0"/>
        </a:spcAft>
        <a:buClr>
          <a:schemeClr val="accent4">
            <a:lumMod val="50000"/>
          </a:schemeClr>
        </a:buClr>
        <a:buSzPct val="125000"/>
        <a:buFont typeface="Arial" charset="0"/>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1624153413"/>
      </p:ext>
    </p:extLst>
  </p:cSld>
  <p:clrMap bg1="lt1" tx1="dk1" bg2="lt2" tx2="dk2" accent1="accent1" accent2="accent2" accent3="accent3" accent4="accent4" accent5="accent5" accent6="accent6" hlink="hlink" folHlink="folHlink"/>
  <p:sldLayoutIdLst>
    <p:sldLayoutId id="2147483661" r:id="rId1"/>
    <p:sldLayoutId id="2147483718" r:id="rId2"/>
    <p:sldLayoutId id="2147483662" r:id="rId3"/>
    <p:sldLayoutId id="2147483700" r:id="rId4"/>
  </p:sldLayoutIdLst>
  <p:txStyles>
    <p:titleStyle>
      <a:lvl1pPr algn="ctr" defTabSz="457200" rtl="0" eaLnBrk="1" latinLnBrk="0" hangingPunct="1">
        <a:spcBef>
          <a:spcPct val="0"/>
        </a:spcBef>
        <a:buNone/>
        <a:defRPr kumimoji="1" sz="4400" kern="1200">
          <a:solidFill>
            <a:schemeClr val="tx1"/>
          </a:solidFill>
          <a:latin typeface="メイリオ"/>
          <a:ea typeface="メイリオ"/>
          <a:cs typeface="メイリオ"/>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メイリオ"/>
          <a:ea typeface="メイリオ"/>
          <a:cs typeface="メイリオ"/>
        </a:defRPr>
      </a:lvl1pPr>
      <a:lvl2pPr marL="742950" indent="-285750" algn="l" defTabSz="457200" rtl="0" eaLnBrk="1" latinLnBrk="0" hangingPunct="1">
        <a:spcBef>
          <a:spcPct val="20000"/>
        </a:spcBef>
        <a:buFont typeface="Arial"/>
        <a:buChar char="–"/>
        <a:defRPr kumimoji="1" sz="2800" kern="1200">
          <a:solidFill>
            <a:schemeClr val="tx1"/>
          </a:solidFill>
          <a:latin typeface="メイリオ"/>
          <a:ea typeface="メイリオ"/>
          <a:cs typeface="メイリオ"/>
        </a:defRPr>
      </a:lvl2pPr>
      <a:lvl3pPr marL="1143000" indent="-228600" algn="l" defTabSz="457200" rtl="0" eaLnBrk="1" latinLnBrk="0" hangingPunct="1">
        <a:spcBef>
          <a:spcPct val="20000"/>
        </a:spcBef>
        <a:buFont typeface="Arial"/>
        <a:buChar char="•"/>
        <a:defRPr kumimoji="1" sz="2000" kern="1200">
          <a:solidFill>
            <a:schemeClr val="tx1"/>
          </a:solidFill>
          <a:latin typeface="メイリオ"/>
          <a:ea typeface="メイリオ"/>
          <a:cs typeface="メイリオ"/>
        </a:defRPr>
      </a:lvl3pPr>
      <a:lvl4pPr marL="1600200" indent="-228600" algn="l" defTabSz="457200" rtl="0" eaLnBrk="1" latinLnBrk="0" hangingPunct="1">
        <a:spcBef>
          <a:spcPct val="20000"/>
        </a:spcBef>
        <a:buFont typeface="Arial"/>
        <a:buChar char="–"/>
        <a:defRPr kumimoji="1" sz="2000" kern="1200">
          <a:solidFill>
            <a:schemeClr val="tx1"/>
          </a:solidFill>
          <a:latin typeface="メイリオ"/>
          <a:ea typeface="メイリオ"/>
          <a:cs typeface="メイリオ"/>
        </a:defRPr>
      </a:lvl4pPr>
      <a:lvl5pPr marL="2057400" indent="-228600" algn="l" defTabSz="457200" rtl="0" eaLnBrk="1" latinLnBrk="0" hangingPunct="1">
        <a:spcBef>
          <a:spcPct val="20000"/>
        </a:spcBef>
        <a:buFont typeface="Arial"/>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正方形/長方形 2"/>
          <p:cNvSpPr/>
          <p:nvPr userDrawn="1"/>
        </p:nvSpPr>
        <p:spPr>
          <a:xfrm>
            <a:off x="7572283" y="6608556"/>
            <a:ext cx="1571717" cy="252000"/>
          </a:xfrm>
          <a:prstGeom prst="rect">
            <a:avLst/>
          </a:prstGeom>
          <a:solidFill>
            <a:srgbClr val="C2B6D5"/>
          </a:solidFill>
          <a:ln>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050" name="タイトル プレースホルダー 1"/>
          <p:cNvSpPr>
            <a:spLocks noGrp="1"/>
          </p:cNvSpPr>
          <p:nvPr>
            <p:ph type="title"/>
          </p:nvPr>
        </p:nvSpPr>
        <p:spPr bwMode="auto">
          <a:xfrm>
            <a:off x="457200" y="146038"/>
            <a:ext cx="8229600"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57200" y="1376064"/>
            <a:ext cx="8229600" cy="4907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sz="2600" b="0" i="0" dirty="0">
                <a:solidFill>
                  <a:srgbClr val="000000"/>
                </a:solidFill>
                <a:latin typeface="ヒラギノ角ゴ ProN"/>
                <a:ea typeface="ヒラギノ角ゴ ProN"/>
                <a:cs typeface="ヒラギノ角ゴ ProN"/>
              </a:rPr>
              <a:t>メインスライド</a:t>
            </a:r>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pic>
        <p:nvPicPr>
          <p:cNvPr id="10" name="図 6" descr="JSPM(png32).png"/>
          <p:cNvPicPr>
            <a:picLocks noChangeAspect="1"/>
          </p:cNvPicPr>
          <p:nvPr userDrawn="1"/>
        </p:nvPicPr>
        <p:blipFill rotWithShape="1">
          <a:blip r:embed="rId5">
            <a:extLst>
              <a:ext uri="{28A0092B-C50C-407E-A947-70E740481C1C}">
                <a14:useLocalDpi xmlns:a14="http://schemas.microsoft.com/office/drawing/2010/main" val="0"/>
              </a:ext>
            </a:extLst>
          </a:blip>
          <a:srcRect b="22144"/>
          <a:stretch/>
        </p:blipFill>
        <p:spPr bwMode="auto">
          <a:xfrm>
            <a:off x="8654775" y="6681892"/>
            <a:ext cx="448730" cy="150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6" descr="PEACEロゴ.jpg"/>
          <p:cNvPicPr>
            <a:picLocks noChangeAspect="1"/>
          </p:cNvPicPr>
          <p:nvPr userDrawn="1"/>
        </p:nvPicPr>
        <p:blipFill rotWithShape="1">
          <a:blip r:embed="rId6">
            <a:extLst>
              <a:ext uri="{28A0092B-C50C-407E-A947-70E740481C1C}">
                <a14:useLocalDpi xmlns:a14="http://schemas.microsoft.com/office/drawing/2010/main" val="0"/>
              </a:ext>
            </a:extLst>
          </a:blip>
          <a:srcRect r="7218"/>
          <a:stretch/>
        </p:blipFill>
        <p:spPr>
          <a:xfrm>
            <a:off x="-2744" y="6611112"/>
            <a:ext cx="8416120" cy="246888"/>
          </a:xfrm>
          <a:prstGeom prst="rect">
            <a:avLst/>
          </a:prstGeom>
        </p:spPr>
      </p:pic>
      <p:pic>
        <p:nvPicPr>
          <p:cNvPr id="9" name="Picture 9" descr="ロゴデータ透明２"/>
          <p:cNvPicPr>
            <a:picLocks noChangeAspect="1" noChangeArrowheads="1"/>
          </p:cNvPicPr>
          <p:nvPr userDrawn="1"/>
        </p:nvPicPr>
        <p:blipFill>
          <a:blip r:embed="rId7" cstate="print"/>
          <a:srcRect/>
          <a:stretch>
            <a:fillRect/>
          </a:stretch>
        </p:blipFill>
        <p:spPr bwMode="auto">
          <a:xfrm>
            <a:off x="8125330" y="6616353"/>
            <a:ext cx="488950" cy="239712"/>
          </a:xfrm>
          <a:prstGeom prst="rect">
            <a:avLst/>
          </a:prstGeom>
          <a:noFill/>
          <a:ln w="9525">
            <a:noFill/>
            <a:miter lim="800000"/>
            <a:headEnd/>
            <a:tailEnd/>
          </a:ln>
        </p:spPr>
      </p:pic>
    </p:spTree>
    <p:extLst>
      <p:ext uri="{BB962C8B-B14F-4D97-AF65-F5344CB8AC3E}">
        <p14:creationId xmlns:p14="http://schemas.microsoft.com/office/powerpoint/2010/main" val="875869392"/>
      </p:ext>
    </p:extLst>
  </p:cSld>
  <p:clrMap bg1="lt1" tx1="dk1" bg2="lt2" tx2="dk2" accent1="accent1" accent2="accent2" accent3="accent3" accent4="accent4" accent5="accent5" accent6="accent6" hlink="hlink" folHlink="folHlink"/>
  <p:sldLayoutIdLst>
    <p:sldLayoutId id="2147483731" r:id="rId1"/>
    <p:sldLayoutId id="2147483733" r:id="rId2"/>
    <p:sldLayoutId id="2147483734" r:id="rId3"/>
  </p:sldLayoutIdLst>
  <p:txStyles>
    <p:titleStyle>
      <a:lvl1pPr algn="ctr" defTabSz="457200" rtl="0" eaLnBrk="1" fontAlgn="base" hangingPunct="1">
        <a:spcBef>
          <a:spcPct val="0"/>
        </a:spcBef>
        <a:spcAft>
          <a:spcPct val="0"/>
        </a:spcAft>
        <a:defRPr kumimoji="1" sz="4400" kern="1200">
          <a:solidFill>
            <a:schemeClr val="tx1"/>
          </a:solidFill>
          <a:latin typeface="メイリオ"/>
          <a:ea typeface="メイリオ"/>
          <a:cs typeface="メイリオ"/>
        </a:defRPr>
      </a:lvl1pPr>
      <a:lvl2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lnSpc>
          <a:spcPct val="120000"/>
        </a:lnSpc>
        <a:spcBef>
          <a:spcPct val="20000"/>
        </a:spcBef>
        <a:spcAft>
          <a:spcPct val="0"/>
        </a:spcAft>
        <a:buFont typeface="Arial" charset="0"/>
        <a:buChar char="•"/>
        <a:defRPr kumimoji="1" sz="3200" kern="1200">
          <a:solidFill>
            <a:schemeClr val="tx1"/>
          </a:solidFill>
          <a:latin typeface="メイリオ"/>
          <a:ea typeface="メイリオ"/>
          <a:cs typeface="メイリオ"/>
        </a:defRPr>
      </a:lvl1pPr>
      <a:lvl2pPr marL="742950" indent="-285750" algn="l" defTabSz="457200" rtl="0" eaLnBrk="1" fontAlgn="base" hangingPunct="1">
        <a:lnSpc>
          <a:spcPct val="120000"/>
        </a:lnSpc>
        <a:spcBef>
          <a:spcPct val="20000"/>
        </a:spcBef>
        <a:spcAft>
          <a:spcPct val="0"/>
        </a:spcAft>
        <a:buFont typeface="Arial" charset="0"/>
        <a:buChar char="–"/>
        <a:defRPr kumimoji="1" sz="2800" kern="1200">
          <a:solidFill>
            <a:schemeClr val="tx1"/>
          </a:solidFill>
          <a:latin typeface="メイリオ"/>
          <a:ea typeface="メイリオ"/>
          <a:cs typeface="メイリオ"/>
        </a:defRPr>
      </a:lvl2pPr>
      <a:lvl3pPr marL="11430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3pPr>
      <a:lvl4pPr marL="16002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4pPr>
      <a:lvl5pPr marL="2057400" indent="-228600" algn="l" defTabSz="457200" rtl="0" eaLnBrk="1" fontAlgn="base" hangingPunct="1">
        <a:lnSpc>
          <a:spcPct val="120000"/>
        </a:lnSpc>
        <a:spcBef>
          <a:spcPct val="20000"/>
        </a:spcBef>
        <a:spcAft>
          <a:spcPct val="0"/>
        </a:spcAft>
        <a:buClr>
          <a:schemeClr val="accent4">
            <a:lumMod val="50000"/>
          </a:schemeClr>
        </a:buClr>
        <a:buSzPct val="125000"/>
        <a:buFont typeface="Arial" charset="0"/>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9865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本人・家族の思い</a:t>
            </a:r>
          </a:p>
        </p:txBody>
      </p:sp>
      <p:sp>
        <p:nvSpPr>
          <p:cNvPr id="3" name="コンテンツ プレースホルダー 2"/>
          <p:cNvSpPr>
            <a:spLocks noGrp="1"/>
          </p:cNvSpPr>
          <p:nvPr>
            <p:ph idx="1"/>
          </p:nvPr>
        </p:nvSpPr>
        <p:spPr/>
        <p:txBody>
          <a:bodyPr>
            <a:normAutofit lnSpcReduction="10000"/>
          </a:bodyPr>
          <a:lstStyle/>
          <a:p>
            <a:pPr>
              <a:lnSpc>
                <a:spcPct val="100000"/>
              </a:lnSpc>
              <a:buClr>
                <a:schemeClr val="accent4">
                  <a:lumMod val="75000"/>
                </a:schemeClr>
              </a:buClr>
            </a:pPr>
            <a:r>
              <a:rPr lang="ja-JP" altLang="en-US" sz="2400" dirty="0"/>
              <a:t>患者</a:t>
            </a:r>
          </a:p>
          <a:p>
            <a:pPr lvl="1">
              <a:lnSpc>
                <a:spcPct val="100000"/>
              </a:lnSpc>
              <a:buClr>
                <a:schemeClr val="accent4">
                  <a:lumMod val="75000"/>
                </a:schemeClr>
              </a:buClr>
            </a:pPr>
            <a:r>
              <a:rPr lang="ja-JP" altLang="en-US" sz="2400" dirty="0"/>
              <a:t>なるべくなら</a:t>
            </a:r>
            <a:r>
              <a:rPr lang="ja-JP" altLang="en-US" sz="2400" dirty="0" smtClean="0"/>
              <a:t>自宅に帰りたい</a:t>
            </a:r>
            <a:r>
              <a:rPr lang="ja-JP" altLang="en-US" sz="2400" dirty="0"/>
              <a:t>。でも家族の負担を考えると自分の勝手ばかりは言えない</a:t>
            </a:r>
            <a:endParaRPr lang="en-US" altLang="ja-JP" sz="2400" dirty="0"/>
          </a:p>
          <a:p>
            <a:pPr>
              <a:lnSpc>
                <a:spcPct val="100000"/>
              </a:lnSpc>
              <a:buClr>
                <a:schemeClr val="accent4">
                  <a:lumMod val="75000"/>
                </a:schemeClr>
              </a:buClr>
            </a:pPr>
            <a:r>
              <a:rPr lang="ja-JP" altLang="en-US" sz="2400" dirty="0"/>
              <a:t>妻</a:t>
            </a:r>
          </a:p>
          <a:p>
            <a:pPr lvl="1">
              <a:lnSpc>
                <a:spcPct val="100000"/>
              </a:lnSpc>
              <a:buClr>
                <a:schemeClr val="accent4">
                  <a:lumMod val="75000"/>
                </a:schemeClr>
              </a:buClr>
            </a:pPr>
            <a:r>
              <a:rPr lang="ja-JP" altLang="en-US" sz="2400" dirty="0"/>
              <a:t>本人の気持ちはよくわかるが、仕事もあり、今のままでは自宅で看ていくのは難しい</a:t>
            </a:r>
            <a:endParaRPr lang="en-US" altLang="ja-JP" sz="2400" dirty="0"/>
          </a:p>
          <a:p>
            <a:pPr>
              <a:lnSpc>
                <a:spcPct val="100000"/>
              </a:lnSpc>
              <a:buClr>
                <a:schemeClr val="accent4">
                  <a:lumMod val="75000"/>
                </a:schemeClr>
              </a:buClr>
            </a:pPr>
            <a:r>
              <a:rPr lang="ja-JP" altLang="en-US" sz="2400" dirty="0"/>
              <a:t>長女</a:t>
            </a:r>
          </a:p>
          <a:p>
            <a:pPr lvl="1">
              <a:lnSpc>
                <a:spcPct val="100000"/>
              </a:lnSpc>
              <a:buClr>
                <a:schemeClr val="accent4">
                  <a:lumMod val="75000"/>
                </a:schemeClr>
              </a:buClr>
            </a:pPr>
            <a:r>
              <a:rPr lang="ja-JP" altLang="en-US" sz="2400" dirty="0"/>
              <a:t>なんとか本人の希望を叶えてあげたい。ただ、妊娠中なので自分が介護することは難しい</a:t>
            </a:r>
            <a:endParaRPr lang="en-US" altLang="ja-JP" sz="2400" dirty="0"/>
          </a:p>
          <a:p>
            <a:pPr>
              <a:lnSpc>
                <a:spcPct val="100000"/>
              </a:lnSpc>
              <a:buClr>
                <a:schemeClr val="accent4">
                  <a:lumMod val="75000"/>
                </a:schemeClr>
              </a:buClr>
            </a:pPr>
            <a:r>
              <a:rPr lang="ja-JP" altLang="en-US" sz="2400" dirty="0"/>
              <a:t>次女</a:t>
            </a:r>
          </a:p>
          <a:p>
            <a:pPr lvl="1">
              <a:lnSpc>
                <a:spcPct val="100000"/>
              </a:lnSpc>
              <a:buClr>
                <a:schemeClr val="accent4">
                  <a:lumMod val="75000"/>
                </a:schemeClr>
              </a:buClr>
            </a:pPr>
            <a:r>
              <a:rPr lang="ja-JP" altLang="en-US" sz="2400" dirty="0"/>
              <a:t>なんとか本人の希望を叶えてあげたい。ただ、遠方にいるので自分が介護することは難しい</a:t>
            </a:r>
          </a:p>
        </p:txBody>
      </p:sp>
    </p:spTree>
    <p:extLst>
      <p:ext uri="{BB962C8B-B14F-4D97-AF65-F5344CB8AC3E}">
        <p14:creationId xmlns:p14="http://schemas.microsoft.com/office/powerpoint/2010/main" val="3844044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現在の身体症状</a:t>
            </a:r>
            <a:endParaRPr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痛みは薬物療法・放射線治療で軽快している</a:t>
            </a:r>
            <a:endParaRPr lang="en-US" altLang="ja-JP" dirty="0"/>
          </a:p>
          <a:p>
            <a:r>
              <a:rPr lang="ja-JP" altLang="en-US" dirty="0"/>
              <a:t>左上肢は外固定によって痛みはないが機能障害がある（手を添える程度の使用）</a:t>
            </a:r>
            <a:endParaRPr lang="en-US" altLang="ja-JP" dirty="0"/>
          </a:p>
          <a:p>
            <a:r>
              <a:rPr lang="ja-JP" altLang="en-US" dirty="0"/>
              <a:t>脊髄不全麻痺が残存（立ち上がり、歩行は補助が必要）</a:t>
            </a:r>
            <a:endParaRPr lang="en-US" altLang="ja-JP" dirty="0"/>
          </a:p>
          <a:p>
            <a:r>
              <a:rPr lang="ja-JP" altLang="en-US" dirty="0"/>
              <a:t>倦怠感があり、疲れやすい</a:t>
            </a:r>
            <a:endParaRPr lang="en-US" altLang="ja-JP" dirty="0"/>
          </a:p>
          <a:p>
            <a:r>
              <a:rPr lang="ja-JP" altLang="en-US" dirty="0"/>
              <a:t>夜はまずまず眠れている</a:t>
            </a:r>
            <a:endParaRPr lang="en-US" altLang="ja-JP" dirty="0"/>
          </a:p>
        </p:txBody>
      </p:sp>
    </p:spTree>
    <p:extLst>
      <p:ext uri="{BB962C8B-B14F-4D97-AF65-F5344CB8AC3E}">
        <p14:creationId xmlns:p14="http://schemas.microsoft.com/office/powerpoint/2010/main" val="523686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現在の</a:t>
            </a:r>
            <a:r>
              <a:rPr lang="en-US" altLang="ja-JP"/>
              <a:t>ADL</a:t>
            </a:r>
            <a:endParaRPr lang="ja-JP" altLang="en-US" dirty="0"/>
          </a:p>
        </p:txBody>
      </p:sp>
      <p:sp>
        <p:nvSpPr>
          <p:cNvPr id="3" name="コンテンツ プレースホルダー 2"/>
          <p:cNvSpPr>
            <a:spLocks noGrp="1"/>
          </p:cNvSpPr>
          <p:nvPr>
            <p:ph idx="1"/>
          </p:nvPr>
        </p:nvSpPr>
        <p:spPr>
          <a:xfrm>
            <a:off x="457200" y="1376064"/>
            <a:ext cx="8229600" cy="5248256"/>
          </a:xfrm>
        </p:spPr>
        <p:txBody>
          <a:bodyPr>
            <a:normAutofit fontScale="92500" lnSpcReduction="20000"/>
          </a:bodyPr>
          <a:lstStyle/>
          <a:p>
            <a:pPr>
              <a:buClr>
                <a:schemeClr val="accent4">
                  <a:lumMod val="75000"/>
                </a:schemeClr>
              </a:buClr>
              <a:buFont typeface="Arial"/>
              <a:buChar char="•"/>
            </a:pPr>
            <a:r>
              <a:rPr lang="ja-JP" altLang="en-US" dirty="0"/>
              <a:t>排泄：膀胱直腸障害があり自立は困難</a:t>
            </a:r>
            <a:endParaRPr lang="en-US" altLang="ja-JP" dirty="0"/>
          </a:p>
          <a:p>
            <a:pPr>
              <a:buClr>
                <a:schemeClr val="accent4">
                  <a:lumMod val="75000"/>
                </a:schemeClr>
              </a:buClr>
              <a:buFont typeface="Arial"/>
              <a:buChar char="•"/>
            </a:pPr>
            <a:r>
              <a:rPr lang="ja-JP" altLang="en-US" dirty="0"/>
              <a:t>食事：５割程度は摂取可能</a:t>
            </a:r>
            <a:endParaRPr lang="en-US" altLang="ja-JP" dirty="0"/>
          </a:p>
          <a:p>
            <a:pPr>
              <a:buClr>
                <a:schemeClr val="accent4">
                  <a:lumMod val="75000"/>
                </a:schemeClr>
              </a:buClr>
              <a:buFont typeface="Arial"/>
              <a:buChar char="•"/>
            </a:pPr>
            <a:r>
              <a:rPr lang="ja-JP" altLang="en-US" dirty="0"/>
              <a:t>移動：車いす移乗には介助が</a:t>
            </a:r>
            <a:r>
              <a:rPr lang="ja-JP" altLang="en-US" dirty="0" smtClean="0"/>
              <a:t>必要</a:t>
            </a:r>
            <a:endParaRPr lang="en-US" altLang="ja-JP" dirty="0" smtClean="0"/>
          </a:p>
          <a:p>
            <a:pPr marL="0" indent="0">
              <a:buClr>
                <a:schemeClr val="accent4">
                  <a:lumMod val="75000"/>
                </a:schemeClr>
              </a:buClr>
              <a:buNone/>
            </a:pPr>
            <a:r>
              <a:rPr lang="ja-JP" altLang="en-US" dirty="0"/>
              <a:t>　</a:t>
            </a:r>
            <a:r>
              <a:rPr lang="ja-JP" altLang="en-US" dirty="0" smtClean="0"/>
              <a:t>　　（自宅の寝室は</a:t>
            </a:r>
            <a:r>
              <a:rPr lang="en-US" altLang="ja-JP" dirty="0" smtClean="0"/>
              <a:t>2</a:t>
            </a:r>
            <a:r>
              <a:rPr lang="ja-JP" altLang="en-US" dirty="0" smtClean="0"/>
              <a:t>階）</a:t>
            </a:r>
            <a:endParaRPr lang="en-US" altLang="ja-JP" dirty="0"/>
          </a:p>
          <a:p>
            <a:pPr defTabSz="1428750">
              <a:buClr>
                <a:schemeClr val="accent4">
                  <a:lumMod val="75000"/>
                </a:schemeClr>
              </a:buClr>
              <a:buFont typeface="Arial"/>
              <a:buChar char="•"/>
            </a:pPr>
            <a:r>
              <a:rPr lang="ja-JP" altLang="en-US" dirty="0"/>
              <a:t>保清：準備をすれば洗面、歯磨きは可能</a:t>
            </a:r>
            <a:endParaRPr lang="en-US" altLang="ja-JP" dirty="0"/>
          </a:p>
          <a:p>
            <a:pPr marL="0" indent="0" defTabSz="1428750">
              <a:buClr>
                <a:schemeClr val="accent4">
                  <a:lumMod val="75000"/>
                </a:schemeClr>
              </a:buClr>
              <a:buNone/>
            </a:pPr>
            <a:r>
              <a:rPr lang="en-US" altLang="ja-JP" dirty="0"/>
              <a:t>	 </a:t>
            </a:r>
            <a:r>
              <a:rPr lang="ja-JP" altLang="en-US" dirty="0"/>
              <a:t>入浴は介助が必要</a:t>
            </a:r>
            <a:endParaRPr lang="en-US" altLang="ja-JP" dirty="0"/>
          </a:p>
          <a:p>
            <a:pPr>
              <a:buClr>
                <a:schemeClr val="accent4">
                  <a:lumMod val="75000"/>
                </a:schemeClr>
              </a:buClr>
              <a:buFont typeface="Arial"/>
              <a:buChar char="•"/>
            </a:pPr>
            <a:r>
              <a:rPr lang="ja-JP" altLang="en-US" dirty="0"/>
              <a:t>更衣：一部介助が必要</a:t>
            </a:r>
            <a:endParaRPr lang="en-US" altLang="ja-JP" dirty="0"/>
          </a:p>
          <a:p>
            <a:pPr>
              <a:buClr>
                <a:schemeClr val="accent4">
                  <a:lumMod val="75000"/>
                </a:schemeClr>
              </a:buClr>
              <a:buFont typeface="Arial"/>
              <a:buChar char="•"/>
            </a:pPr>
            <a:r>
              <a:rPr lang="ja-JP" altLang="en-US" dirty="0"/>
              <a:t>整容：ひげ剃りは電動ひげ剃りで可能、</a:t>
            </a:r>
          </a:p>
          <a:p>
            <a:pPr marL="0" indent="0">
              <a:buClr>
                <a:schemeClr val="accent4">
                  <a:lumMod val="75000"/>
                </a:schemeClr>
              </a:buClr>
              <a:buNone/>
            </a:pPr>
            <a:r>
              <a:rPr lang="ja-JP" altLang="en-US" dirty="0"/>
              <a:t>　　　　爪切りは介助が必要</a:t>
            </a:r>
          </a:p>
        </p:txBody>
      </p:sp>
    </p:spTree>
    <p:extLst>
      <p:ext uri="{BB962C8B-B14F-4D97-AF65-F5344CB8AC3E}">
        <p14:creationId xmlns:p14="http://schemas.microsoft.com/office/powerpoint/2010/main" val="1856922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ja-JP" altLang="en-US" dirty="0"/>
              <a:t>グループワーク</a:t>
            </a:r>
          </a:p>
        </p:txBody>
      </p:sp>
    </p:spTree>
    <p:extLst>
      <p:ext uri="{BB962C8B-B14F-4D97-AF65-F5344CB8AC3E}">
        <p14:creationId xmlns:p14="http://schemas.microsoft.com/office/powerpoint/2010/main" val="883957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グループワーク</a:t>
            </a:r>
            <a:endParaRPr kumimoji="1" lang="ja-JP" altLang="en-US" dirty="0"/>
          </a:p>
        </p:txBody>
      </p:sp>
      <p:sp>
        <p:nvSpPr>
          <p:cNvPr id="2" name="コンテンツ プレースホルダー 1"/>
          <p:cNvSpPr>
            <a:spLocks noGrp="1"/>
          </p:cNvSpPr>
          <p:nvPr>
            <p:ph idx="1"/>
          </p:nvPr>
        </p:nvSpPr>
        <p:spPr>
          <a:xfrm>
            <a:off x="115595" y="1361030"/>
            <a:ext cx="8742785" cy="4907496"/>
          </a:xfrm>
        </p:spPr>
        <p:txBody>
          <a:bodyPr/>
          <a:lstStyle/>
          <a:p>
            <a:r>
              <a:rPr kumimoji="1" lang="ja-JP" altLang="en-US" dirty="0" smtClean="0"/>
              <a:t>グループ内で</a:t>
            </a:r>
            <a:r>
              <a:rPr kumimoji="1" lang="ja-JP" altLang="en-US" b="1" dirty="0" smtClean="0"/>
              <a:t>三役</a:t>
            </a:r>
            <a:r>
              <a:rPr kumimoji="1" lang="ja-JP" altLang="en-US" dirty="0" smtClean="0"/>
              <a:t>を決めましょう</a:t>
            </a:r>
            <a:endParaRPr kumimoji="1" lang="en-US" altLang="ja-JP" dirty="0" smtClean="0"/>
          </a:p>
          <a:p>
            <a:pPr marL="0" indent="0">
              <a:buNone/>
            </a:pPr>
            <a:endParaRPr kumimoji="1" lang="en-US" altLang="ja-JP" sz="1200" dirty="0" smtClean="0"/>
          </a:p>
          <a:p>
            <a:pPr marL="0" indent="0">
              <a:buNone/>
            </a:pPr>
            <a:r>
              <a:rPr lang="en-US" altLang="ja-JP" dirty="0" smtClean="0"/>
              <a:t>	</a:t>
            </a:r>
            <a:r>
              <a:rPr lang="ja-JP" altLang="en-US" dirty="0" smtClean="0"/>
              <a:t>１）</a:t>
            </a:r>
            <a:r>
              <a:rPr lang="ja-JP" altLang="en-US" b="1" dirty="0" smtClean="0"/>
              <a:t>司会</a:t>
            </a:r>
            <a:r>
              <a:rPr lang="ja-JP" altLang="en-US" dirty="0" smtClean="0"/>
              <a:t>：ディスカッションの進行役</a:t>
            </a:r>
            <a:endParaRPr lang="en-US" altLang="ja-JP" dirty="0" smtClean="0"/>
          </a:p>
          <a:p>
            <a:pPr marL="0" indent="0">
              <a:buNone/>
            </a:pPr>
            <a:r>
              <a:rPr lang="en-US" altLang="ja-JP" sz="2800" dirty="0" smtClean="0"/>
              <a:t>			</a:t>
            </a:r>
            <a:r>
              <a:rPr lang="ja-JP" altLang="en-US" sz="2800" dirty="0" smtClean="0"/>
              <a:t>メンバー全員が意見を出せるように配慮</a:t>
            </a:r>
            <a:endParaRPr lang="en-US" altLang="ja-JP" sz="2800" dirty="0" smtClean="0"/>
          </a:p>
          <a:p>
            <a:pPr marL="0" indent="0">
              <a:buNone/>
            </a:pPr>
            <a:r>
              <a:rPr lang="en-US" altLang="ja-JP" dirty="0"/>
              <a:t>	</a:t>
            </a:r>
            <a:r>
              <a:rPr lang="ja-JP" altLang="en-US" dirty="0" smtClean="0"/>
              <a:t>２）</a:t>
            </a:r>
            <a:r>
              <a:rPr lang="ja-JP" altLang="en-US" b="1" dirty="0" smtClean="0"/>
              <a:t>書記</a:t>
            </a:r>
            <a:r>
              <a:rPr lang="ja-JP" altLang="en-US" dirty="0" smtClean="0"/>
              <a:t>：ホワイトボードに書く</a:t>
            </a:r>
            <a:endParaRPr lang="en-US" altLang="ja-JP" dirty="0"/>
          </a:p>
          <a:p>
            <a:pPr marL="0" indent="0">
              <a:buNone/>
            </a:pPr>
            <a:r>
              <a:rPr lang="en-US" altLang="ja-JP" sz="2800" dirty="0" smtClean="0"/>
              <a:t>			</a:t>
            </a:r>
            <a:r>
              <a:rPr lang="ja-JP" altLang="en-US" sz="2800" dirty="0" smtClean="0"/>
              <a:t>意見も述べてください</a:t>
            </a:r>
            <a:endParaRPr lang="en-US" altLang="ja-JP" sz="2800" dirty="0" smtClean="0"/>
          </a:p>
          <a:p>
            <a:pPr marL="0" indent="0">
              <a:buNone/>
            </a:pPr>
            <a:r>
              <a:rPr kumimoji="1" lang="en-US" altLang="ja-JP" dirty="0"/>
              <a:t>	</a:t>
            </a:r>
            <a:r>
              <a:rPr kumimoji="1" lang="ja-JP" altLang="en-US" dirty="0" smtClean="0"/>
              <a:t>３）</a:t>
            </a:r>
            <a:r>
              <a:rPr kumimoji="1" lang="ja-JP" altLang="en-US" b="1" dirty="0" smtClean="0"/>
              <a:t>発表者</a:t>
            </a:r>
            <a:r>
              <a:rPr kumimoji="1" lang="ja-JP" altLang="en-US" dirty="0" smtClean="0"/>
              <a:t>：全体発表の場で発表する</a:t>
            </a:r>
            <a:endParaRPr kumimoji="1" lang="en-US" altLang="ja-JP" dirty="0" smtClean="0"/>
          </a:p>
        </p:txBody>
      </p:sp>
    </p:spTree>
    <p:extLst>
      <p:ext uri="{BB962C8B-B14F-4D97-AF65-F5344CB8AC3E}">
        <p14:creationId xmlns:p14="http://schemas.microsoft.com/office/powerpoint/2010/main" val="1319857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グループワークの課題</a:t>
            </a:r>
            <a:endParaRPr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t>この患者が希望する在宅療養を実現する</a:t>
            </a:r>
            <a:r>
              <a:rPr lang="en-US" altLang="ja-JP" dirty="0"/>
              <a:t/>
            </a:r>
            <a:br>
              <a:rPr lang="en-US" altLang="ja-JP" dirty="0"/>
            </a:br>
            <a:r>
              <a:rPr lang="ja-JP" altLang="en-US" dirty="0"/>
              <a:t>ためには、どんな支援や配慮をしたら</a:t>
            </a:r>
            <a:r>
              <a:rPr lang="en-US" altLang="ja-JP" dirty="0"/>
              <a:t/>
            </a:r>
            <a:br>
              <a:rPr lang="en-US" altLang="ja-JP" dirty="0"/>
            </a:br>
            <a:r>
              <a:rPr lang="ja-JP" altLang="en-US" dirty="0"/>
              <a:t>よいだろうか？</a:t>
            </a:r>
          </a:p>
        </p:txBody>
      </p:sp>
      <p:pic>
        <p:nvPicPr>
          <p:cNvPr id="4" name="図 3"/>
          <p:cNvPicPr>
            <a:picLocks noChangeAspect="1"/>
          </p:cNvPicPr>
          <p:nvPr/>
        </p:nvPicPr>
        <p:blipFill>
          <a:blip r:embed="rId2"/>
          <a:stretch>
            <a:fillRect/>
          </a:stretch>
        </p:blipFill>
        <p:spPr>
          <a:xfrm>
            <a:off x="2277836" y="2837029"/>
            <a:ext cx="4588328" cy="3749600"/>
          </a:xfrm>
          <a:prstGeom prst="rect">
            <a:avLst/>
          </a:prstGeom>
        </p:spPr>
      </p:pic>
    </p:spTree>
    <p:extLst>
      <p:ext uri="{BB962C8B-B14F-4D97-AF65-F5344CB8AC3E}">
        <p14:creationId xmlns:p14="http://schemas.microsoft.com/office/powerpoint/2010/main" val="2220070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グループ発表</a:t>
            </a:r>
          </a:p>
        </p:txBody>
      </p:sp>
    </p:spTree>
    <p:extLst>
      <p:ext uri="{BB962C8B-B14F-4D97-AF65-F5344CB8AC3E}">
        <p14:creationId xmlns:p14="http://schemas.microsoft.com/office/powerpoint/2010/main" val="2517445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sz="4000" dirty="0"/>
              <a:t>この地域における在宅医療の実際</a:t>
            </a:r>
          </a:p>
        </p:txBody>
      </p:sp>
      <p:sp>
        <p:nvSpPr>
          <p:cNvPr id="2" name="コンテンツ プレースホルダー 1"/>
          <p:cNvSpPr>
            <a:spLocks noGrp="1"/>
          </p:cNvSpPr>
          <p:nvPr>
            <p:ph idx="1"/>
          </p:nvPr>
        </p:nvSpPr>
        <p:spPr/>
        <p:txBody>
          <a:bodyPr/>
          <a:lstStyle/>
          <a:p>
            <a:pPr marL="0" indent="0">
              <a:buNone/>
            </a:pPr>
            <a:endParaRPr kumimoji="1" lang="ja-JP" altLang="en-US" dirty="0">
              <a:solidFill>
                <a:schemeClr val="tx1">
                  <a:lumMod val="50000"/>
                  <a:lumOff val="50000"/>
                </a:schemeClr>
              </a:solidFill>
            </a:endParaRPr>
          </a:p>
        </p:txBody>
      </p:sp>
    </p:spTree>
    <p:extLst>
      <p:ext uri="{BB962C8B-B14F-4D97-AF65-F5344CB8AC3E}">
        <p14:creationId xmlns:p14="http://schemas.microsoft.com/office/powerpoint/2010/main" val="1490296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ja-JP" altLang="en-US" dirty="0"/>
              <a:t>緩和ケアの地域リソース</a:t>
            </a:r>
          </a:p>
        </p:txBody>
      </p:sp>
    </p:spTree>
    <p:extLst>
      <p:ext uri="{BB962C8B-B14F-4D97-AF65-F5344CB8AC3E}">
        <p14:creationId xmlns:p14="http://schemas.microsoft.com/office/powerpoint/2010/main" val="3872116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緩和ケアの地域リソース</a:t>
            </a:r>
            <a:endParaRPr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在宅療養支援診療所</a:t>
            </a:r>
            <a:endParaRPr lang="en-US" altLang="ja-JP" dirty="0"/>
          </a:p>
          <a:p>
            <a:r>
              <a:rPr lang="ja-JP" altLang="en-US" dirty="0"/>
              <a:t>訪問看護ステーション</a:t>
            </a:r>
            <a:endParaRPr lang="en-US" altLang="ja-JP" dirty="0"/>
          </a:p>
          <a:p>
            <a:r>
              <a:rPr lang="ja-JP" altLang="en-US" dirty="0"/>
              <a:t>居宅介護支援事業所</a:t>
            </a:r>
            <a:endParaRPr lang="en-US" altLang="ja-JP" dirty="0"/>
          </a:p>
          <a:p>
            <a:r>
              <a:rPr lang="ja-JP" altLang="en-US" dirty="0"/>
              <a:t>訪問介護事業所</a:t>
            </a:r>
            <a:endParaRPr lang="en-US" altLang="ja-JP" dirty="0"/>
          </a:p>
          <a:p>
            <a:r>
              <a:rPr lang="ja-JP" altLang="en-US" dirty="0"/>
              <a:t>保険薬局</a:t>
            </a:r>
            <a:endParaRPr lang="en-US" altLang="ja-JP" dirty="0"/>
          </a:p>
          <a:p>
            <a:r>
              <a:rPr lang="ja-JP" altLang="en-US" dirty="0"/>
              <a:t>緩和ケアチーム</a:t>
            </a:r>
            <a:endParaRPr lang="en-US" altLang="ja-JP" dirty="0"/>
          </a:p>
          <a:p>
            <a:r>
              <a:rPr lang="ja-JP" altLang="en-US" dirty="0"/>
              <a:t>緩和ケア病棟</a:t>
            </a:r>
            <a:endParaRPr lang="en-US" altLang="ja-JP" dirty="0"/>
          </a:p>
          <a:p>
            <a:r>
              <a:rPr lang="en-US" altLang="ja-JP" dirty="0"/>
              <a:t>…</a:t>
            </a:r>
            <a:endParaRPr lang="ja-JP" altLang="en-US" dirty="0"/>
          </a:p>
        </p:txBody>
      </p:sp>
    </p:spTree>
    <p:extLst>
      <p:ext uri="{BB962C8B-B14F-4D97-AF65-F5344CB8AC3E}">
        <p14:creationId xmlns:p14="http://schemas.microsoft.com/office/powerpoint/2010/main" val="299680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コンテンツ プレースホルダー 3"/>
          <p:cNvSpPr>
            <a:spLocks noGrp="1"/>
          </p:cNvSpPr>
          <p:nvPr>
            <p:ph idx="1"/>
          </p:nvPr>
        </p:nvSpPr>
        <p:spPr/>
        <p:txBody>
          <a:bodyPr/>
          <a:lstStyle/>
          <a:p>
            <a:r>
              <a:rPr kumimoji="1" lang="ja-JP" altLang="en-US" dirty="0"/>
              <a:t>在宅ケアという選択肢があることを知る</a:t>
            </a:r>
            <a:endParaRPr kumimoji="1" lang="en-US" altLang="ja-JP" dirty="0"/>
          </a:p>
          <a:p>
            <a:r>
              <a:rPr kumimoji="1" lang="ja-JP" altLang="en-US" dirty="0"/>
              <a:t>事例を通じて、退院にむけての準備を考える</a:t>
            </a:r>
            <a:endParaRPr kumimoji="1" lang="en-US" altLang="ja-JP" dirty="0"/>
          </a:p>
          <a:p>
            <a:r>
              <a:rPr lang="ja-JP" altLang="en-US" dirty="0"/>
              <a:t>地域リソースを知り、顔の見える関係作りの重要性を認識する</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2396680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在宅医療提供が可能な医療機関</a:t>
            </a:r>
            <a:endParaRPr kumimoji="1" lang="ja-JP" altLang="en-US" dirty="0"/>
          </a:p>
        </p:txBody>
      </p:sp>
      <p:sp>
        <p:nvSpPr>
          <p:cNvPr id="5" name="コンテンツ プレースホルダー 4"/>
          <p:cNvSpPr>
            <a:spLocks noGrp="1"/>
          </p:cNvSpPr>
          <p:nvPr>
            <p:ph sz="quarter" idx="10"/>
          </p:nvPr>
        </p:nvSpPr>
        <p:spPr/>
        <p:txBody>
          <a:bodyPr/>
          <a:lstStyle/>
          <a:p>
            <a:pPr marL="0" indent="0">
              <a:buNone/>
            </a:pPr>
            <a:endParaRPr kumimoji="1" lang="ja-JP" altLang="en-US" dirty="0">
              <a:solidFill>
                <a:schemeClr val="tx1">
                  <a:lumMod val="50000"/>
                  <a:lumOff val="50000"/>
                </a:schemeClr>
              </a:solidFill>
            </a:endParaRPr>
          </a:p>
        </p:txBody>
      </p:sp>
      <p:sp>
        <p:nvSpPr>
          <p:cNvPr id="6" name="コンテンツ プレースホルダー 5"/>
          <p:cNvSpPr>
            <a:spLocks noGrp="1"/>
          </p:cNvSpPr>
          <p:nvPr>
            <p:ph sz="quarter" idx="11"/>
          </p:nvPr>
        </p:nvSpPr>
        <p:spPr/>
        <p:txBody>
          <a:bodyPr/>
          <a:lstStyle/>
          <a:p>
            <a:r>
              <a:rPr kumimoji="1" lang="ja-JP" altLang="en-US" dirty="0"/>
              <a:t>在宅療養支援診療所</a:t>
            </a:r>
            <a:endParaRPr kumimoji="1" lang="en-US" altLang="ja-JP" dirty="0"/>
          </a:p>
          <a:p>
            <a:pPr lvl="1"/>
            <a:r>
              <a:rPr lang="ja-JP" altLang="en-US" sz="2000" dirty="0"/>
              <a:t>病院、他の診療所、訪問看護ステーション、介護サービスなどと連携して、がん患者の緩和ケアを含む自宅での治療を支援することができる診療所</a:t>
            </a:r>
            <a:endParaRPr lang="en-US" altLang="ja-JP" sz="2000" dirty="0"/>
          </a:p>
          <a:p>
            <a:pPr lvl="1"/>
            <a:r>
              <a:rPr kumimoji="1" lang="ja-JP" altLang="en-US" sz="2000" dirty="0"/>
              <a:t>往診および訪問看護が</a:t>
            </a:r>
            <a:r>
              <a:rPr kumimoji="1" lang="en-US" altLang="ja-JP" sz="2000" dirty="0"/>
              <a:t>24</a:t>
            </a:r>
            <a:r>
              <a:rPr kumimoji="1" lang="ja-JP" altLang="en-US" sz="2000" dirty="0"/>
              <a:t>時間可能な体制ができている</a:t>
            </a:r>
            <a:endParaRPr kumimoji="1" lang="en-US" altLang="ja-JP" sz="2000" dirty="0"/>
          </a:p>
          <a:p>
            <a:r>
              <a:rPr lang="ja-JP" altLang="en-US" dirty="0"/>
              <a:t>在宅療養支援診療所でなくても在宅医療の提供が可能な医療機関もある</a:t>
            </a:r>
            <a:endParaRPr kumimoji="1" lang="ja-JP" altLang="en-US" dirty="0"/>
          </a:p>
        </p:txBody>
      </p:sp>
    </p:spTree>
    <p:extLst>
      <p:ext uri="{BB962C8B-B14F-4D97-AF65-F5344CB8AC3E}">
        <p14:creationId xmlns:p14="http://schemas.microsoft.com/office/powerpoint/2010/main" val="3073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地域の訪問看護ステーション</a:t>
            </a:r>
          </a:p>
        </p:txBody>
      </p:sp>
      <p:sp>
        <p:nvSpPr>
          <p:cNvPr id="3" name="コンテンツ プレースホルダー 2"/>
          <p:cNvSpPr>
            <a:spLocks noGrp="1"/>
          </p:cNvSpPr>
          <p:nvPr>
            <p:ph sz="quarter" idx="10"/>
          </p:nvPr>
        </p:nvSpPr>
        <p:spPr/>
        <p:txBody>
          <a:bodyPr/>
          <a:lstStyle/>
          <a:p>
            <a:endParaRPr kumimoji="1" lang="ja-JP" altLang="en-US" dirty="0">
              <a:solidFill>
                <a:schemeClr val="tx1">
                  <a:lumMod val="50000"/>
                  <a:lumOff val="50000"/>
                </a:schemeClr>
              </a:solidFill>
            </a:endParaRPr>
          </a:p>
        </p:txBody>
      </p:sp>
      <p:sp>
        <p:nvSpPr>
          <p:cNvPr id="4" name="コンテンツ プレースホルダー 3"/>
          <p:cNvSpPr>
            <a:spLocks noGrp="1"/>
          </p:cNvSpPr>
          <p:nvPr>
            <p:ph sz="quarter" idx="11"/>
          </p:nvPr>
        </p:nvSpPr>
        <p:spPr/>
        <p:txBody>
          <a:bodyPr/>
          <a:lstStyle/>
          <a:p>
            <a:r>
              <a:rPr kumimoji="1" lang="ja-JP" altLang="en-US" dirty="0"/>
              <a:t>小児から高齢者まで年齢にかかわらず、介護予防から在宅での看取りまでを含む幅広い在宅療養に応じた看護を提供する事業所</a:t>
            </a:r>
            <a:endParaRPr kumimoji="1" lang="en-US" altLang="ja-JP" dirty="0"/>
          </a:p>
          <a:p>
            <a:r>
              <a:rPr lang="ja-JP" altLang="en-US" dirty="0"/>
              <a:t>介護保険・医療保険によって利用料が定められる</a:t>
            </a:r>
            <a:endParaRPr lang="en-US" altLang="ja-JP" dirty="0"/>
          </a:p>
          <a:p>
            <a:r>
              <a:rPr kumimoji="1" lang="ja-JP" altLang="en-US" dirty="0"/>
              <a:t>緩和ケアへの対応には</a:t>
            </a:r>
            <a:r>
              <a:rPr kumimoji="1" lang="en-US" altLang="ja-JP" dirty="0"/>
              <a:t>24</a:t>
            </a:r>
            <a:r>
              <a:rPr kumimoji="1" lang="ja-JP" altLang="en-US" dirty="0"/>
              <a:t>時間体制の事業所が望ましい</a:t>
            </a:r>
            <a:endParaRPr kumimoji="1" lang="en-US" altLang="ja-JP" dirty="0"/>
          </a:p>
          <a:p>
            <a:r>
              <a:rPr lang="ja-JP" altLang="en-US" dirty="0"/>
              <a:t>入院中の試験外泊期間中にも利用することができる</a:t>
            </a:r>
            <a:endParaRPr kumimoji="1" lang="en-US" altLang="ja-JP" dirty="0"/>
          </a:p>
        </p:txBody>
      </p:sp>
    </p:spTree>
    <p:extLst>
      <p:ext uri="{BB962C8B-B14F-4D97-AF65-F5344CB8AC3E}">
        <p14:creationId xmlns:p14="http://schemas.microsoft.com/office/powerpoint/2010/main" val="2324182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p:txBody>
          <a:bodyPr/>
          <a:lstStyle/>
          <a:p>
            <a:r>
              <a:rPr kumimoji="1" lang="ja-JP" altLang="en-US" dirty="0"/>
              <a:t>在宅医療をささえる制度</a:t>
            </a:r>
          </a:p>
        </p:txBody>
      </p:sp>
    </p:spTree>
    <p:extLst>
      <p:ext uri="{BB962C8B-B14F-4D97-AF65-F5344CB8AC3E}">
        <p14:creationId xmlns:p14="http://schemas.microsoft.com/office/powerpoint/2010/main" val="633968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在宅医療を支える制度</a:t>
            </a:r>
          </a:p>
        </p:txBody>
      </p:sp>
      <p:sp>
        <p:nvSpPr>
          <p:cNvPr id="3" name="コンテンツ プレースホルダー 2"/>
          <p:cNvSpPr>
            <a:spLocks noGrp="1"/>
          </p:cNvSpPr>
          <p:nvPr>
            <p:ph idx="1"/>
          </p:nvPr>
        </p:nvSpPr>
        <p:spPr/>
        <p:txBody>
          <a:bodyPr>
            <a:normAutofit/>
          </a:bodyPr>
          <a:lstStyle/>
          <a:p>
            <a:r>
              <a:rPr kumimoji="1" lang="ja-JP" altLang="en-US" dirty="0"/>
              <a:t>医療保険</a:t>
            </a:r>
            <a:endParaRPr kumimoji="1" lang="en-US" altLang="ja-JP" dirty="0"/>
          </a:p>
          <a:p>
            <a:pPr lvl="1"/>
            <a:r>
              <a:rPr kumimoji="1" lang="ja-JP" altLang="en-US" dirty="0"/>
              <a:t>高額療養費制度</a:t>
            </a:r>
            <a:endParaRPr kumimoji="1" lang="en-US" altLang="ja-JP" dirty="0"/>
          </a:p>
          <a:p>
            <a:r>
              <a:rPr lang="ja-JP" altLang="en-US" dirty="0"/>
              <a:t>介護保険</a:t>
            </a:r>
            <a:endParaRPr lang="en-US" altLang="ja-JP" dirty="0"/>
          </a:p>
          <a:p>
            <a:pPr lvl="1"/>
            <a:r>
              <a:rPr kumimoji="1" lang="ja-JP" altLang="en-US" dirty="0"/>
              <a:t>がん末期の場合には</a:t>
            </a:r>
            <a:r>
              <a:rPr kumimoji="1" lang="en-US" altLang="ja-JP" dirty="0"/>
              <a:t>40</a:t>
            </a:r>
            <a:r>
              <a:rPr kumimoji="1" lang="ja-JP" altLang="en-US" dirty="0"/>
              <a:t>歳から利用可</a:t>
            </a:r>
            <a:endParaRPr kumimoji="1" lang="en-US" altLang="ja-JP" dirty="0"/>
          </a:p>
          <a:p>
            <a:r>
              <a:rPr lang="ja-JP" altLang="en-US" dirty="0"/>
              <a:t>社会福祉</a:t>
            </a:r>
            <a:endParaRPr lang="en-US" altLang="ja-JP" dirty="0"/>
          </a:p>
          <a:p>
            <a:pPr lvl="1"/>
            <a:r>
              <a:rPr lang="ja-JP" altLang="en-US" dirty="0"/>
              <a:t>障害年金</a:t>
            </a:r>
            <a:endParaRPr lang="en-US" altLang="ja-JP" dirty="0"/>
          </a:p>
          <a:p>
            <a:pPr lvl="1"/>
            <a:r>
              <a:rPr lang="ja-JP" altLang="en-US" dirty="0"/>
              <a:t>身体障害者手帳の交付</a:t>
            </a:r>
            <a:endParaRPr lang="en-US" altLang="ja-JP" dirty="0"/>
          </a:p>
          <a:p>
            <a:pPr lvl="2"/>
            <a:r>
              <a:rPr kumimoji="1" lang="ja-JP" altLang="en-US" dirty="0" smtClean="0"/>
              <a:t>身体</a:t>
            </a:r>
            <a:r>
              <a:rPr kumimoji="1" lang="ja-JP" altLang="en-US" dirty="0"/>
              <a:t>機能に障害が生じた場合に申請可能</a:t>
            </a:r>
          </a:p>
        </p:txBody>
      </p:sp>
    </p:spTree>
    <p:extLst>
      <p:ext uri="{BB962C8B-B14F-4D97-AF65-F5344CB8AC3E}">
        <p14:creationId xmlns:p14="http://schemas.microsoft.com/office/powerpoint/2010/main" val="2239664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末期がんと介護サービス</a:t>
            </a:r>
          </a:p>
        </p:txBody>
      </p:sp>
      <p:sp>
        <p:nvSpPr>
          <p:cNvPr id="3" name="コンテンツ プレースホルダー 2"/>
          <p:cNvSpPr>
            <a:spLocks noGrp="1"/>
          </p:cNvSpPr>
          <p:nvPr>
            <p:ph idx="1"/>
          </p:nvPr>
        </p:nvSpPr>
        <p:spPr/>
        <p:txBody>
          <a:bodyPr>
            <a:normAutofit fontScale="92500" lnSpcReduction="10000"/>
          </a:bodyPr>
          <a:lstStyle/>
          <a:p>
            <a:r>
              <a:rPr lang="ja-JP" altLang="en-US" dirty="0"/>
              <a:t>末期がんは介護</a:t>
            </a:r>
            <a:r>
              <a:rPr kumimoji="1" lang="ja-JP" altLang="en-US" dirty="0"/>
              <a:t>保険の特定疾病となっている</a:t>
            </a:r>
            <a:r>
              <a:rPr kumimoji="1" lang="en-US" altLang="ja-JP" dirty="0"/>
              <a:t/>
            </a:r>
            <a:br>
              <a:rPr kumimoji="1" lang="en-US" altLang="ja-JP" dirty="0"/>
            </a:br>
            <a:r>
              <a:rPr kumimoji="1" lang="ja-JP" altLang="en-US" dirty="0"/>
              <a:t>ため、</a:t>
            </a:r>
            <a:r>
              <a:rPr kumimoji="1" lang="en-US" altLang="ja-JP" dirty="0"/>
              <a:t>40</a:t>
            </a:r>
            <a:r>
              <a:rPr kumimoji="1" lang="ja-JP" altLang="en-US" dirty="0"/>
              <a:t>歳から利用できる</a:t>
            </a:r>
            <a:endParaRPr kumimoji="1" lang="en-US" altLang="ja-JP" dirty="0"/>
          </a:p>
          <a:p>
            <a:r>
              <a:rPr lang="ja-JP" altLang="en-US" dirty="0"/>
              <a:t>主治医意見書の診断名の欄に末期がんである</a:t>
            </a:r>
            <a:r>
              <a:rPr lang="en-US" altLang="ja-JP" dirty="0"/>
              <a:t/>
            </a:r>
            <a:br>
              <a:rPr lang="en-US" altLang="ja-JP" dirty="0"/>
            </a:br>
            <a:r>
              <a:rPr lang="ja-JP" altLang="en-US" dirty="0"/>
              <a:t>ことを明示</a:t>
            </a:r>
            <a:endParaRPr lang="en-US" altLang="ja-JP" dirty="0"/>
          </a:p>
          <a:p>
            <a:r>
              <a:rPr lang="ja-JP" altLang="en-US" dirty="0"/>
              <a:t>認定</a:t>
            </a:r>
            <a:r>
              <a:rPr kumimoji="1" lang="ja-JP" altLang="en-US" dirty="0"/>
              <a:t>調査や介護保険認定審査会での迅速な</a:t>
            </a:r>
            <a:r>
              <a:rPr kumimoji="1" lang="en-US" altLang="ja-JP" dirty="0"/>
              <a:t/>
            </a:r>
            <a:br>
              <a:rPr kumimoji="1" lang="en-US" altLang="ja-JP" dirty="0"/>
            </a:br>
            <a:r>
              <a:rPr kumimoji="1" lang="ja-JP" altLang="en-US" dirty="0"/>
              <a:t>対応を要望する</a:t>
            </a:r>
            <a:endParaRPr kumimoji="1" lang="en-US" altLang="ja-JP" dirty="0"/>
          </a:p>
          <a:p>
            <a:r>
              <a:rPr lang="ja-JP" altLang="en-US" dirty="0"/>
              <a:t>介護申請時には</a:t>
            </a:r>
            <a:r>
              <a:rPr lang="en-US" altLang="ja-JP" dirty="0"/>
              <a:t>ADL</a:t>
            </a:r>
            <a:r>
              <a:rPr lang="ja-JP" altLang="en-US" dirty="0"/>
              <a:t>が保たれていることも</a:t>
            </a:r>
            <a:r>
              <a:rPr lang="en-US" altLang="ja-JP" dirty="0"/>
              <a:t/>
            </a:r>
            <a:br>
              <a:rPr lang="en-US" altLang="ja-JP" dirty="0"/>
            </a:br>
            <a:r>
              <a:rPr lang="ja-JP" altLang="en-US" dirty="0"/>
              <a:t>多いため、</a:t>
            </a:r>
            <a:r>
              <a:rPr lang="ja-JP" altLang="en-US" b="1" dirty="0">
                <a:solidFill>
                  <a:schemeClr val="accent2"/>
                </a:solidFill>
              </a:rPr>
              <a:t>意見欄に今後急速に状態が悪化</a:t>
            </a:r>
            <a:r>
              <a:rPr lang="en-US" altLang="ja-JP" b="1" dirty="0">
                <a:solidFill>
                  <a:schemeClr val="accent2"/>
                </a:solidFill>
              </a:rPr>
              <a:t/>
            </a:r>
            <a:br>
              <a:rPr lang="en-US" altLang="ja-JP" b="1" dirty="0">
                <a:solidFill>
                  <a:schemeClr val="accent2"/>
                </a:solidFill>
              </a:rPr>
            </a:br>
            <a:r>
              <a:rPr lang="ja-JP" altLang="en-US" b="1" dirty="0">
                <a:solidFill>
                  <a:schemeClr val="accent2"/>
                </a:solidFill>
              </a:rPr>
              <a:t>する可能性が高いことを明記</a:t>
            </a:r>
            <a:endParaRPr kumimoji="1" lang="ja-JP" altLang="en-US" b="1" dirty="0">
              <a:solidFill>
                <a:schemeClr val="accent2"/>
              </a:solidFill>
            </a:endParaRPr>
          </a:p>
        </p:txBody>
      </p:sp>
    </p:spTree>
    <p:extLst>
      <p:ext uri="{BB962C8B-B14F-4D97-AF65-F5344CB8AC3E}">
        <p14:creationId xmlns:p14="http://schemas.microsoft.com/office/powerpoint/2010/main" val="1571315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在宅移行へのバリア</a:t>
            </a:r>
          </a:p>
        </p:txBody>
      </p:sp>
    </p:spTree>
    <p:extLst>
      <p:ext uri="{BB962C8B-B14F-4D97-AF65-F5344CB8AC3E}">
        <p14:creationId xmlns:p14="http://schemas.microsoft.com/office/powerpoint/2010/main" val="30278260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最期まで自宅？</a:t>
            </a:r>
            <a:endParaRPr kumimoji="1" lang="ja-JP" altLang="en-US" dirty="0"/>
          </a:p>
        </p:txBody>
      </p:sp>
      <p:sp>
        <p:nvSpPr>
          <p:cNvPr id="5" name="テキスト ボックス 4"/>
          <p:cNvSpPr txBox="1"/>
          <p:nvPr/>
        </p:nvSpPr>
        <p:spPr>
          <a:xfrm>
            <a:off x="304824" y="1606430"/>
            <a:ext cx="3570208" cy="461665"/>
          </a:xfrm>
          <a:prstGeom prst="rect">
            <a:avLst/>
          </a:prstGeom>
          <a:noFill/>
        </p:spPr>
        <p:txBody>
          <a:bodyPr wrap="none" rtlCol="0">
            <a:spAutoFit/>
          </a:bodyPr>
          <a:lstStyle/>
          <a:p>
            <a:r>
              <a:rPr lang="ja-JP" altLang="en-US" sz="2400" b="1" dirty="0">
                <a:solidFill>
                  <a:prstClr val="black"/>
                </a:solidFill>
                <a:latin typeface="メイリオ" panose="020B0604030504040204" pitchFamily="50" charset="-128"/>
                <a:ea typeface="メイリオ" panose="020B0604030504040204" pitchFamily="50" charset="-128"/>
              </a:rPr>
              <a:t>終末期に自宅療養を希望</a:t>
            </a:r>
          </a:p>
        </p:txBody>
      </p:sp>
      <p:sp>
        <p:nvSpPr>
          <p:cNvPr id="7" name="テキスト ボックス 6"/>
          <p:cNvSpPr txBox="1"/>
          <p:nvPr/>
        </p:nvSpPr>
        <p:spPr>
          <a:xfrm>
            <a:off x="367268" y="2055330"/>
            <a:ext cx="2619628" cy="923330"/>
          </a:xfrm>
          <a:prstGeom prst="rect">
            <a:avLst/>
          </a:prstGeom>
          <a:noFill/>
        </p:spPr>
        <p:txBody>
          <a:bodyPr wrap="none" rtlCol="0">
            <a:spAutoFit/>
          </a:bodyPr>
          <a:lstStyle/>
          <a:p>
            <a:r>
              <a:rPr lang="en-US" altLang="ja-JP" sz="5400" b="1" dirty="0">
                <a:solidFill>
                  <a:prstClr val="black"/>
                </a:solidFill>
                <a:latin typeface="メイリオ" panose="020B0604030504040204" pitchFamily="50" charset="-128"/>
                <a:ea typeface="メイリオ" panose="020B0604030504040204" pitchFamily="50" charset="-128"/>
              </a:rPr>
              <a:t>63.3%</a:t>
            </a:r>
            <a:endParaRPr lang="ja-JP" altLang="en-US" sz="5400" b="1" dirty="0">
              <a:solidFill>
                <a:prstClr val="black"/>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97657" y="5769862"/>
            <a:ext cx="5416868" cy="461665"/>
          </a:xfrm>
          <a:prstGeom prst="rect">
            <a:avLst/>
          </a:prstGeom>
          <a:noFill/>
        </p:spPr>
        <p:txBody>
          <a:bodyPr wrap="none" rtlCol="0">
            <a:spAutoFit/>
          </a:bodyPr>
          <a:lstStyle/>
          <a:p>
            <a:r>
              <a:rPr lang="ja-JP" altLang="en-US" sz="2400" b="1" dirty="0">
                <a:solidFill>
                  <a:schemeClr val="accent2"/>
                </a:solidFill>
                <a:latin typeface="メイリオ" panose="020B0604030504040204" pitchFamily="50" charset="-128"/>
                <a:ea typeface="メイリオ" panose="020B0604030504040204" pitchFamily="50" charset="-128"/>
              </a:rPr>
              <a:t>自宅で最期まで療養するのは実現困難</a:t>
            </a:r>
          </a:p>
        </p:txBody>
      </p:sp>
      <p:sp>
        <p:nvSpPr>
          <p:cNvPr id="8" name="テキスト ボックス 7"/>
          <p:cNvSpPr txBox="1"/>
          <p:nvPr/>
        </p:nvSpPr>
        <p:spPr>
          <a:xfrm>
            <a:off x="367268" y="4938865"/>
            <a:ext cx="2620917" cy="923330"/>
          </a:xfrm>
          <a:prstGeom prst="rect">
            <a:avLst/>
          </a:prstGeom>
          <a:noFill/>
        </p:spPr>
        <p:txBody>
          <a:bodyPr wrap="none" rtlCol="0">
            <a:spAutoFit/>
          </a:bodyPr>
          <a:lstStyle/>
          <a:p>
            <a:r>
              <a:rPr lang="en-US" altLang="ja-JP" sz="5400" b="1" dirty="0">
                <a:solidFill>
                  <a:schemeClr val="accent2"/>
                </a:solidFill>
                <a:latin typeface="メイリオ" panose="020B0604030504040204" pitchFamily="50" charset="-128"/>
                <a:ea typeface="メイリオ" panose="020B0604030504040204" pitchFamily="50" charset="-128"/>
              </a:rPr>
              <a:t>66.2%</a:t>
            </a:r>
            <a:endParaRPr lang="ja-JP" altLang="en-US" sz="5400" b="1" dirty="0">
              <a:solidFill>
                <a:schemeClr val="accent2"/>
              </a:solidFill>
              <a:latin typeface="メイリオ" panose="020B0604030504040204" pitchFamily="50" charset="-128"/>
              <a:ea typeface="メイリオ" panose="020B0604030504040204" pitchFamily="50" charset="-128"/>
            </a:endParaRPr>
          </a:p>
        </p:txBody>
      </p:sp>
      <p:pic>
        <p:nvPicPr>
          <p:cNvPr id="15" name="図 14"/>
          <p:cNvPicPr>
            <a:picLocks noChangeAspect="1"/>
          </p:cNvPicPr>
          <p:nvPr/>
        </p:nvPicPr>
        <p:blipFill>
          <a:blip r:embed="rId3"/>
          <a:stretch>
            <a:fillRect/>
          </a:stretch>
        </p:blipFill>
        <p:spPr>
          <a:xfrm>
            <a:off x="3150180" y="2209174"/>
            <a:ext cx="5761014" cy="3240000"/>
          </a:xfrm>
          <a:prstGeom prst="rect">
            <a:avLst/>
          </a:prstGeom>
        </p:spPr>
      </p:pic>
      <p:sp>
        <p:nvSpPr>
          <p:cNvPr id="10" name="テキスト ボックス 9"/>
          <p:cNvSpPr txBox="1"/>
          <p:nvPr/>
        </p:nvSpPr>
        <p:spPr>
          <a:xfrm>
            <a:off x="3608349" y="6283286"/>
            <a:ext cx="5535651" cy="338554"/>
          </a:xfrm>
          <a:prstGeom prst="rect">
            <a:avLst/>
          </a:prstGeom>
          <a:noFill/>
        </p:spPr>
        <p:txBody>
          <a:bodyPr wrap="square" rtlCol="0">
            <a:spAutoFit/>
          </a:bodyPr>
          <a:lstStyle/>
          <a:p>
            <a:r>
              <a:rPr lang="ja-JP" altLang="en-US" sz="1600" dirty="0">
                <a:solidFill>
                  <a:prstClr val="black"/>
                </a:solidFill>
                <a:latin typeface="メイリオ" panose="020B0604030504040204" pitchFamily="50" charset="-128"/>
                <a:ea typeface="メイリオ" panose="020B0604030504040204" pitchFamily="50" charset="-128"/>
              </a:rPr>
              <a:t>厚生労働省「終末期医療に関する調査」平成</a:t>
            </a:r>
            <a:r>
              <a:rPr lang="en-US" altLang="ja-JP" sz="1600" dirty="0">
                <a:solidFill>
                  <a:prstClr val="black"/>
                </a:solidFill>
                <a:latin typeface="メイリオ" panose="020B0604030504040204" pitchFamily="50" charset="-128"/>
                <a:ea typeface="メイリオ" panose="020B0604030504040204" pitchFamily="50" charset="-128"/>
              </a:rPr>
              <a:t>20</a:t>
            </a:r>
            <a:r>
              <a:rPr lang="ja-JP" altLang="en-US" sz="1600" dirty="0">
                <a:solidFill>
                  <a:prstClr val="black"/>
                </a:solidFill>
                <a:latin typeface="メイリオ" panose="020B0604030504040204" pitchFamily="50" charset="-128"/>
                <a:ea typeface="メイリオ" panose="020B0604030504040204" pitchFamily="50" charset="-128"/>
              </a:rPr>
              <a:t>年調査結果</a:t>
            </a:r>
          </a:p>
        </p:txBody>
      </p:sp>
    </p:spTree>
    <p:extLst>
      <p:ext uri="{BB962C8B-B14F-4D97-AF65-F5344CB8AC3E}">
        <p14:creationId xmlns:p14="http://schemas.microsoft.com/office/powerpoint/2010/main" val="2046518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なぜ実現困難なのか？</a:t>
            </a: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861916742"/>
              </p:ext>
            </p:extLst>
          </p:nvPr>
        </p:nvGraphicFramePr>
        <p:xfrm>
          <a:off x="457200" y="1168533"/>
          <a:ext cx="8229600" cy="5268925"/>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p:cNvSpPr txBox="1"/>
          <p:nvPr/>
        </p:nvSpPr>
        <p:spPr>
          <a:xfrm>
            <a:off x="3608349" y="6283286"/>
            <a:ext cx="5535651" cy="338554"/>
          </a:xfrm>
          <a:prstGeom prst="rect">
            <a:avLst/>
          </a:prstGeom>
          <a:noFill/>
        </p:spPr>
        <p:txBody>
          <a:bodyPr wrap="square" rtlCol="0">
            <a:spAutoFit/>
          </a:bodyPr>
          <a:lstStyle/>
          <a:p>
            <a:r>
              <a:rPr lang="ja-JP" altLang="en-US" sz="1600" dirty="0">
                <a:solidFill>
                  <a:prstClr val="black"/>
                </a:solidFill>
                <a:latin typeface="メイリオ" panose="020B0604030504040204" pitchFamily="50" charset="-128"/>
                <a:ea typeface="メイリオ" panose="020B0604030504040204" pitchFamily="50" charset="-128"/>
              </a:rPr>
              <a:t>厚生労働省「終末期医療に関する調査」平成</a:t>
            </a:r>
            <a:r>
              <a:rPr lang="en-US" altLang="ja-JP" sz="1600" dirty="0">
                <a:solidFill>
                  <a:prstClr val="black"/>
                </a:solidFill>
                <a:latin typeface="メイリオ" panose="020B0604030504040204" pitchFamily="50" charset="-128"/>
                <a:ea typeface="メイリオ" panose="020B0604030504040204" pitchFamily="50" charset="-128"/>
              </a:rPr>
              <a:t>20</a:t>
            </a:r>
            <a:r>
              <a:rPr lang="ja-JP" altLang="en-US" sz="1600" dirty="0">
                <a:solidFill>
                  <a:prstClr val="black"/>
                </a:solidFill>
                <a:latin typeface="メイリオ" panose="020B0604030504040204" pitchFamily="50" charset="-128"/>
                <a:ea typeface="メイリオ" panose="020B0604030504040204" pitchFamily="50" charset="-128"/>
              </a:rPr>
              <a:t>年調査結果</a:t>
            </a:r>
          </a:p>
        </p:txBody>
      </p:sp>
    </p:spTree>
    <p:extLst>
      <p:ext uri="{BB962C8B-B14F-4D97-AF65-F5344CB8AC3E}">
        <p14:creationId xmlns:p14="http://schemas.microsoft.com/office/powerpoint/2010/main" val="442967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在宅移行へのバリア</a:t>
            </a:r>
            <a:endParaRPr kumimoji="1" lang="ja-JP" altLang="en-US" dirty="0"/>
          </a:p>
        </p:txBody>
      </p:sp>
      <p:sp>
        <p:nvSpPr>
          <p:cNvPr id="3" name="コンテンツ プレースホルダー 2"/>
          <p:cNvSpPr>
            <a:spLocks noGrp="1"/>
          </p:cNvSpPr>
          <p:nvPr>
            <p:ph idx="1"/>
          </p:nvPr>
        </p:nvSpPr>
        <p:spPr/>
        <p:txBody>
          <a:bodyPr/>
          <a:lstStyle/>
          <a:p>
            <a:r>
              <a:rPr kumimoji="1" lang="ja-JP" altLang="en-US" b="1" dirty="0">
                <a:solidFill>
                  <a:srgbClr val="000000"/>
                </a:solidFill>
              </a:rPr>
              <a:t>医療資源の問題</a:t>
            </a:r>
            <a:endParaRPr kumimoji="1" lang="en-US" altLang="ja-JP" b="1" dirty="0">
              <a:solidFill>
                <a:srgbClr val="000000"/>
              </a:solidFill>
            </a:endParaRPr>
          </a:p>
          <a:p>
            <a:pPr lvl="1"/>
            <a:r>
              <a:rPr lang="ja-JP" altLang="en-US" dirty="0"/>
              <a:t>在宅医療を支える病院・診療所や訪問看護</a:t>
            </a:r>
            <a:r>
              <a:rPr lang="en-US" altLang="ja-JP" dirty="0"/>
              <a:t/>
            </a:r>
            <a:br>
              <a:rPr lang="en-US" altLang="ja-JP" dirty="0"/>
            </a:br>
            <a:r>
              <a:rPr lang="ja-JP" altLang="en-US" dirty="0"/>
              <a:t>ステーションがない</a:t>
            </a:r>
            <a:endParaRPr lang="en-US" altLang="ja-JP" dirty="0"/>
          </a:p>
          <a:p>
            <a:r>
              <a:rPr lang="ja-JP" altLang="en-US" b="1" dirty="0">
                <a:solidFill>
                  <a:srgbClr val="000000"/>
                </a:solidFill>
              </a:rPr>
              <a:t>本人や家族の不安や誤解</a:t>
            </a:r>
            <a:endParaRPr lang="en-US" altLang="ja-JP" b="1" dirty="0">
              <a:solidFill>
                <a:srgbClr val="000000"/>
              </a:solidFill>
            </a:endParaRPr>
          </a:p>
          <a:p>
            <a:pPr lvl="1"/>
            <a:r>
              <a:rPr lang="ja-JP" altLang="en-US" dirty="0"/>
              <a:t>家族に迷惑をかける</a:t>
            </a:r>
            <a:endParaRPr lang="en-US" altLang="ja-JP" dirty="0"/>
          </a:p>
          <a:p>
            <a:pPr lvl="1"/>
            <a:r>
              <a:rPr kumimoji="1" lang="ja-JP" altLang="en-US" dirty="0"/>
              <a:t>病院にいたほうが良い治療が受けられる</a:t>
            </a:r>
            <a:endParaRPr kumimoji="1" lang="en-US" altLang="ja-JP" dirty="0"/>
          </a:p>
          <a:p>
            <a:r>
              <a:rPr lang="ja-JP" altLang="en-US" b="1" dirty="0">
                <a:solidFill>
                  <a:srgbClr val="C0504D"/>
                </a:solidFill>
              </a:rPr>
              <a:t>医療スタッフの認識不足や誤解</a:t>
            </a:r>
            <a:endParaRPr lang="en-US" altLang="ja-JP" b="1" dirty="0">
              <a:solidFill>
                <a:srgbClr val="C0504D"/>
              </a:solidFill>
            </a:endParaRPr>
          </a:p>
        </p:txBody>
      </p:sp>
    </p:spTree>
    <p:extLst>
      <p:ext uri="{BB962C8B-B14F-4D97-AF65-F5344CB8AC3E}">
        <p14:creationId xmlns:p14="http://schemas.microsoft.com/office/powerpoint/2010/main" val="574081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400051" y="1249416"/>
            <a:ext cx="8343900" cy="5117786"/>
          </a:xfrm>
          <a:prstGeom prst="rect">
            <a:avLst/>
          </a:prstGeom>
        </p:spPr>
      </p:pic>
      <p:sp>
        <p:nvSpPr>
          <p:cNvPr id="2" name="タイトル 1"/>
          <p:cNvSpPr>
            <a:spLocks noGrp="1"/>
          </p:cNvSpPr>
          <p:nvPr>
            <p:ph type="title"/>
          </p:nvPr>
        </p:nvSpPr>
        <p:spPr/>
        <p:txBody>
          <a:bodyPr/>
          <a:lstStyle/>
          <a:p>
            <a:r>
              <a:rPr lang="ja-JP" altLang="en-US" dirty="0"/>
              <a:t>ある臨床場面</a:t>
            </a:r>
            <a:endParaRPr kumimoji="1" lang="ja-JP" altLang="en-US" dirty="0"/>
          </a:p>
        </p:txBody>
      </p:sp>
      <p:sp>
        <p:nvSpPr>
          <p:cNvPr id="7" name="正方形/長方形 6"/>
          <p:cNvSpPr/>
          <p:nvPr/>
        </p:nvSpPr>
        <p:spPr>
          <a:xfrm>
            <a:off x="2286000" y="1736459"/>
            <a:ext cx="4572000" cy="1126462"/>
          </a:xfrm>
          <a:prstGeom prst="rect">
            <a:avLst/>
          </a:prstGeom>
        </p:spPr>
        <p:txBody>
          <a:bodyPr>
            <a:spAutoFit/>
          </a:bodyPr>
          <a:lstStyle/>
          <a:p>
            <a:pPr algn="ctr">
              <a:lnSpc>
                <a:spcPct val="120000"/>
              </a:lnSpc>
            </a:pPr>
            <a:r>
              <a:rPr lang="ja-JP" altLang="en-US" sz="2800" b="1" dirty="0">
                <a:solidFill>
                  <a:prstClr val="white"/>
                </a:solidFill>
                <a:latin typeface="News Gothic MT"/>
                <a:ea typeface="メイリオ" panose="020B0604030504040204" pitchFamily="50" charset="-128"/>
                <a:cs typeface="+mn-cs"/>
              </a:rPr>
              <a:t>こんな状態では、</a:t>
            </a:r>
            <a:endParaRPr lang="en-US" altLang="ja-JP" sz="2800" b="1" dirty="0">
              <a:solidFill>
                <a:prstClr val="white"/>
              </a:solidFill>
              <a:latin typeface="News Gothic MT"/>
              <a:ea typeface="メイリオ" panose="020B0604030504040204" pitchFamily="50" charset="-128"/>
              <a:cs typeface="+mn-cs"/>
            </a:endParaRPr>
          </a:p>
          <a:p>
            <a:pPr algn="ctr">
              <a:lnSpc>
                <a:spcPct val="120000"/>
              </a:lnSpc>
            </a:pPr>
            <a:r>
              <a:rPr lang="ja-JP" altLang="en-US" sz="2800" b="1" dirty="0">
                <a:solidFill>
                  <a:prstClr val="white"/>
                </a:solidFill>
                <a:latin typeface="News Gothic MT"/>
                <a:ea typeface="メイリオ" panose="020B0604030504040204" pitchFamily="50" charset="-128"/>
                <a:cs typeface="+mn-cs"/>
              </a:rPr>
              <a:t>退院はとても無理だね</a:t>
            </a:r>
          </a:p>
        </p:txBody>
      </p:sp>
      <p:sp>
        <p:nvSpPr>
          <p:cNvPr id="9" name="正方形/長方形 8"/>
          <p:cNvSpPr/>
          <p:nvPr/>
        </p:nvSpPr>
        <p:spPr>
          <a:xfrm>
            <a:off x="2571750" y="4197910"/>
            <a:ext cx="4572000" cy="1384995"/>
          </a:xfrm>
          <a:prstGeom prst="rect">
            <a:avLst/>
          </a:prstGeom>
        </p:spPr>
        <p:txBody>
          <a:bodyPr>
            <a:spAutoFit/>
          </a:bodyPr>
          <a:lstStyle/>
          <a:p>
            <a:pPr algn="ctr"/>
            <a:r>
              <a:rPr lang="ja-JP" altLang="en-US" sz="2800" b="1" dirty="0">
                <a:solidFill>
                  <a:prstClr val="white"/>
                </a:solidFill>
                <a:latin typeface="News Gothic MT"/>
                <a:ea typeface="メイリオ" panose="020B0604030504040204" pitchFamily="50" charset="-128"/>
                <a:cs typeface="+mn-cs"/>
              </a:rPr>
              <a:t>ご家族は、ご自宅に</a:t>
            </a:r>
            <a:endParaRPr lang="en-US" altLang="ja-JP" sz="2800" b="1" dirty="0">
              <a:solidFill>
                <a:prstClr val="white"/>
              </a:solidFill>
              <a:latin typeface="News Gothic MT"/>
              <a:ea typeface="メイリオ" panose="020B0604030504040204" pitchFamily="50" charset="-128"/>
              <a:cs typeface="+mn-cs"/>
            </a:endParaRPr>
          </a:p>
          <a:p>
            <a:pPr algn="ctr"/>
            <a:r>
              <a:rPr lang="ja-JP" altLang="en-US" sz="2800" b="1" dirty="0">
                <a:solidFill>
                  <a:prstClr val="white"/>
                </a:solidFill>
                <a:latin typeface="News Gothic MT"/>
                <a:ea typeface="メイリオ" panose="020B0604030504040204" pitchFamily="50" charset="-128"/>
                <a:cs typeface="+mn-cs"/>
              </a:rPr>
              <a:t>連れて帰りたいと</a:t>
            </a:r>
            <a:endParaRPr lang="en-US" altLang="ja-JP" sz="2800" b="1" dirty="0">
              <a:solidFill>
                <a:prstClr val="white"/>
              </a:solidFill>
              <a:latin typeface="News Gothic MT"/>
              <a:ea typeface="メイリオ" panose="020B0604030504040204" pitchFamily="50" charset="-128"/>
              <a:cs typeface="+mn-cs"/>
            </a:endParaRPr>
          </a:p>
          <a:p>
            <a:pPr algn="ctr"/>
            <a:r>
              <a:rPr lang="ja-JP" altLang="en-US" sz="2800" b="1" dirty="0">
                <a:solidFill>
                  <a:prstClr val="white"/>
                </a:solidFill>
                <a:latin typeface="News Gothic MT"/>
                <a:ea typeface="メイリオ" panose="020B0604030504040204" pitchFamily="50" charset="-128"/>
                <a:cs typeface="+mn-cs"/>
              </a:rPr>
              <a:t>言っていたけど</a:t>
            </a:r>
            <a:r>
              <a:rPr lang="en-US" altLang="ja-JP" sz="2800" b="1" dirty="0">
                <a:solidFill>
                  <a:prstClr val="white"/>
                </a:solidFill>
                <a:latin typeface="News Gothic MT"/>
                <a:ea typeface="メイリオ" panose="020B0604030504040204" pitchFamily="50" charset="-128"/>
                <a:cs typeface="+mn-cs"/>
              </a:rPr>
              <a:t>…</a:t>
            </a:r>
            <a:endParaRPr lang="ja-JP" altLang="en-US" sz="2800" b="1" dirty="0">
              <a:solidFill>
                <a:prstClr val="white"/>
              </a:solidFill>
              <a:latin typeface="News Gothic MT"/>
              <a:ea typeface="メイリオ" panose="020B0604030504040204" pitchFamily="50" charset="-128"/>
              <a:cs typeface="+mn-cs"/>
            </a:endParaRPr>
          </a:p>
        </p:txBody>
      </p:sp>
    </p:spTree>
    <p:extLst>
      <p:ext uri="{BB962C8B-B14F-4D97-AF65-F5344CB8AC3E}">
        <p14:creationId xmlns:p14="http://schemas.microsoft.com/office/powerpoint/2010/main" val="2009008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コンテンツ プレースホルダー 5"/>
          <p:cNvSpPr>
            <a:spLocks noGrp="1"/>
          </p:cNvSpPr>
          <p:nvPr>
            <p:ph idx="1"/>
          </p:nvPr>
        </p:nvSpPr>
        <p:spPr/>
        <p:txBody>
          <a:bodyPr>
            <a:normAutofit fontScale="92500"/>
          </a:bodyPr>
          <a:lstStyle/>
          <a:p>
            <a:r>
              <a:rPr lang="ja-JP" altLang="en-US" dirty="0"/>
              <a:t>グループワーク発表の後、院内の地域連携の</a:t>
            </a:r>
            <a:r>
              <a:rPr lang="en-US" altLang="ja-JP" dirty="0"/>
              <a:t/>
            </a:r>
            <a:br>
              <a:rPr lang="en-US" altLang="ja-JP" dirty="0"/>
            </a:br>
            <a:r>
              <a:rPr lang="ja-JP" altLang="en-US" dirty="0"/>
              <a:t>担当者や地域で在宅ケアを実践している人に、コメントをもらったり、プレゼンテーションをしてもらったりするかたちでの運営が望ましいと考えます</a:t>
            </a:r>
            <a:endParaRPr lang="en-US" altLang="ja-JP" dirty="0"/>
          </a:p>
          <a:p>
            <a:r>
              <a:rPr lang="ja-JP" altLang="en-US" dirty="0"/>
              <a:t>必要に応じて補助スライドを適宜選択して</a:t>
            </a:r>
            <a:r>
              <a:rPr lang="en-US" altLang="ja-JP" dirty="0"/>
              <a:t/>
            </a:r>
            <a:br>
              <a:rPr lang="en-US" altLang="ja-JP" dirty="0"/>
            </a:br>
            <a:r>
              <a:rPr lang="ja-JP" altLang="en-US" dirty="0"/>
              <a:t>使用してください</a:t>
            </a:r>
            <a:endParaRPr lang="en-US" altLang="ja-JP" dirty="0"/>
          </a:p>
        </p:txBody>
      </p:sp>
    </p:spTree>
    <p:extLst>
      <p:ext uri="{BB962C8B-B14F-4D97-AF65-F5344CB8AC3E}">
        <p14:creationId xmlns:p14="http://schemas.microsoft.com/office/powerpoint/2010/main" val="60194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忘れてはいけないこと</a:t>
            </a:r>
            <a:endParaRPr kumimoji="1" lang="ja-JP" altLang="en-US" dirty="0"/>
          </a:p>
        </p:txBody>
      </p:sp>
      <p:sp>
        <p:nvSpPr>
          <p:cNvPr id="3" name="コンテンツ プレースホルダー 2"/>
          <p:cNvSpPr>
            <a:spLocks noGrp="1"/>
          </p:cNvSpPr>
          <p:nvPr>
            <p:ph idx="1"/>
          </p:nvPr>
        </p:nvSpPr>
        <p:spPr/>
        <p:txBody>
          <a:bodyPr/>
          <a:lstStyle/>
          <a:p>
            <a:pPr>
              <a:lnSpc>
                <a:spcPct val="110000"/>
              </a:lnSpc>
            </a:pPr>
            <a:r>
              <a:rPr kumimoji="1" lang="ja-JP" altLang="en-US" b="1">
                <a:solidFill>
                  <a:srgbClr val="C0504D"/>
                </a:solidFill>
              </a:rPr>
              <a:t>家に帰れない患者はいない</a:t>
            </a:r>
            <a:endParaRPr lang="en-US" altLang="ja-JP" b="1">
              <a:solidFill>
                <a:srgbClr val="C0504D"/>
              </a:solidFill>
            </a:endParaRPr>
          </a:p>
          <a:p>
            <a:pPr lvl="1">
              <a:lnSpc>
                <a:spcPct val="110000"/>
              </a:lnSpc>
            </a:pPr>
            <a:r>
              <a:rPr kumimoji="1" lang="ja-JP" altLang="en-US"/>
              <a:t>全ての患者が自宅に戻ることを希望しているわけではないが、自宅に帰りたいと希望する患者であれば全て在宅ケアに移行できる可能性がある</a:t>
            </a:r>
            <a:endParaRPr kumimoji="1" lang="en-US" altLang="ja-JP"/>
          </a:p>
          <a:p>
            <a:pPr>
              <a:lnSpc>
                <a:spcPct val="110000"/>
              </a:lnSpc>
            </a:pPr>
            <a:r>
              <a:rPr lang="ja-JP" altLang="en-US" b="1">
                <a:solidFill>
                  <a:srgbClr val="C0504D"/>
                </a:solidFill>
              </a:rPr>
              <a:t>医療者がバリアとならない</a:t>
            </a:r>
            <a:endParaRPr lang="en-US" altLang="ja-JP" b="1">
              <a:solidFill>
                <a:srgbClr val="C0504D"/>
              </a:solidFill>
            </a:endParaRPr>
          </a:p>
          <a:p>
            <a:pPr lvl="1">
              <a:lnSpc>
                <a:spcPct val="110000"/>
              </a:lnSpc>
            </a:pPr>
            <a:r>
              <a:rPr kumimoji="1" lang="ja-JP" altLang="en-US"/>
              <a:t>医療者側で「退院できない」と判断するのではなく、「どうすれば自宅に帰すことができるだろうか？」とまず</a:t>
            </a:r>
            <a:r>
              <a:rPr lang="ja-JP" altLang="en-US"/>
              <a:t>考えてみる</a:t>
            </a:r>
            <a:endParaRPr kumimoji="1" lang="ja-JP" altLang="en-US" dirty="0"/>
          </a:p>
        </p:txBody>
      </p:sp>
    </p:spTree>
    <p:extLst>
      <p:ext uri="{BB962C8B-B14F-4D97-AF65-F5344CB8AC3E}">
        <p14:creationId xmlns:p14="http://schemas.microsoft.com/office/powerpoint/2010/main" val="3987330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ja-JP" altLang="en-US" dirty="0"/>
              <a:t>顔の見える関係</a:t>
            </a:r>
          </a:p>
        </p:txBody>
      </p:sp>
    </p:spTree>
    <p:extLst>
      <p:ext uri="{BB962C8B-B14F-4D97-AF65-F5344CB8AC3E}">
        <p14:creationId xmlns:p14="http://schemas.microsoft.com/office/powerpoint/2010/main" val="4427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顔の見える関係</a:t>
            </a:r>
            <a:endParaRPr lang="ja-JP" altLang="en-US" dirty="0"/>
          </a:p>
        </p:txBody>
      </p:sp>
      <p:sp>
        <p:nvSpPr>
          <p:cNvPr id="3" name="コンテンツ プレースホルダー 2"/>
          <p:cNvSpPr>
            <a:spLocks noGrp="1"/>
          </p:cNvSpPr>
          <p:nvPr>
            <p:ph idx="1"/>
          </p:nvPr>
        </p:nvSpPr>
        <p:spPr/>
        <p:txBody>
          <a:bodyPr>
            <a:normAutofit fontScale="85000" lnSpcReduction="10000"/>
          </a:bodyPr>
          <a:lstStyle/>
          <a:p>
            <a:r>
              <a:rPr lang="ja-JP" altLang="en-US" dirty="0"/>
              <a:t>地域の医療・ケアを良くするのに（知識や技術の</a:t>
            </a:r>
            <a:r>
              <a:rPr lang="en-US" altLang="ja-JP" dirty="0"/>
              <a:t/>
            </a:r>
            <a:br>
              <a:rPr lang="en-US" altLang="ja-JP" dirty="0"/>
            </a:br>
            <a:r>
              <a:rPr lang="ja-JP" altLang="en-US" dirty="0"/>
              <a:t>向上以上に）、医療福祉従事者間のコミュニケーション、顔の見える関係が大切</a:t>
            </a:r>
            <a:endParaRPr lang="en-US" altLang="ja-JP" dirty="0"/>
          </a:p>
          <a:p>
            <a:pPr marL="0" indent="0" algn="r">
              <a:buNone/>
            </a:pPr>
            <a:r>
              <a:rPr lang="en-US" altLang="ja-JP" sz="1800" dirty="0" err="1"/>
              <a:t>Masso</a:t>
            </a:r>
            <a:r>
              <a:rPr lang="en-US" altLang="ja-JP" sz="1800" dirty="0"/>
              <a:t> M. </a:t>
            </a:r>
            <a:r>
              <a:rPr lang="en-US" altLang="ja-JP" sz="1800" i="1" dirty="0" err="1"/>
              <a:t>Aust</a:t>
            </a:r>
            <a:r>
              <a:rPr lang="en-US" altLang="ja-JP" sz="1800" i="1" dirty="0"/>
              <a:t> J Rural Health </a:t>
            </a:r>
            <a:r>
              <a:rPr lang="en-US" altLang="ja-JP" sz="1800" dirty="0"/>
              <a:t>2009</a:t>
            </a:r>
          </a:p>
          <a:p>
            <a:pPr marL="0" indent="0" algn="r">
              <a:buNone/>
            </a:pPr>
            <a:r>
              <a:rPr lang="en-US" altLang="ja-JP" sz="1800" dirty="0"/>
              <a:t>Kelley ML. </a:t>
            </a:r>
            <a:r>
              <a:rPr lang="en-US" altLang="ja-JP" sz="1800" i="1" dirty="0"/>
              <a:t>J </a:t>
            </a:r>
            <a:r>
              <a:rPr lang="en-US" altLang="ja-JP" sz="1800" i="1" dirty="0" err="1"/>
              <a:t>Palliat</a:t>
            </a:r>
            <a:r>
              <a:rPr lang="en-US" altLang="ja-JP" sz="1800" i="1" dirty="0"/>
              <a:t> Care </a:t>
            </a:r>
            <a:r>
              <a:rPr lang="en-US" altLang="ja-JP" sz="1800" dirty="0"/>
              <a:t>2007</a:t>
            </a:r>
          </a:p>
          <a:p>
            <a:pPr marL="0" indent="0" algn="r">
              <a:buNone/>
            </a:pPr>
            <a:r>
              <a:rPr lang="ja-JP" altLang="en-US" sz="1800" dirty="0"/>
              <a:t>黒瀬正子</a:t>
            </a:r>
            <a:r>
              <a:rPr lang="en-US" altLang="ja-JP" sz="1800" dirty="0"/>
              <a:t>. </a:t>
            </a:r>
            <a:r>
              <a:rPr lang="ja-JP" altLang="en-US" sz="1800" dirty="0"/>
              <a:t>看護 </a:t>
            </a:r>
            <a:r>
              <a:rPr lang="en-US" altLang="ja-JP" sz="1800" dirty="0"/>
              <a:t>2007</a:t>
            </a:r>
          </a:p>
          <a:p>
            <a:pPr marL="0" indent="0" algn="r">
              <a:buNone/>
            </a:pPr>
            <a:r>
              <a:rPr lang="ja-JP" altLang="en-US" sz="1800" dirty="0"/>
              <a:t>天野宏一</a:t>
            </a:r>
            <a:r>
              <a:rPr lang="en-US" altLang="ja-JP" sz="1800" dirty="0"/>
              <a:t>. </a:t>
            </a:r>
            <a:r>
              <a:rPr lang="en-US" altLang="ja-JP" sz="1800" i="1" dirty="0" err="1"/>
              <a:t>GPnet</a:t>
            </a:r>
            <a:r>
              <a:rPr lang="en-US" altLang="ja-JP" sz="1800" dirty="0"/>
              <a:t> 2004</a:t>
            </a:r>
          </a:p>
          <a:p>
            <a:r>
              <a:rPr lang="ja-JP" altLang="en-US" dirty="0"/>
              <a:t>顔の見える関係の概念的枠組み</a:t>
            </a:r>
            <a:endParaRPr lang="en-US" altLang="ja-JP" dirty="0"/>
          </a:p>
          <a:p>
            <a:pPr marL="971550" lvl="1" indent="-514350">
              <a:buFont typeface="+mj-lt"/>
              <a:buAutoNum type="arabicPeriod"/>
            </a:pPr>
            <a:r>
              <a:rPr lang="ja-JP" altLang="en-US" dirty="0"/>
              <a:t>顔が分かる</a:t>
            </a:r>
            <a:endParaRPr lang="en-US" altLang="ja-JP" dirty="0"/>
          </a:p>
          <a:p>
            <a:pPr marL="971550" lvl="1" indent="-514350">
              <a:buFont typeface="+mj-lt"/>
              <a:buAutoNum type="arabicPeriod"/>
            </a:pPr>
            <a:r>
              <a:rPr lang="ja-JP" altLang="en-US" dirty="0"/>
              <a:t>顔の向こう側（人となり）が分かる</a:t>
            </a:r>
            <a:endParaRPr lang="en-US" altLang="ja-JP" dirty="0"/>
          </a:p>
          <a:p>
            <a:pPr marL="971550" lvl="1" indent="-514350">
              <a:buFont typeface="+mj-lt"/>
              <a:buAutoNum type="arabicPeriod"/>
            </a:pPr>
            <a:r>
              <a:rPr lang="ja-JP" altLang="en-US" dirty="0"/>
              <a:t>顔を通り越えて信頼できる</a:t>
            </a:r>
            <a:endParaRPr lang="en-US" altLang="ja-JP" dirty="0"/>
          </a:p>
          <a:p>
            <a:pPr marL="0" indent="0" algn="r">
              <a:buNone/>
            </a:pPr>
            <a:r>
              <a:rPr lang="ja-JP" altLang="en-US" sz="1800" dirty="0"/>
              <a:t>森田達也</a:t>
            </a:r>
            <a:r>
              <a:rPr lang="en-US" altLang="ja-JP" sz="1800" dirty="0"/>
              <a:t>.</a:t>
            </a:r>
            <a:r>
              <a:rPr lang="ja-JP" altLang="en-US" sz="1800" dirty="0"/>
              <a:t> </a:t>
            </a:r>
            <a:r>
              <a:rPr lang="en-US" altLang="ja-JP" sz="1800" dirty="0"/>
              <a:t> </a:t>
            </a:r>
            <a:r>
              <a:rPr lang="en-US" altLang="ja-JP" sz="1800" i="1" dirty="0" err="1"/>
              <a:t>Palliat</a:t>
            </a:r>
            <a:r>
              <a:rPr lang="en-US" altLang="ja-JP" sz="1800" i="1" dirty="0"/>
              <a:t> Care Res </a:t>
            </a:r>
            <a:r>
              <a:rPr lang="en-US" altLang="ja-JP" sz="1800" dirty="0"/>
              <a:t>2012</a:t>
            </a:r>
          </a:p>
        </p:txBody>
      </p:sp>
    </p:spTree>
    <p:extLst>
      <p:ext uri="{BB962C8B-B14F-4D97-AF65-F5344CB8AC3E}">
        <p14:creationId xmlns:p14="http://schemas.microsoft.com/office/powerpoint/2010/main" val="13894750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顔の見える関係</a:t>
            </a:r>
          </a:p>
        </p:txBody>
      </p:sp>
      <p:sp>
        <p:nvSpPr>
          <p:cNvPr id="3" name="コンテンツ プレースホルダー 2"/>
          <p:cNvSpPr>
            <a:spLocks noGrp="1"/>
          </p:cNvSpPr>
          <p:nvPr>
            <p:ph idx="1"/>
          </p:nvPr>
        </p:nvSpPr>
        <p:spPr/>
        <p:txBody>
          <a:bodyPr/>
          <a:lstStyle/>
          <a:p>
            <a:r>
              <a:rPr lang="ja-JP" altLang="en-US" dirty="0"/>
              <a:t>多職種で話し合う機会を構築することで</a:t>
            </a:r>
            <a:r>
              <a:rPr lang="en-US" altLang="ja-JP" dirty="0"/>
              <a:t/>
            </a:r>
            <a:br>
              <a:rPr lang="en-US" altLang="ja-JP" dirty="0"/>
            </a:br>
            <a:r>
              <a:rPr lang="ja-JP" altLang="en-US" dirty="0"/>
              <a:t>医療福祉のコミュニケーションを改善</a:t>
            </a:r>
            <a:endParaRPr lang="en-US" altLang="ja-JP" dirty="0"/>
          </a:p>
          <a:p>
            <a:pPr lvl="1"/>
            <a:r>
              <a:rPr lang="ja-JP" altLang="en-US" dirty="0"/>
              <a:t>地域の多職種会議</a:t>
            </a:r>
            <a:endParaRPr lang="en-US" altLang="ja-JP" dirty="0"/>
          </a:p>
          <a:p>
            <a:pPr lvl="1"/>
            <a:r>
              <a:rPr lang="ja-JP" altLang="en-US" dirty="0"/>
              <a:t>様々な集まりでの非公式のやりとり</a:t>
            </a:r>
            <a:endParaRPr lang="en-US" altLang="ja-JP" dirty="0"/>
          </a:p>
          <a:p>
            <a:r>
              <a:rPr lang="ja-JP" altLang="en-US" dirty="0"/>
              <a:t>医療者の緩和ケアに関する困難感の低減</a:t>
            </a:r>
            <a:endParaRPr lang="en-US" altLang="ja-JP" dirty="0"/>
          </a:p>
          <a:p>
            <a:r>
              <a:rPr lang="ja-JP" altLang="en-US" dirty="0"/>
              <a:t>地域における緩和ケアの質向上</a:t>
            </a:r>
          </a:p>
          <a:p>
            <a:pPr marL="0" indent="0" algn="r">
              <a:buNone/>
            </a:pPr>
            <a:r>
              <a:rPr lang="en-US" altLang="ja-JP" sz="1800" dirty="0"/>
              <a:t>Morita T. </a:t>
            </a:r>
            <a:r>
              <a:rPr lang="en-US" altLang="ja-JP" sz="1800" i="1" dirty="0"/>
              <a:t>Lancet </a:t>
            </a:r>
            <a:r>
              <a:rPr lang="en-US" altLang="ja-JP" sz="1800" i="1" dirty="0" err="1"/>
              <a:t>Oncol</a:t>
            </a:r>
            <a:r>
              <a:rPr lang="en-US" altLang="ja-JP" sz="1800" dirty="0"/>
              <a:t> 2013</a:t>
            </a:r>
          </a:p>
        </p:txBody>
      </p:sp>
    </p:spTree>
    <p:extLst>
      <p:ext uri="{BB962C8B-B14F-4D97-AF65-F5344CB8AC3E}">
        <p14:creationId xmlns:p14="http://schemas.microsoft.com/office/powerpoint/2010/main" val="14851192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まとめ</a:t>
            </a:r>
            <a:endParaRPr lang="ja-JP" altLang="en-US" dirty="0"/>
          </a:p>
        </p:txBody>
      </p:sp>
      <p:sp>
        <p:nvSpPr>
          <p:cNvPr id="3" name="コンテンツ プレースホルダー 2"/>
          <p:cNvSpPr>
            <a:spLocks noGrp="1"/>
          </p:cNvSpPr>
          <p:nvPr>
            <p:ph idx="1"/>
          </p:nvPr>
        </p:nvSpPr>
        <p:spPr/>
        <p:txBody>
          <a:bodyPr/>
          <a:lstStyle/>
          <a:p>
            <a:r>
              <a:rPr lang="ja-JP" altLang="en-US"/>
              <a:t>患者がどこでどのように療養したいかを話し合うことが大切</a:t>
            </a:r>
            <a:endParaRPr lang="en-US" altLang="ja-JP"/>
          </a:p>
          <a:p>
            <a:r>
              <a:rPr lang="ja-JP" altLang="en-US"/>
              <a:t>患者・家族の希望に応じて、様々な制度や地域のリソースを上手に活用する</a:t>
            </a:r>
            <a:endParaRPr lang="en-US" altLang="ja-JP"/>
          </a:p>
          <a:p>
            <a:r>
              <a:rPr lang="ja-JP" altLang="en-US"/>
              <a:t>地域において医療福祉従事者が顔の見える連携をつくっていくことが重要</a:t>
            </a:r>
            <a:endParaRPr lang="en-US" altLang="ja-JP" dirty="0"/>
          </a:p>
        </p:txBody>
      </p:sp>
    </p:spTree>
    <p:extLst>
      <p:ext uri="{BB962C8B-B14F-4D97-AF65-F5344CB8AC3E}">
        <p14:creationId xmlns:p14="http://schemas.microsoft.com/office/powerpoint/2010/main" val="16672554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p:txBody>
          <a:bodyPr/>
          <a:lstStyle/>
          <a:p>
            <a:r>
              <a:rPr kumimoji="1" lang="ja-JP" altLang="en-US" sz="3600" dirty="0"/>
              <a:t>参考資料</a:t>
            </a:r>
            <a:r>
              <a:rPr kumimoji="1" lang="en-US" altLang="ja-JP" sz="3600" dirty="0"/>
              <a:t/>
            </a:r>
            <a:br>
              <a:rPr kumimoji="1" lang="en-US" altLang="ja-JP" sz="3600" dirty="0"/>
            </a:br>
            <a:r>
              <a:rPr lang="ja-JP" altLang="en-US" dirty="0"/>
              <a:t>緩和ケアの医療資源</a:t>
            </a:r>
            <a:endParaRPr kumimoji="1" lang="ja-JP" altLang="en-US" dirty="0"/>
          </a:p>
        </p:txBody>
      </p:sp>
    </p:spTree>
    <p:extLst>
      <p:ext uri="{BB962C8B-B14F-4D97-AF65-F5344CB8AC3E}">
        <p14:creationId xmlns:p14="http://schemas.microsoft.com/office/powerpoint/2010/main" val="10085272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chor="ctr"/>
          <a:lstStyle/>
          <a:p>
            <a:r>
              <a:rPr lang="ja-JP" altLang="en-US" sz="2800" dirty="0"/>
              <a:t>緩和ケアの医療資源（地域リソース）</a:t>
            </a:r>
            <a:br>
              <a:rPr lang="ja-JP" altLang="en-US" sz="2800" dirty="0"/>
            </a:br>
            <a:r>
              <a:rPr lang="ja-JP" altLang="en-US" dirty="0"/>
              <a:t>在宅療養支援診療所</a:t>
            </a:r>
          </a:p>
        </p:txBody>
      </p:sp>
      <p:sp>
        <p:nvSpPr>
          <p:cNvPr id="32771" name="Rectangle 3"/>
          <p:cNvSpPr>
            <a:spLocks noGrp="1" noChangeArrowheads="1"/>
          </p:cNvSpPr>
          <p:nvPr>
            <p:ph idx="1"/>
          </p:nvPr>
        </p:nvSpPr>
        <p:spPr/>
        <p:txBody>
          <a:bodyPr/>
          <a:lstStyle/>
          <a:p>
            <a:r>
              <a:rPr lang="ja-JP" altLang="en-US" dirty="0"/>
              <a:t>病院、他の診療所、訪問看護ステーション、介護サービスなどと連携して、がん患者の緩和ケアを含む、自宅での治療を支援することのできる診療所</a:t>
            </a:r>
          </a:p>
          <a:p>
            <a:r>
              <a:rPr lang="ja-JP" altLang="en-US" dirty="0"/>
              <a:t>往診および訪問看護が</a:t>
            </a:r>
            <a:r>
              <a:rPr lang="en-US" altLang="ja-JP" dirty="0"/>
              <a:t>24</a:t>
            </a:r>
            <a:r>
              <a:rPr lang="ja-JP" altLang="en-US" dirty="0"/>
              <a:t>時間対応可能な体制ができている</a:t>
            </a:r>
            <a:endParaRPr lang="en-US" altLang="ja-JP" dirty="0"/>
          </a:p>
        </p:txBody>
      </p:sp>
    </p:spTree>
    <p:extLst>
      <p:ext uri="{BB962C8B-B14F-4D97-AF65-F5344CB8AC3E}">
        <p14:creationId xmlns:p14="http://schemas.microsoft.com/office/powerpoint/2010/main" val="3012819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訪問診療と往診</a:t>
            </a:r>
            <a:endParaRPr kumimoji="1" lang="ja-JP" altLang="en-US" dirty="0"/>
          </a:p>
        </p:txBody>
      </p:sp>
      <p:sp>
        <p:nvSpPr>
          <p:cNvPr id="3" name="コンテンツ プレースホルダー 2"/>
          <p:cNvSpPr>
            <a:spLocks noGrp="1"/>
          </p:cNvSpPr>
          <p:nvPr>
            <p:ph idx="1"/>
          </p:nvPr>
        </p:nvSpPr>
        <p:spPr/>
        <p:txBody>
          <a:bodyPr/>
          <a:lstStyle/>
          <a:p>
            <a:r>
              <a:rPr lang="ja-JP" altLang="en-US" dirty="0"/>
              <a:t>訪問診療</a:t>
            </a:r>
          </a:p>
          <a:p>
            <a:pPr lvl="1"/>
            <a:r>
              <a:rPr lang="ja-JP" altLang="en-US" dirty="0"/>
              <a:t>期日を計画し、事前に告知したうえで、患者の自宅などに訪問する医療サービス</a:t>
            </a:r>
          </a:p>
          <a:p>
            <a:endParaRPr kumimoji="1" lang="en-US" altLang="ja-JP" dirty="0"/>
          </a:p>
          <a:p>
            <a:r>
              <a:rPr lang="ja-JP" altLang="en-US" dirty="0"/>
              <a:t>往診</a:t>
            </a:r>
          </a:p>
          <a:p>
            <a:pPr lvl="1"/>
            <a:r>
              <a:rPr lang="ja-JP" altLang="en-US" dirty="0"/>
              <a:t>患者の具合が悪い時に、要請に応じて自宅などに訪問し診察を行うこと</a:t>
            </a:r>
          </a:p>
          <a:p>
            <a:endParaRPr kumimoji="1" lang="ja-JP" altLang="en-US" dirty="0"/>
          </a:p>
        </p:txBody>
      </p:sp>
    </p:spTree>
    <p:extLst>
      <p:ext uri="{BB962C8B-B14F-4D97-AF65-F5344CB8AC3E}">
        <p14:creationId xmlns:p14="http://schemas.microsoft.com/office/powerpoint/2010/main" val="17335963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chor="ctr"/>
          <a:lstStyle/>
          <a:p>
            <a:r>
              <a:rPr lang="ja-JP" altLang="en-US" sz="2800" dirty="0"/>
              <a:t>緩和ケアの医療資源（地域リソース）</a:t>
            </a:r>
            <a:r>
              <a:rPr lang="ja-JP" altLang="en-US" dirty="0"/>
              <a:t/>
            </a:r>
            <a:br>
              <a:rPr lang="ja-JP" altLang="en-US" dirty="0"/>
            </a:br>
            <a:r>
              <a:rPr lang="ja-JP" altLang="en-US" dirty="0"/>
              <a:t>訪問看護ステーション</a:t>
            </a:r>
          </a:p>
        </p:txBody>
      </p:sp>
      <p:sp>
        <p:nvSpPr>
          <p:cNvPr id="118787" name="Rectangle 3"/>
          <p:cNvSpPr>
            <a:spLocks noGrp="1" noChangeArrowheads="1"/>
          </p:cNvSpPr>
          <p:nvPr>
            <p:ph idx="1"/>
          </p:nvPr>
        </p:nvSpPr>
        <p:spPr/>
        <p:txBody>
          <a:bodyPr/>
          <a:lstStyle/>
          <a:p>
            <a:r>
              <a:rPr lang="ja-JP" altLang="en-US" dirty="0"/>
              <a:t>小児から高齢者まで年齢に関らず、介護</a:t>
            </a:r>
            <a:r>
              <a:rPr lang="en-US" altLang="ja-JP" dirty="0"/>
              <a:t/>
            </a:r>
            <a:br>
              <a:rPr lang="en-US" altLang="ja-JP" dirty="0"/>
            </a:br>
            <a:r>
              <a:rPr lang="ja-JP" altLang="en-US" dirty="0"/>
              <a:t>予防から在宅での看取りまでを含む</a:t>
            </a:r>
            <a:r>
              <a:rPr lang="en-US" altLang="ja-JP" dirty="0"/>
              <a:t/>
            </a:r>
            <a:br>
              <a:rPr lang="en-US" altLang="ja-JP" dirty="0"/>
            </a:br>
            <a:r>
              <a:rPr lang="ja-JP" altLang="en-US" dirty="0"/>
              <a:t>幅広い在宅療養者に応じた看護を提供</a:t>
            </a:r>
            <a:r>
              <a:rPr lang="en-US" altLang="ja-JP" dirty="0"/>
              <a:t/>
            </a:r>
            <a:br>
              <a:rPr lang="en-US" altLang="ja-JP" dirty="0"/>
            </a:br>
            <a:r>
              <a:rPr lang="ja-JP" altLang="en-US" dirty="0"/>
              <a:t>する事業所</a:t>
            </a:r>
          </a:p>
          <a:p>
            <a:r>
              <a:rPr lang="ja-JP" altLang="en-US" dirty="0"/>
              <a:t>介護保険・医療保険によって、利用料が</a:t>
            </a:r>
            <a:r>
              <a:rPr lang="en-US" altLang="ja-JP" dirty="0"/>
              <a:t/>
            </a:r>
            <a:br>
              <a:rPr lang="en-US" altLang="ja-JP" dirty="0"/>
            </a:br>
            <a:r>
              <a:rPr lang="ja-JP" altLang="en-US" dirty="0"/>
              <a:t>定められる</a:t>
            </a:r>
            <a:endParaRPr lang="en-US" altLang="ja-JP" dirty="0"/>
          </a:p>
          <a:p>
            <a:r>
              <a:rPr lang="ja-JP" altLang="en-US" dirty="0"/>
              <a:t>緩和ケアへの対応には</a:t>
            </a:r>
            <a:r>
              <a:rPr lang="en-US" altLang="ja-JP" dirty="0"/>
              <a:t>24</a:t>
            </a:r>
            <a:r>
              <a:rPr lang="ja-JP" altLang="en-US" dirty="0"/>
              <a:t>時間体制の</a:t>
            </a:r>
            <a:r>
              <a:rPr lang="en-US" altLang="ja-JP" dirty="0"/>
              <a:t/>
            </a:r>
            <a:br>
              <a:rPr lang="en-US" altLang="ja-JP" dirty="0"/>
            </a:br>
            <a:r>
              <a:rPr lang="ja-JP" altLang="en-US" dirty="0"/>
              <a:t>事業所が望ましい</a:t>
            </a:r>
            <a:endParaRPr lang="en-US" altLang="ja-JP" dirty="0"/>
          </a:p>
        </p:txBody>
      </p:sp>
    </p:spTree>
    <p:extLst>
      <p:ext uri="{BB962C8B-B14F-4D97-AF65-F5344CB8AC3E}">
        <p14:creationId xmlns:p14="http://schemas.microsoft.com/office/powerpoint/2010/main" val="26167366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chor="ctr"/>
          <a:lstStyle/>
          <a:p>
            <a:r>
              <a:rPr lang="ja-JP" altLang="en-US" sz="2800" dirty="0"/>
              <a:t>緩和ケアの資源（地域リソース）</a:t>
            </a:r>
            <a:r>
              <a:rPr lang="ja-JP" altLang="en-US" dirty="0"/>
              <a:t/>
            </a:r>
            <a:br>
              <a:rPr lang="ja-JP" altLang="en-US" dirty="0"/>
            </a:br>
            <a:r>
              <a:rPr lang="ja-JP" altLang="en-US" dirty="0"/>
              <a:t>居宅介護支援事業所</a:t>
            </a:r>
          </a:p>
        </p:txBody>
      </p:sp>
      <p:sp>
        <p:nvSpPr>
          <p:cNvPr id="34819" name="Rectangle 3"/>
          <p:cNvSpPr>
            <a:spLocks noGrp="1" noChangeArrowheads="1"/>
          </p:cNvSpPr>
          <p:nvPr>
            <p:ph idx="1"/>
          </p:nvPr>
        </p:nvSpPr>
        <p:spPr/>
        <p:txBody>
          <a:bodyPr>
            <a:normAutofit fontScale="92500"/>
          </a:bodyPr>
          <a:lstStyle/>
          <a:p>
            <a:r>
              <a:rPr lang="ja-JP" altLang="en-US" dirty="0"/>
              <a:t>在宅での介護サービスを調整し、円滑な在宅</a:t>
            </a:r>
            <a:r>
              <a:rPr lang="en-US" altLang="ja-JP" dirty="0"/>
              <a:t/>
            </a:r>
            <a:br>
              <a:rPr lang="en-US" altLang="ja-JP" dirty="0"/>
            </a:br>
            <a:r>
              <a:rPr lang="ja-JP" altLang="en-US" dirty="0"/>
              <a:t>療養を援助する</a:t>
            </a:r>
            <a:endParaRPr lang="en-US" altLang="ja-JP" dirty="0"/>
          </a:p>
          <a:p>
            <a:r>
              <a:rPr lang="ja-JP" altLang="en-US" dirty="0"/>
              <a:t>介護保険の申請手続き、支援</a:t>
            </a:r>
            <a:endParaRPr lang="en-US" altLang="ja-JP" dirty="0"/>
          </a:p>
          <a:p>
            <a:r>
              <a:rPr lang="ja-JP" altLang="en-US" dirty="0"/>
              <a:t>介護認定に沿って、ケアマネージャーがケア</a:t>
            </a:r>
            <a:r>
              <a:rPr lang="en-US" altLang="ja-JP" dirty="0"/>
              <a:t/>
            </a:r>
            <a:br>
              <a:rPr lang="en-US" altLang="ja-JP" dirty="0"/>
            </a:br>
            <a:r>
              <a:rPr lang="ja-JP" altLang="en-US" dirty="0"/>
              <a:t>プランを作成し、介護サービスを計画する</a:t>
            </a:r>
          </a:p>
          <a:p>
            <a:r>
              <a:rPr lang="ja-JP" altLang="en-US" dirty="0"/>
              <a:t>介護保険を利用したサービスの調整</a:t>
            </a:r>
            <a:endParaRPr lang="en-US" altLang="ja-JP" dirty="0"/>
          </a:p>
          <a:p>
            <a:pPr lvl="1"/>
            <a:r>
              <a:rPr lang="ja-JP" altLang="en-US" dirty="0"/>
              <a:t>福祉用具のレンタルや購入</a:t>
            </a:r>
            <a:endParaRPr lang="en-US" altLang="ja-JP" dirty="0"/>
          </a:p>
          <a:p>
            <a:pPr lvl="1"/>
            <a:r>
              <a:rPr lang="ja-JP" altLang="en-US" dirty="0"/>
              <a:t>ヘルパー、訪問入浴、介護タクシーなど</a:t>
            </a:r>
          </a:p>
        </p:txBody>
      </p:sp>
    </p:spTree>
    <p:extLst>
      <p:ext uri="{BB962C8B-B14F-4D97-AF65-F5344CB8AC3E}">
        <p14:creationId xmlns:p14="http://schemas.microsoft.com/office/powerpoint/2010/main" val="2133336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参加者のレベルによっては、最初から</a:t>
            </a:r>
            <a:r>
              <a:rPr lang="en-US" altLang="ja-JP" dirty="0"/>
              <a:t/>
            </a:r>
            <a:br>
              <a:rPr lang="en-US" altLang="ja-JP" dirty="0"/>
            </a:br>
            <a:r>
              <a:rPr lang="ja-JP" altLang="en-US" dirty="0"/>
              <a:t>グループワークを行うのではなく、</a:t>
            </a:r>
            <a:r>
              <a:rPr lang="en-US" altLang="ja-JP" dirty="0"/>
              <a:t/>
            </a:r>
            <a:br>
              <a:rPr lang="en-US" altLang="ja-JP" dirty="0"/>
            </a:br>
            <a:r>
              <a:rPr lang="ja-JP" altLang="en-US" dirty="0"/>
              <a:t>まず地域連携や在宅ケアについての</a:t>
            </a:r>
            <a:r>
              <a:rPr lang="en-US" altLang="ja-JP" dirty="0"/>
              <a:t/>
            </a:r>
            <a:br>
              <a:rPr lang="en-US" altLang="ja-JP" dirty="0"/>
            </a:br>
            <a:r>
              <a:rPr lang="ja-JP" altLang="en-US" dirty="0"/>
              <a:t>レクチャーを行ってから、グループ</a:t>
            </a:r>
            <a:r>
              <a:rPr lang="en-US" altLang="ja-JP" dirty="0"/>
              <a:t/>
            </a:r>
            <a:br>
              <a:rPr lang="en-US" altLang="ja-JP" dirty="0"/>
            </a:br>
            <a:r>
              <a:rPr lang="ja-JP" altLang="en-US" dirty="0"/>
              <a:t>ワークを行うようにしたほうがよい場合</a:t>
            </a:r>
            <a:r>
              <a:rPr lang="en-US" altLang="ja-JP" dirty="0"/>
              <a:t/>
            </a:r>
            <a:br>
              <a:rPr lang="en-US" altLang="ja-JP" dirty="0"/>
            </a:br>
            <a:r>
              <a:rPr lang="ja-JP" altLang="en-US" dirty="0"/>
              <a:t>もあると思います。</a:t>
            </a:r>
          </a:p>
          <a:p>
            <a:r>
              <a:rPr lang="ja-JP" altLang="en-US" dirty="0"/>
              <a:t>地域での実情に合わせてセッションを</a:t>
            </a:r>
            <a:r>
              <a:rPr lang="en-US" altLang="ja-JP" dirty="0"/>
              <a:t/>
            </a:r>
            <a:br>
              <a:rPr lang="en-US" altLang="ja-JP" dirty="0"/>
            </a:br>
            <a:r>
              <a:rPr lang="ja-JP" altLang="en-US" dirty="0"/>
              <a:t>組み立ててください</a:t>
            </a:r>
            <a:endParaRPr lang="en-US" altLang="ja-JP" dirty="0"/>
          </a:p>
        </p:txBody>
      </p:sp>
    </p:spTree>
    <p:extLst>
      <p:ext uri="{BB962C8B-B14F-4D97-AF65-F5344CB8AC3E}">
        <p14:creationId xmlns:p14="http://schemas.microsoft.com/office/powerpoint/2010/main" val="3498871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chor="ctr"/>
          <a:lstStyle/>
          <a:p>
            <a:r>
              <a:rPr lang="ja-JP" altLang="en-US" sz="2800" dirty="0"/>
              <a:t>緩和ケアの医療資源（地域リソース）</a:t>
            </a:r>
            <a:r>
              <a:rPr lang="ja-JP" altLang="en-US" dirty="0"/>
              <a:t/>
            </a:r>
            <a:br>
              <a:rPr lang="ja-JP" altLang="en-US" dirty="0"/>
            </a:br>
            <a:r>
              <a:rPr lang="ja-JP" altLang="en-US" dirty="0"/>
              <a:t>緩和ケア病棟</a:t>
            </a:r>
          </a:p>
        </p:txBody>
      </p:sp>
      <p:sp>
        <p:nvSpPr>
          <p:cNvPr id="35843" name="Rectangle 3"/>
          <p:cNvSpPr>
            <a:spLocks noGrp="1" noChangeArrowheads="1"/>
          </p:cNvSpPr>
          <p:nvPr>
            <p:ph idx="1"/>
          </p:nvPr>
        </p:nvSpPr>
        <p:spPr/>
        <p:txBody>
          <a:bodyPr>
            <a:normAutofit fontScale="92500" lnSpcReduction="10000"/>
          </a:bodyPr>
          <a:lstStyle/>
          <a:p>
            <a:r>
              <a:rPr lang="ja-JP" altLang="en-US" dirty="0"/>
              <a:t>苦痛緩和を必要とするがん患者などを対象と</a:t>
            </a:r>
            <a:r>
              <a:rPr lang="en-US" altLang="ja-JP" dirty="0"/>
              <a:t/>
            </a:r>
            <a:br>
              <a:rPr lang="en-US" altLang="ja-JP" dirty="0"/>
            </a:br>
            <a:r>
              <a:rPr lang="ja-JP" altLang="en-US" dirty="0"/>
              <a:t>する</a:t>
            </a:r>
          </a:p>
          <a:p>
            <a:r>
              <a:rPr lang="ja-JP" altLang="en-US" dirty="0"/>
              <a:t>入院の上での緩和ケアを行うとともに、外来</a:t>
            </a:r>
            <a:r>
              <a:rPr lang="en-US" altLang="ja-JP" dirty="0"/>
              <a:t/>
            </a:r>
            <a:br>
              <a:rPr lang="en-US" altLang="ja-JP" dirty="0"/>
            </a:br>
            <a:r>
              <a:rPr lang="ja-JP" altLang="en-US" dirty="0"/>
              <a:t>や在宅への円滑な移行を支援する</a:t>
            </a:r>
          </a:p>
          <a:p>
            <a:pPr lvl="1"/>
            <a:r>
              <a:rPr lang="ja-JP" altLang="en-US" dirty="0"/>
              <a:t>緩和ケア病棟で症状を緩和し、自宅に退院する</a:t>
            </a:r>
            <a:r>
              <a:rPr lang="en-US" altLang="ja-JP" dirty="0"/>
              <a:t/>
            </a:r>
            <a:br>
              <a:rPr lang="en-US" altLang="ja-JP" dirty="0"/>
            </a:br>
            <a:r>
              <a:rPr lang="ja-JP" altLang="en-US" dirty="0"/>
              <a:t>ことも可能</a:t>
            </a:r>
            <a:endParaRPr lang="en-US" altLang="ja-JP" dirty="0"/>
          </a:p>
          <a:p>
            <a:pPr lvl="1"/>
            <a:r>
              <a:rPr lang="ja-JP" altLang="en-US" dirty="0"/>
              <a:t>単なる看取りのための場ではない</a:t>
            </a:r>
            <a:endParaRPr lang="en-US" altLang="ja-JP" dirty="0"/>
          </a:p>
          <a:p>
            <a:pPr lvl="1"/>
            <a:r>
              <a:rPr lang="ja-JP" altLang="en-US" dirty="0"/>
              <a:t>在宅支援が要件に含まれている</a:t>
            </a:r>
          </a:p>
          <a:p>
            <a:r>
              <a:rPr lang="ja-JP" altLang="en-US" dirty="0"/>
              <a:t>医療費は入院期間に応じた定額制</a:t>
            </a:r>
          </a:p>
        </p:txBody>
      </p:sp>
    </p:spTree>
    <p:extLst>
      <p:ext uri="{BB962C8B-B14F-4D97-AF65-F5344CB8AC3E}">
        <p14:creationId xmlns:p14="http://schemas.microsoft.com/office/powerpoint/2010/main" val="1055216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chor="ctr"/>
          <a:lstStyle/>
          <a:p>
            <a:r>
              <a:rPr lang="ja-JP" altLang="en-US" sz="2800" dirty="0"/>
              <a:t>緩和ケアの医療資源（地域リソース）</a:t>
            </a:r>
            <a:r>
              <a:rPr lang="ja-JP" altLang="en-US" dirty="0"/>
              <a:t/>
            </a:r>
            <a:br>
              <a:rPr lang="ja-JP" altLang="en-US" dirty="0"/>
            </a:br>
            <a:r>
              <a:rPr lang="ja-JP" altLang="en-US" dirty="0"/>
              <a:t>緩和ケアチーム</a:t>
            </a:r>
          </a:p>
        </p:txBody>
      </p:sp>
      <p:sp>
        <p:nvSpPr>
          <p:cNvPr id="36867" name="Rectangle 3"/>
          <p:cNvSpPr>
            <a:spLocks noGrp="1" noChangeArrowheads="1"/>
          </p:cNvSpPr>
          <p:nvPr>
            <p:ph idx="1"/>
          </p:nvPr>
        </p:nvSpPr>
        <p:spPr/>
        <p:txBody>
          <a:bodyPr>
            <a:normAutofit fontScale="85000" lnSpcReduction="10000"/>
          </a:bodyPr>
          <a:lstStyle/>
          <a:p>
            <a:r>
              <a:rPr lang="ja-JP" altLang="en-US" dirty="0" smtClean="0"/>
              <a:t>緩和ケアを専門とする多職種</a:t>
            </a:r>
            <a:r>
              <a:rPr lang="ja-JP" altLang="en-US" dirty="0"/>
              <a:t>チームが、患者と家族の苦痛や</a:t>
            </a:r>
            <a:r>
              <a:rPr lang="ja-JP" altLang="en-US" dirty="0" smtClean="0"/>
              <a:t>つらさの</a:t>
            </a:r>
            <a:r>
              <a:rPr lang="ja-JP" altLang="en-US" dirty="0"/>
              <a:t>緩和に努める</a:t>
            </a:r>
            <a:endParaRPr lang="en-US" altLang="ja-JP" dirty="0"/>
          </a:p>
          <a:p>
            <a:r>
              <a:rPr lang="ja-JP" altLang="en-US" dirty="0"/>
              <a:t>化学療法などのがん治療中から関わる</a:t>
            </a:r>
          </a:p>
          <a:p>
            <a:r>
              <a:rPr lang="ja-JP" altLang="en-US" dirty="0"/>
              <a:t>緩和ケアを必要とする患者の退院支援も</a:t>
            </a:r>
          </a:p>
          <a:p>
            <a:r>
              <a:rPr lang="ja-JP" altLang="en-US" dirty="0"/>
              <a:t>がん診療連携拠点</a:t>
            </a:r>
            <a:r>
              <a:rPr lang="ja-JP" altLang="en-US" dirty="0" smtClean="0"/>
              <a:t>病院等で</a:t>
            </a:r>
            <a:r>
              <a:rPr lang="ja-JP" altLang="en-US" dirty="0"/>
              <a:t>は、緩和ケアチーム</a:t>
            </a:r>
            <a:r>
              <a:rPr lang="en-US" altLang="ja-JP" dirty="0"/>
              <a:t/>
            </a:r>
            <a:br>
              <a:rPr lang="en-US" altLang="ja-JP" dirty="0"/>
            </a:br>
            <a:r>
              <a:rPr lang="ja-JP" altLang="en-US" dirty="0"/>
              <a:t>による緩和医療の提供体制の整備が義務づけられている</a:t>
            </a:r>
          </a:p>
          <a:p>
            <a:r>
              <a:rPr lang="ja-JP" altLang="en-US" dirty="0"/>
              <a:t>一定の基準を満たした緩和ケアチームには、</a:t>
            </a:r>
            <a:r>
              <a:rPr lang="en-US" altLang="ja-JP" dirty="0"/>
              <a:t/>
            </a:r>
            <a:br>
              <a:rPr lang="en-US" altLang="ja-JP" dirty="0"/>
            </a:br>
            <a:r>
              <a:rPr lang="ja-JP" altLang="en-US" dirty="0"/>
              <a:t>緩和ケア診療加算が適用される</a:t>
            </a:r>
          </a:p>
        </p:txBody>
      </p:sp>
    </p:spTree>
    <p:extLst>
      <p:ext uri="{BB962C8B-B14F-4D97-AF65-F5344CB8AC3E}">
        <p14:creationId xmlns:p14="http://schemas.microsoft.com/office/powerpoint/2010/main" val="8080232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p:txBody>
          <a:bodyPr/>
          <a:lstStyle/>
          <a:p>
            <a:r>
              <a:rPr kumimoji="1" lang="ja-JP" altLang="en-US" dirty="0"/>
              <a:t>補助スライド</a:t>
            </a:r>
          </a:p>
        </p:txBody>
      </p:sp>
    </p:spTree>
    <p:extLst>
      <p:ext uri="{BB962C8B-B14F-4D97-AF65-F5344CB8AC3E}">
        <p14:creationId xmlns:p14="http://schemas.microsoft.com/office/powerpoint/2010/main" val="38857353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536959" y="1207472"/>
            <a:ext cx="8149841" cy="3099235"/>
          </a:xfrm>
          <a:prstGeom prst="ellipse">
            <a:avLst/>
          </a:prstGeom>
          <a:solidFill>
            <a:srgbClr val="FAC090"/>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 name="円/楕円 4"/>
          <p:cNvSpPr/>
          <p:nvPr/>
        </p:nvSpPr>
        <p:spPr>
          <a:xfrm>
            <a:off x="2554595" y="1388894"/>
            <a:ext cx="5791809" cy="2407683"/>
          </a:xfrm>
          <a:prstGeom prst="ellipse">
            <a:avLst/>
          </a:prstGeom>
          <a:solidFill>
            <a:schemeClr val="accent6"/>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7052188" y="4451332"/>
            <a:ext cx="1733808" cy="173889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b="1" dirty="0">
                <a:solidFill>
                  <a:schemeClr val="bg1"/>
                </a:solidFill>
              </a:rPr>
              <a:t>連携しやすくなる</a:t>
            </a:r>
          </a:p>
        </p:txBody>
      </p:sp>
      <p:sp>
        <p:nvSpPr>
          <p:cNvPr id="2" name="タイトル 1"/>
          <p:cNvSpPr>
            <a:spLocks noGrp="1"/>
          </p:cNvSpPr>
          <p:nvPr>
            <p:ph type="title"/>
          </p:nvPr>
        </p:nvSpPr>
        <p:spPr/>
        <p:txBody>
          <a:bodyPr/>
          <a:lstStyle/>
          <a:p>
            <a:r>
              <a:rPr kumimoji="1" lang="ja-JP" altLang="en-US" dirty="0"/>
              <a:t>顔の見える関係の概念的枠組み</a:t>
            </a:r>
          </a:p>
        </p:txBody>
      </p:sp>
      <p:sp>
        <p:nvSpPr>
          <p:cNvPr id="6" name="円/楕円 5"/>
          <p:cNvSpPr/>
          <p:nvPr/>
        </p:nvSpPr>
        <p:spPr>
          <a:xfrm>
            <a:off x="5197721" y="1780705"/>
            <a:ext cx="2904283" cy="1419892"/>
          </a:xfrm>
          <a:prstGeom prst="ellipse">
            <a:avLst/>
          </a:prstGeom>
          <a:solidFill>
            <a:schemeClr val="accent2"/>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dirty="0">
              <a:solidFill>
                <a:schemeClr val="bg1"/>
              </a:solidFill>
            </a:endParaRPr>
          </a:p>
        </p:txBody>
      </p:sp>
      <p:sp>
        <p:nvSpPr>
          <p:cNvPr id="7" name="テキスト ボックス 6"/>
          <p:cNvSpPr txBox="1"/>
          <p:nvPr/>
        </p:nvSpPr>
        <p:spPr>
          <a:xfrm>
            <a:off x="831046" y="2045049"/>
            <a:ext cx="1723549" cy="898707"/>
          </a:xfrm>
          <a:prstGeom prst="rect">
            <a:avLst/>
          </a:prstGeom>
          <a:noFill/>
        </p:spPr>
        <p:txBody>
          <a:bodyPr wrap="none" rtlCol="0">
            <a:spAutoFit/>
          </a:bodyPr>
          <a:lstStyle/>
          <a:p>
            <a:pPr>
              <a:lnSpc>
                <a:spcPct val="110000"/>
              </a:lnSpc>
            </a:pPr>
            <a:r>
              <a:rPr kumimoji="1" lang="ja-JP" altLang="en-US" sz="2400" dirty="0">
                <a:latin typeface="+mj-ea"/>
                <a:ea typeface="+mj-ea"/>
              </a:rPr>
              <a:t>顔の分かる</a:t>
            </a:r>
            <a:r>
              <a:rPr kumimoji="1" lang="en-US" altLang="ja-JP" sz="2400" dirty="0">
                <a:latin typeface="+mj-ea"/>
                <a:ea typeface="+mj-ea"/>
              </a:rPr>
              <a:t/>
            </a:r>
            <a:br>
              <a:rPr kumimoji="1" lang="en-US" altLang="ja-JP" sz="2400" dirty="0">
                <a:latin typeface="+mj-ea"/>
                <a:ea typeface="+mj-ea"/>
              </a:rPr>
            </a:br>
            <a:r>
              <a:rPr kumimoji="1" lang="ja-JP" altLang="en-US" sz="2400" dirty="0">
                <a:latin typeface="+mj-ea"/>
                <a:ea typeface="+mj-ea"/>
              </a:rPr>
              <a:t>関係</a:t>
            </a:r>
          </a:p>
        </p:txBody>
      </p:sp>
      <p:sp>
        <p:nvSpPr>
          <p:cNvPr id="8" name="テキスト ボックス 7"/>
          <p:cNvSpPr txBox="1"/>
          <p:nvPr/>
        </p:nvSpPr>
        <p:spPr>
          <a:xfrm>
            <a:off x="2794533" y="2045049"/>
            <a:ext cx="2520342" cy="898707"/>
          </a:xfrm>
          <a:prstGeom prst="rect">
            <a:avLst/>
          </a:prstGeom>
          <a:noFill/>
        </p:spPr>
        <p:txBody>
          <a:bodyPr wrap="square" rtlCol="0">
            <a:spAutoFit/>
          </a:bodyPr>
          <a:lstStyle/>
          <a:p>
            <a:pPr>
              <a:lnSpc>
                <a:spcPct val="110000"/>
              </a:lnSpc>
            </a:pPr>
            <a:r>
              <a:rPr kumimoji="1" lang="ja-JP" altLang="en-US" sz="2400" dirty="0">
                <a:latin typeface="+mj-ea"/>
                <a:ea typeface="+mj-ea"/>
              </a:rPr>
              <a:t>顔の向こう側が</a:t>
            </a:r>
            <a:r>
              <a:rPr kumimoji="1" lang="en-US" altLang="ja-JP" sz="2400" dirty="0">
                <a:latin typeface="+mj-ea"/>
                <a:ea typeface="+mj-ea"/>
              </a:rPr>
              <a:t/>
            </a:r>
            <a:br>
              <a:rPr kumimoji="1" lang="en-US" altLang="ja-JP" sz="2400" dirty="0">
                <a:latin typeface="+mj-ea"/>
                <a:ea typeface="+mj-ea"/>
              </a:rPr>
            </a:br>
            <a:r>
              <a:rPr kumimoji="1" lang="ja-JP" altLang="en-US" sz="2400" dirty="0">
                <a:latin typeface="+mj-ea"/>
                <a:ea typeface="+mj-ea"/>
              </a:rPr>
              <a:t>分かる関係</a:t>
            </a:r>
          </a:p>
        </p:txBody>
      </p:sp>
      <p:sp>
        <p:nvSpPr>
          <p:cNvPr id="9" name="テキスト ボックス 8"/>
          <p:cNvSpPr txBox="1"/>
          <p:nvPr/>
        </p:nvSpPr>
        <p:spPr>
          <a:xfrm>
            <a:off x="5566662" y="2045049"/>
            <a:ext cx="2535342" cy="904863"/>
          </a:xfrm>
          <a:prstGeom prst="rect">
            <a:avLst/>
          </a:prstGeom>
          <a:noFill/>
        </p:spPr>
        <p:txBody>
          <a:bodyPr wrap="square" rtlCol="0">
            <a:spAutoFit/>
          </a:bodyPr>
          <a:lstStyle/>
          <a:p>
            <a:pPr>
              <a:lnSpc>
                <a:spcPct val="110000"/>
              </a:lnSpc>
            </a:pPr>
            <a:r>
              <a:rPr kumimoji="1" lang="ja-JP" altLang="en-US" sz="2400" dirty="0">
                <a:latin typeface="+mj-ea"/>
                <a:ea typeface="+mj-ea"/>
              </a:rPr>
              <a:t>顔を通り超えて信頼できる関係</a:t>
            </a:r>
          </a:p>
        </p:txBody>
      </p:sp>
      <p:sp>
        <p:nvSpPr>
          <p:cNvPr id="11" name="テキスト ボックス 10"/>
          <p:cNvSpPr txBox="1"/>
          <p:nvPr/>
        </p:nvSpPr>
        <p:spPr>
          <a:xfrm>
            <a:off x="136087" y="4435902"/>
            <a:ext cx="6417141" cy="1754327"/>
          </a:xfrm>
          <a:prstGeom prst="rect">
            <a:avLst/>
          </a:prstGeom>
          <a:solidFill>
            <a:schemeClr val="accent3">
              <a:lumMod val="40000"/>
              <a:lumOff val="60000"/>
            </a:schemeClr>
          </a:solidFill>
        </p:spPr>
        <p:txBody>
          <a:bodyPr wrap="none" rtlCol="0">
            <a:spAutoFit/>
          </a:bodyPr>
          <a:lstStyle/>
          <a:p>
            <a:r>
              <a:rPr kumimoji="1" lang="ja-JP" altLang="en-US" dirty="0">
                <a:solidFill>
                  <a:srgbClr val="000000"/>
                </a:solidFill>
                <a:latin typeface="+mj-ea"/>
                <a:ea typeface="+mj-ea"/>
              </a:rPr>
              <a:t>「顔が分かるから安心して連携しやすい」</a:t>
            </a:r>
            <a:endParaRPr kumimoji="1" lang="en-US" altLang="ja-JP" dirty="0">
              <a:solidFill>
                <a:srgbClr val="000000"/>
              </a:solidFill>
              <a:latin typeface="+mj-ea"/>
              <a:ea typeface="+mj-ea"/>
            </a:endParaRPr>
          </a:p>
          <a:p>
            <a:r>
              <a:rPr lang="ja-JP" altLang="en-US" dirty="0">
                <a:solidFill>
                  <a:srgbClr val="000000"/>
                </a:solidFill>
                <a:latin typeface="+mj-ea"/>
                <a:ea typeface="+mj-ea"/>
              </a:rPr>
              <a:t>「役割を果たせるキーパーソンが分かる」</a:t>
            </a:r>
            <a:endParaRPr lang="en-US" altLang="ja-JP" dirty="0">
              <a:solidFill>
                <a:srgbClr val="000000"/>
              </a:solidFill>
              <a:latin typeface="+mj-ea"/>
              <a:ea typeface="+mj-ea"/>
            </a:endParaRPr>
          </a:p>
          <a:p>
            <a:r>
              <a:rPr kumimoji="1" lang="ja-JP" altLang="en-US" dirty="0">
                <a:solidFill>
                  <a:srgbClr val="000000"/>
                </a:solidFill>
                <a:latin typeface="+mj-ea"/>
                <a:ea typeface="+mj-ea"/>
              </a:rPr>
              <a:t>「相手に合わせて自分の対応を変えられるようになる」</a:t>
            </a:r>
            <a:endParaRPr kumimoji="1" lang="en-US" altLang="ja-JP" dirty="0">
              <a:solidFill>
                <a:srgbClr val="000000"/>
              </a:solidFill>
              <a:latin typeface="+mj-ea"/>
              <a:ea typeface="+mj-ea"/>
            </a:endParaRPr>
          </a:p>
          <a:p>
            <a:r>
              <a:rPr lang="ja-JP" altLang="en-US" dirty="0">
                <a:solidFill>
                  <a:srgbClr val="000000"/>
                </a:solidFill>
                <a:latin typeface="+mj-ea"/>
                <a:ea typeface="+mj-ea"/>
              </a:rPr>
              <a:t>「同じことを繰り返して信頼を得ることで効率が良くなる」</a:t>
            </a:r>
            <a:endParaRPr lang="en-US" altLang="ja-JP" dirty="0">
              <a:solidFill>
                <a:srgbClr val="000000"/>
              </a:solidFill>
              <a:latin typeface="+mj-ea"/>
              <a:ea typeface="+mj-ea"/>
            </a:endParaRPr>
          </a:p>
          <a:p>
            <a:r>
              <a:rPr kumimoji="1" lang="ja-JP" altLang="en-US" dirty="0">
                <a:solidFill>
                  <a:srgbClr val="000000"/>
                </a:solidFill>
                <a:latin typeface="+mj-ea"/>
                <a:ea typeface="+mj-ea"/>
              </a:rPr>
              <a:t>「親近感がわく」</a:t>
            </a:r>
            <a:endParaRPr kumimoji="1" lang="en-US" altLang="ja-JP" dirty="0">
              <a:solidFill>
                <a:srgbClr val="000000"/>
              </a:solidFill>
              <a:latin typeface="+mj-ea"/>
              <a:ea typeface="+mj-ea"/>
            </a:endParaRPr>
          </a:p>
          <a:p>
            <a:r>
              <a:rPr lang="ja-JP" altLang="en-US" dirty="0">
                <a:solidFill>
                  <a:srgbClr val="000000"/>
                </a:solidFill>
                <a:latin typeface="+mj-ea"/>
                <a:ea typeface="+mj-ea"/>
              </a:rPr>
              <a:t>「責任のある対応をする」</a:t>
            </a:r>
            <a:endParaRPr kumimoji="1" lang="ja-JP" altLang="en-US" dirty="0">
              <a:solidFill>
                <a:srgbClr val="000000"/>
              </a:solidFill>
              <a:latin typeface="+mj-ea"/>
              <a:ea typeface="+mj-ea"/>
            </a:endParaRPr>
          </a:p>
        </p:txBody>
      </p:sp>
      <p:sp>
        <p:nvSpPr>
          <p:cNvPr id="13" name="右矢印 12"/>
          <p:cNvSpPr/>
          <p:nvPr/>
        </p:nvSpPr>
        <p:spPr>
          <a:xfrm>
            <a:off x="6502608" y="4693222"/>
            <a:ext cx="461171" cy="1240001"/>
          </a:xfrm>
          <a:prstGeom prst="rightArrow">
            <a:avLst>
              <a:gd name="adj1" fmla="val 64631"/>
              <a:gd name="adj2" fmla="val 50000"/>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solidFill>
                <a:srgbClr val="000000"/>
              </a:solidFill>
            </a:endParaRPr>
          </a:p>
        </p:txBody>
      </p:sp>
      <p:sp>
        <p:nvSpPr>
          <p:cNvPr id="3" name="正方形/長方形 2"/>
          <p:cNvSpPr/>
          <p:nvPr/>
        </p:nvSpPr>
        <p:spPr>
          <a:xfrm>
            <a:off x="6273893" y="6273039"/>
            <a:ext cx="2885402" cy="338554"/>
          </a:xfrm>
          <a:prstGeom prst="rect">
            <a:avLst/>
          </a:prstGeom>
        </p:spPr>
        <p:txBody>
          <a:bodyPr wrap="none">
            <a:spAutoFit/>
          </a:bodyPr>
          <a:lstStyle/>
          <a:p>
            <a:pPr marL="0" indent="0" algn="r">
              <a:buNone/>
            </a:pPr>
            <a:r>
              <a:rPr lang="ja-JP" altLang="en-US" sz="1600" i="1" dirty="0">
                <a:latin typeface="+mj-ea"/>
                <a:ea typeface="+mj-ea"/>
              </a:rPr>
              <a:t>森田</a:t>
            </a:r>
            <a:r>
              <a:rPr lang="en-US" altLang="ja-JP" sz="1600" i="1" dirty="0">
                <a:latin typeface="+mj-ea"/>
                <a:ea typeface="+mj-ea"/>
              </a:rPr>
              <a:t>. </a:t>
            </a:r>
            <a:r>
              <a:rPr lang="en-US" altLang="ja-JP" sz="1600" i="1" dirty="0" err="1">
                <a:latin typeface="+mj-ea"/>
                <a:ea typeface="+mj-ea"/>
              </a:rPr>
              <a:t>Palliat</a:t>
            </a:r>
            <a:r>
              <a:rPr lang="en-US" altLang="ja-JP" sz="1600" i="1" dirty="0">
                <a:latin typeface="+mj-ea"/>
                <a:ea typeface="+mj-ea"/>
              </a:rPr>
              <a:t> Care Res </a:t>
            </a:r>
            <a:r>
              <a:rPr lang="en-US" altLang="ja-JP" sz="1600" dirty="0">
                <a:latin typeface="+mj-ea"/>
                <a:ea typeface="+mj-ea"/>
              </a:rPr>
              <a:t>2012</a:t>
            </a:r>
          </a:p>
        </p:txBody>
      </p:sp>
      <p:sp>
        <p:nvSpPr>
          <p:cNvPr id="15" name="右矢印 14"/>
          <p:cNvSpPr/>
          <p:nvPr/>
        </p:nvSpPr>
        <p:spPr>
          <a:xfrm>
            <a:off x="1483043" y="2805672"/>
            <a:ext cx="3831832" cy="1604843"/>
          </a:xfrm>
          <a:prstGeom prst="rightArrow">
            <a:avLst>
              <a:gd name="adj1" fmla="val 68868"/>
              <a:gd name="adj2" fmla="val 50000"/>
            </a:avLst>
          </a:prstGeom>
          <a:solidFill>
            <a:schemeClr val="accent3"/>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10000"/>
              </a:lnSpc>
            </a:pPr>
            <a:r>
              <a:rPr kumimoji="1" lang="ja-JP" altLang="en-US" sz="2000" b="1" dirty="0">
                <a:solidFill>
                  <a:schemeClr val="bg1"/>
                </a:solidFill>
              </a:rPr>
              <a:t>話す機会がある</a:t>
            </a:r>
            <a:endParaRPr kumimoji="1" lang="en-US" altLang="ja-JP" sz="2000" b="1" dirty="0">
              <a:solidFill>
                <a:schemeClr val="bg1"/>
              </a:solidFill>
            </a:endParaRPr>
          </a:p>
          <a:p>
            <a:pPr algn="ctr">
              <a:lnSpc>
                <a:spcPct val="110000"/>
              </a:lnSpc>
            </a:pPr>
            <a:r>
              <a:rPr kumimoji="1" lang="ja-JP" altLang="en-US" sz="1400" dirty="0">
                <a:solidFill>
                  <a:schemeClr val="tx1"/>
                </a:solidFill>
              </a:rPr>
              <a:t>グループワーク・日常的な会話・患者を一緒に診察などで人となりを知る</a:t>
            </a:r>
          </a:p>
        </p:txBody>
      </p:sp>
    </p:spTree>
    <p:extLst>
      <p:ext uri="{BB962C8B-B14F-4D97-AF65-F5344CB8AC3E}">
        <p14:creationId xmlns:p14="http://schemas.microsoft.com/office/powerpoint/2010/main" val="24219719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ja-JP" altLang="en-US" dirty="0"/>
              <a:t>在宅に移行する際のポイント</a:t>
            </a:r>
          </a:p>
        </p:txBody>
      </p:sp>
    </p:spTree>
    <p:extLst>
      <p:ext uri="{BB962C8B-B14F-4D97-AF65-F5344CB8AC3E}">
        <p14:creationId xmlns:p14="http://schemas.microsoft.com/office/powerpoint/2010/main" val="7243608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224444" y="146038"/>
            <a:ext cx="8695112" cy="868362"/>
          </a:xfrm>
        </p:spPr>
        <p:txBody>
          <a:bodyPr anchor="ctr">
            <a:normAutofit fontScale="90000"/>
          </a:bodyPr>
          <a:lstStyle/>
          <a:p>
            <a:r>
              <a:rPr lang="ja-JP" altLang="en-US"/>
              <a:t>病院と在宅の連携を良くするために</a:t>
            </a:r>
            <a:endParaRPr lang="ja-JP" altLang="en-US" dirty="0"/>
          </a:p>
        </p:txBody>
      </p:sp>
      <p:sp>
        <p:nvSpPr>
          <p:cNvPr id="22531" name="Rectangle 3"/>
          <p:cNvSpPr>
            <a:spLocks noGrp="1" noChangeArrowheads="1"/>
          </p:cNvSpPr>
          <p:nvPr>
            <p:ph idx="1"/>
          </p:nvPr>
        </p:nvSpPr>
        <p:spPr/>
        <p:txBody>
          <a:bodyPr/>
          <a:lstStyle/>
          <a:p>
            <a:r>
              <a:rPr lang="ja-JP" altLang="en-US" dirty="0"/>
              <a:t>入院中から在宅を視野に入れたケアを</a:t>
            </a:r>
            <a:endParaRPr lang="en-US" altLang="ja-JP" dirty="0"/>
          </a:p>
          <a:p>
            <a:r>
              <a:rPr lang="ja-JP" altLang="en-US" dirty="0"/>
              <a:t>退院前共同指導、介護支援連携指導、カンファレンスを行って連絡を密にする</a:t>
            </a:r>
          </a:p>
          <a:p>
            <a:r>
              <a:rPr lang="ja-JP" altLang="en-US" dirty="0"/>
              <a:t>顔の見える関係作りをする</a:t>
            </a:r>
          </a:p>
        </p:txBody>
      </p:sp>
    </p:spTree>
    <p:extLst>
      <p:ext uri="{BB962C8B-B14F-4D97-AF65-F5344CB8AC3E}">
        <p14:creationId xmlns:p14="http://schemas.microsoft.com/office/powerpoint/2010/main" val="42057355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a:xfrm>
            <a:off x="66502" y="146038"/>
            <a:ext cx="9010996" cy="868362"/>
          </a:xfrm>
        </p:spPr>
        <p:txBody>
          <a:bodyPr>
            <a:normAutofit fontScale="90000"/>
          </a:bodyPr>
          <a:lstStyle/>
          <a:p>
            <a:r>
              <a:rPr lang="ja-JP" altLang="en-US" dirty="0"/>
              <a:t>入院から在宅に移行する際のポイント</a:t>
            </a:r>
          </a:p>
        </p:txBody>
      </p:sp>
      <p:sp>
        <p:nvSpPr>
          <p:cNvPr id="23555" name="Rectangle 3"/>
          <p:cNvSpPr>
            <a:spLocks noGrp="1" noChangeArrowheads="1"/>
          </p:cNvSpPr>
          <p:nvPr>
            <p:ph idx="1"/>
          </p:nvPr>
        </p:nvSpPr>
        <p:spPr/>
        <p:txBody>
          <a:bodyPr>
            <a:normAutofit fontScale="85000" lnSpcReduction="10000"/>
          </a:bodyPr>
          <a:lstStyle/>
          <a:p>
            <a:r>
              <a:rPr lang="ja-JP" altLang="en-US" dirty="0"/>
              <a:t>患者・家族の意向を明らかにする</a:t>
            </a:r>
          </a:p>
          <a:p>
            <a:r>
              <a:rPr lang="ja-JP" altLang="en-US" dirty="0"/>
              <a:t>介護力の有無、家の構造・患者や家族の生活パターンなどの情報を集める</a:t>
            </a:r>
            <a:endParaRPr lang="en-US" altLang="ja-JP" dirty="0"/>
          </a:p>
          <a:p>
            <a:r>
              <a:rPr lang="ja-JP" altLang="en-US" dirty="0"/>
              <a:t>入院中から在宅でも可能な医療を行う</a:t>
            </a:r>
            <a:endParaRPr lang="en-US" altLang="ja-JP" dirty="0"/>
          </a:p>
          <a:p>
            <a:r>
              <a:rPr lang="ja-JP" altLang="en-US" dirty="0"/>
              <a:t>家族を交えて必要な介護方法を指導する</a:t>
            </a:r>
          </a:p>
          <a:p>
            <a:r>
              <a:rPr lang="ja-JP" altLang="en-US" dirty="0"/>
              <a:t>ケアマネージャー、医療ソーシャルワーカー</a:t>
            </a:r>
            <a:r>
              <a:rPr lang="en-US" altLang="ja-JP" dirty="0"/>
              <a:t>(MSW)</a:t>
            </a:r>
            <a:r>
              <a:rPr lang="ja-JP" altLang="en-US" dirty="0" err="1"/>
              <a:t>、</a:t>
            </a:r>
            <a:r>
              <a:rPr lang="ja-JP" altLang="en-US" dirty="0"/>
              <a:t>訪問看護師らと早めに連絡をとり合い</a:t>
            </a:r>
            <a:r>
              <a:rPr lang="en-US" altLang="ja-JP" dirty="0"/>
              <a:t/>
            </a:r>
            <a:br>
              <a:rPr lang="en-US" altLang="ja-JP" dirty="0"/>
            </a:br>
            <a:r>
              <a:rPr lang="ja-JP" altLang="en-US" dirty="0"/>
              <a:t>情報を共有する</a:t>
            </a:r>
          </a:p>
          <a:p>
            <a:r>
              <a:rPr lang="ja-JP" altLang="en-US" dirty="0"/>
              <a:t>退院前カンファレンスを実施する</a:t>
            </a:r>
          </a:p>
        </p:txBody>
      </p:sp>
    </p:spTree>
    <p:extLst>
      <p:ext uri="{BB962C8B-B14F-4D97-AF65-F5344CB8AC3E}">
        <p14:creationId xmlns:p14="http://schemas.microsoft.com/office/powerpoint/2010/main" val="26159759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r>
              <a:rPr lang="ja-JP" altLang="en-US"/>
              <a:t>退院前カンファレンス</a:t>
            </a:r>
            <a:endParaRPr lang="ja-JP" altLang="en-US" dirty="0"/>
          </a:p>
        </p:txBody>
      </p:sp>
      <p:sp>
        <p:nvSpPr>
          <p:cNvPr id="24579" name="Rectangle 3"/>
          <p:cNvSpPr>
            <a:spLocks noGrp="1" noChangeArrowheads="1"/>
          </p:cNvSpPr>
          <p:nvPr>
            <p:ph idx="1"/>
          </p:nvPr>
        </p:nvSpPr>
        <p:spPr/>
        <p:txBody>
          <a:bodyPr/>
          <a:lstStyle/>
          <a:p>
            <a:r>
              <a:rPr lang="ja-JP" altLang="en-US" dirty="0"/>
              <a:t>在宅での療養が円滑に行えるように、</a:t>
            </a:r>
            <a:r>
              <a:rPr lang="en-US" altLang="ja-JP" dirty="0"/>
              <a:t/>
            </a:r>
            <a:br>
              <a:rPr lang="en-US" altLang="ja-JP" dirty="0"/>
            </a:br>
            <a:r>
              <a:rPr lang="ja-JP" altLang="en-US" dirty="0"/>
              <a:t>患者・家族・主治医・訪問看護師・</a:t>
            </a:r>
            <a:r>
              <a:rPr lang="en-US" altLang="ja-JP" dirty="0"/>
              <a:t>MSW</a:t>
            </a:r>
            <a:r>
              <a:rPr lang="ja-JP" altLang="en-US" dirty="0"/>
              <a:t>などが集まり、情報の共有や緊急時の</a:t>
            </a:r>
            <a:r>
              <a:rPr lang="en-US" altLang="ja-JP" dirty="0"/>
              <a:t/>
            </a:r>
            <a:br>
              <a:rPr lang="en-US" altLang="ja-JP" dirty="0"/>
            </a:br>
            <a:r>
              <a:rPr lang="ja-JP" altLang="en-US" dirty="0"/>
              <a:t>対応などを話し合うこと</a:t>
            </a:r>
          </a:p>
        </p:txBody>
      </p:sp>
      <p:pic>
        <p:nvPicPr>
          <p:cNvPr id="2" name="図 1"/>
          <p:cNvPicPr>
            <a:picLocks noChangeAspect="1"/>
          </p:cNvPicPr>
          <p:nvPr/>
        </p:nvPicPr>
        <p:blipFill>
          <a:blip r:embed="rId3"/>
          <a:stretch>
            <a:fillRect/>
          </a:stretch>
        </p:blipFill>
        <p:spPr>
          <a:xfrm>
            <a:off x="4682802" y="3276952"/>
            <a:ext cx="4156602" cy="3006608"/>
          </a:xfrm>
          <a:prstGeom prst="rect">
            <a:avLst/>
          </a:prstGeom>
        </p:spPr>
      </p:pic>
    </p:spTree>
    <p:extLst>
      <p:ext uri="{BB962C8B-B14F-4D97-AF65-F5344CB8AC3E}">
        <p14:creationId xmlns:p14="http://schemas.microsoft.com/office/powerpoint/2010/main" val="7036479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r>
              <a:rPr lang="ja-JP" altLang="en-US" dirty="0"/>
              <a:t>退院時共同指導料</a:t>
            </a:r>
          </a:p>
        </p:txBody>
      </p:sp>
      <p:sp>
        <p:nvSpPr>
          <p:cNvPr id="25603" name="Rectangle 3"/>
          <p:cNvSpPr>
            <a:spLocks noGrp="1" noChangeArrowheads="1"/>
          </p:cNvSpPr>
          <p:nvPr>
            <p:ph idx="1"/>
          </p:nvPr>
        </p:nvSpPr>
        <p:spPr/>
        <p:txBody>
          <a:bodyPr>
            <a:normAutofit fontScale="70000" lnSpcReduction="20000"/>
          </a:bodyPr>
          <a:lstStyle/>
          <a:p>
            <a:r>
              <a:rPr lang="ja-JP" altLang="en-US" dirty="0"/>
              <a:t>在宅医や訪問看護師が退院前に、入院先に赴き病院スタッフと情報交換を行う</a:t>
            </a:r>
            <a:endParaRPr lang="en-US" altLang="ja-JP" dirty="0"/>
          </a:p>
          <a:p>
            <a:pPr>
              <a:tabLst>
                <a:tab pos="7897813" algn="r"/>
              </a:tabLst>
            </a:pPr>
            <a:r>
              <a:rPr lang="ja-JP" altLang="en-US" dirty="0"/>
              <a:t>退院時共同指導料</a:t>
            </a:r>
            <a:r>
              <a:rPr lang="en-US" altLang="ja-JP" dirty="0"/>
              <a:t>1</a:t>
            </a:r>
          </a:p>
          <a:p>
            <a:pPr lvl="1">
              <a:tabLst>
                <a:tab pos="7897813" algn="r"/>
              </a:tabLst>
            </a:pPr>
            <a:r>
              <a:rPr lang="ja-JP" altLang="en-US" dirty="0"/>
              <a:t>在宅療養診療所の医師またはその指示を受けた看護師　　　　</a:t>
            </a:r>
            <a:r>
              <a:rPr lang="en-US" altLang="ja-JP" dirty="0"/>
              <a:t>	</a:t>
            </a:r>
            <a:r>
              <a:rPr lang="en-US" altLang="ja-JP" dirty="0" smtClean="0"/>
              <a:t>1,500</a:t>
            </a:r>
            <a:r>
              <a:rPr lang="ja-JP" altLang="en-US" dirty="0"/>
              <a:t>点</a:t>
            </a:r>
            <a:endParaRPr lang="en-US" altLang="ja-JP" dirty="0"/>
          </a:p>
          <a:p>
            <a:pPr lvl="1">
              <a:tabLst>
                <a:tab pos="7897813" algn="r"/>
              </a:tabLst>
            </a:pPr>
            <a:r>
              <a:rPr lang="ja-JP" altLang="en-US" dirty="0"/>
              <a:t>それ以外の場合</a:t>
            </a:r>
            <a:r>
              <a:rPr lang="en-US" altLang="ja-JP" dirty="0"/>
              <a:t>	</a:t>
            </a:r>
            <a:r>
              <a:rPr lang="en-US" altLang="ja-JP" dirty="0" smtClean="0"/>
              <a:t>900</a:t>
            </a:r>
            <a:r>
              <a:rPr lang="ja-JP" altLang="en-US" dirty="0"/>
              <a:t>点</a:t>
            </a:r>
            <a:endParaRPr lang="en-US" altLang="ja-JP" dirty="0"/>
          </a:p>
          <a:p>
            <a:pPr lvl="1">
              <a:tabLst>
                <a:tab pos="7897813" algn="r"/>
              </a:tabLst>
            </a:pPr>
            <a:r>
              <a:rPr lang="ja-JP" altLang="en-US" dirty="0"/>
              <a:t>ドレーン留置、人工</a:t>
            </a:r>
            <a:r>
              <a:rPr lang="ja-JP" altLang="en-US"/>
              <a:t>肛門</a:t>
            </a:r>
            <a:r>
              <a:rPr lang="ja-JP" altLang="en-US" smtClean="0"/>
              <a:t>、中心</a:t>
            </a:r>
            <a:r>
              <a:rPr lang="ja-JP" altLang="en-US" dirty="0" smtClean="0"/>
              <a:t>静脈カテーテル</a:t>
            </a:r>
            <a:endParaRPr lang="en-US" altLang="ja-JP" dirty="0" smtClean="0"/>
          </a:p>
          <a:p>
            <a:pPr marL="457200" lvl="1" indent="0">
              <a:buNone/>
              <a:tabLst>
                <a:tab pos="7897813" algn="r"/>
              </a:tabLst>
            </a:pPr>
            <a:r>
              <a:rPr lang="ja-JP" altLang="en-US" dirty="0"/>
              <a:t>　</a:t>
            </a:r>
            <a:r>
              <a:rPr lang="ja-JP" altLang="en-US" dirty="0" smtClean="0"/>
              <a:t>など</a:t>
            </a:r>
            <a:r>
              <a:rPr lang="ja-JP" altLang="en-US" dirty="0"/>
              <a:t>の条件により重症者加算</a:t>
            </a:r>
            <a:r>
              <a:rPr lang="en-US" altLang="ja-JP" dirty="0"/>
              <a:t>	200</a:t>
            </a:r>
            <a:r>
              <a:rPr lang="ja-JP" altLang="en-US" dirty="0"/>
              <a:t>点</a:t>
            </a:r>
            <a:endParaRPr lang="en-US" altLang="ja-JP" dirty="0"/>
          </a:p>
          <a:p>
            <a:pPr>
              <a:tabLst>
                <a:tab pos="7897813" algn="r"/>
              </a:tabLst>
            </a:pPr>
            <a:r>
              <a:rPr lang="ja-JP" altLang="en-US" dirty="0"/>
              <a:t>退院時共同指導料</a:t>
            </a:r>
            <a:r>
              <a:rPr lang="en-US" altLang="ja-JP" dirty="0"/>
              <a:t>2</a:t>
            </a:r>
          </a:p>
          <a:p>
            <a:pPr lvl="1">
              <a:tabLst>
                <a:tab pos="7897813" algn="r"/>
              </a:tabLst>
            </a:pPr>
            <a:r>
              <a:rPr lang="ja-JP" altLang="en-US" dirty="0"/>
              <a:t>入院施設</a:t>
            </a:r>
            <a:r>
              <a:rPr lang="en-US" altLang="ja-JP" dirty="0"/>
              <a:t>(</a:t>
            </a:r>
            <a:r>
              <a:rPr lang="ja-JP" altLang="en-US" dirty="0"/>
              <a:t>参加する職種により</a:t>
            </a:r>
            <a:r>
              <a:rPr lang="en-US" altLang="ja-JP" dirty="0"/>
              <a:t>)	</a:t>
            </a:r>
            <a:r>
              <a:rPr lang="en-US" altLang="ja-JP" dirty="0" smtClean="0"/>
              <a:t>400~2,400</a:t>
            </a:r>
            <a:r>
              <a:rPr lang="ja-JP" altLang="en-US" dirty="0"/>
              <a:t>点</a:t>
            </a:r>
            <a:endParaRPr lang="en-US" altLang="ja-JP" dirty="0"/>
          </a:p>
          <a:p>
            <a:r>
              <a:rPr lang="ja-JP" altLang="en-US" dirty="0"/>
              <a:t>末期の悪性腫瘍の患者は</a:t>
            </a:r>
            <a:r>
              <a:rPr lang="en-US" altLang="ja-JP" dirty="0"/>
              <a:t>2</a:t>
            </a:r>
            <a:r>
              <a:rPr lang="ja-JP" altLang="en-US" dirty="0"/>
              <a:t>回算定可能</a:t>
            </a:r>
            <a:endParaRPr lang="en-US" altLang="ja-JP" dirty="0"/>
          </a:p>
          <a:p>
            <a:pPr marL="0" indent="0" algn="r">
              <a:buNone/>
            </a:pPr>
            <a:r>
              <a:rPr lang="en-US" altLang="ja-JP" sz="2600" dirty="0"/>
              <a:t>(</a:t>
            </a:r>
            <a:r>
              <a:rPr lang="ja-JP" altLang="en-US" sz="2600" dirty="0"/>
              <a:t>平成</a:t>
            </a:r>
            <a:r>
              <a:rPr lang="en-US" altLang="ja-JP" sz="2600" dirty="0" smtClean="0"/>
              <a:t>28</a:t>
            </a:r>
            <a:r>
              <a:rPr lang="ja-JP" altLang="en-US" sz="2600" dirty="0" smtClean="0"/>
              <a:t>年度</a:t>
            </a:r>
            <a:r>
              <a:rPr lang="ja-JP" altLang="en-US" sz="2600" dirty="0"/>
              <a:t>診療報酬改定による</a:t>
            </a:r>
            <a:r>
              <a:rPr lang="en-US" altLang="ja-JP" sz="2600" dirty="0"/>
              <a:t>)</a:t>
            </a:r>
            <a:endParaRPr lang="ja-JP" altLang="en-US" sz="2600" dirty="0"/>
          </a:p>
        </p:txBody>
      </p:sp>
    </p:spTree>
    <p:extLst>
      <p:ext uri="{BB962C8B-B14F-4D97-AF65-F5344CB8AC3E}">
        <p14:creationId xmlns:p14="http://schemas.microsoft.com/office/powerpoint/2010/main" val="3438809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0634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ja-JP" altLang="en-US" dirty="0" smtClean="0"/>
              <a:t>療養</a:t>
            </a:r>
            <a:r>
              <a:rPr lang="ja-JP" altLang="en-US" dirty="0"/>
              <a:t>場所の選択と地域</a:t>
            </a:r>
            <a:r>
              <a:rPr lang="ja-JP" altLang="en-US" dirty="0" smtClean="0"/>
              <a:t>連携</a:t>
            </a:r>
            <a:r>
              <a:rPr lang="en-US" altLang="ja-JP" dirty="0"/>
              <a:t/>
            </a:r>
            <a:br>
              <a:rPr lang="en-US" altLang="ja-JP" dirty="0"/>
            </a:br>
            <a:r>
              <a:rPr lang="en-US" altLang="ja-JP" dirty="0" smtClean="0"/>
              <a:t>(</a:t>
            </a:r>
            <a:r>
              <a:rPr lang="ja-JP" altLang="en-US" dirty="0" smtClean="0"/>
              <a:t>肺がん）</a:t>
            </a:r>
            <a:endParaRPr lang="ja-JP" altLang="en-US" dirty="0"/>
          </a:p>
        </p:txBody>
      </p:sp>
    </p:spTree>
    <p:extLst>
      <p:ext uri="{BB962C8B-B14F-4D97-AF65-F5344CB8AC3E}">
        <p14:creationId xmlns:p14="http://schemas.microsoft.com/office/powerpoint/2010/main" val="3687188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メッセージ</a:t>
            </a:r>
            <a:endParaRPr lang="ja-JP" altLang="en-US" dirty="0"/>
          </a:p>
        </p:txBody>
      </p:sp>
      <p:sp>
        <p:nvSpPr>
          <p:cNvPr id="3" name="コンテンツ プレースホルダー 2"/>
          <p:cNvSpPr>
            <a:spLocks noGrp="1"/>
          </p:cNvSpPr>
          <p:nvPr>
            <p:ph idx="1"/>
          </p:nvPr>
        </p:nvSpPr>
        <p:spPr/>
        <p:txBody>
          <a:bodyPr/>
          <a:lstStyle/>
          <a:p>
            <a:r>
              <a:rPr lang="ja-JP" altLang="en-US"/>
              <a:t>患者がどこでどのように療養したいかを話し合うことが大切</a:t>
            </a:r>
            <a:endParaRPr lang="en-US" altLang="ja-JP"/>
          </a:p>
          <a:p>
            <a:r>
              <a:rPr lang="ja-JP" altLang="en-US"/>
              <a:t>患者・家族の希望に応じて、様々な制度や地域のリソースを上手に活用する</a:t>
            </a:r>
            <a:endParaRPr lang="en-US" altLang="ja-JP"/>
          </a:p>
          <a:p>
            <a:r>
              <a:rPr lang="ja-JP" altLang="en-US"/>
              <a:t>地域において医療福祉従事者が顔の見える関係をつくっていくことが重要</a:t>
            </a:r>
            <a:endParaRPr lang="en-US" altLang="ja-JP" dirty="0"/>
          </a:p>
        </p:txBody>
      </p:sp>
    </p:spTree>
    <p:extLst>
      <p:ext uri="{BB962C8B-B14F-4D97-AF65-F5344CB8AC3E}">
        <p14:creationId xmlns:p14="http://schemas.microsoft.com/office/powerpoint/2010/main" val="3444247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目的</a:t>
            </a:r>
            <a:endParaRPr lang="ja-JP" altLang="en-US" dirty="0"/>
          </a:p>
        </p:txBody>
      </p:sp>
      <p:sp>
        <p:nvSpPr>
          <p:cNvPr id="7" name="コンテンツ プレースホルダー 6"/>
          <p:cNvSpPr>
            <a:spLocks noGrp="1"/>
          </p:cNvSpPr>
          <p:nvPr>
            <p:ph idx="1"/>
          </p:nvPr>
        </p:nvSpPr>
        <p:spPr/>
        <p:txBody>
          <a:bodyPr/>
          <a:lstStyle/>
          <a:p>
            <a:r>
              <a:rPr lang="ja-JP" altLang="en-US" dirty="0"/>
              <a:t>退院後の生活にむけ入院中から準備することができる</a:t>
            </a:r>
            <a:endParaRPr lang="en-US" altLang="ja-JP" dirty="0"/>
          </a:p>
          <a:p>
            <a:r>
              <a:rPr lang="ja-JP" altLang="en-US" dirty="0"/>
              <a:t>患者の医療・ケア・生活を支える地域のリソースを知る</a:t>
            </a:r>
            <a:endParaRPr lang="en-US" altLang="ja-JP" dirty="0"/>
          </a:p>
          <a:p>
            <a:r>
              <a:rPr lang="ja-JP" altLang="en-US" dirty="0"/>
              <a:t>地域において医療福祉従事者が連携することの重要性を理解する</a:t>
            </a:r>
            <a:endParaRPr lang="en-US" altLang="ja-JP" dirty="0"/>
          </a:p>
          <a:p>
            <a:r>
              <a:rPr lang="ja-JP" altLang="en-US" dirty="0"/>
              <a:t>在宅における緩和ケアの実際を知る</a:t>
            </a:r>
          </a:p>
        </p:txBody>
      </p:sp>
    </p:spTree>
    <p:extLst>
      <p:ext uri="{BB962C8B-B14F-4D97-AF65-F5344CB8AC3E}">
        <p14:creationId xmlns:p14="http://schemas.microsoft.com/office/powerpoint/2010/main" val="2222932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その後</a:t>
            </a:r>
            <a:endParaRPr lang="ja-JP" altLang="en-US" dirty="0"/>
          </a:p>
        </p:txBody>
      </p:sp>
      <p:sp>
        <p:nvSpPr>
          <p:cNvPr id="3" name="コンテンツ プレースホルダー 2"/>
          <p:cNvSpPr>
            <a:spLocks noGrp="1"/>
          </p:cNvSpPr>
          <p:nvPr>
            <p:ph idx="1"/>
          </p:nvPr>
        </p:nvSpPr>
        <p:spPr/>
        <p:txBody>
          <a:bodyPr>
            <a:normAutofit/>
          </a:bodyPr>
          <a:lstStyle/>
          <a:p>
            <a:pPr>
              <a:lnSpc>
                <a:spcPct val="110000"/>
              </a:lnSpc>
              <a:buClr>
                <a:schemeClr val="accent4">
                  <a:lumMod val="75000"/>
                </a:schemeClr>
              </a:buClr>
              <a:buFont typeface="Arial"/>
              <a:buChar char="•"/>
            </a:pPr>
            <a:r>
              <a:rPr lang="ja-JP" altLang="en-US" dirty="0"/>
              <a:t>なぜ妻に抗がん治療を中止したことを伝えたくないかを尋ねたところ、妻に余計な心配をかけたくないと考えていた</a:t>
            </a:r>
          </a:p>
          <a:p>
            <a:pPr>
              <a:lnSpc>
                <a:spcPct val="110000"/>
              </a:lnSpc>
              <a:buClr>
                <a:schemeClr val="accent4">
                  <a:lumMod val="75000"/>
                </a:schemeClr>
              </a:buClr>
              <a:buFont typeface="Arial"/>
              <a:buChar char="•"/>
            </a:pPr>
            <a:endParaRPr lang="ja-JP" altLang="en-US" sz="1000" dirty="0"/>
          </a:p>
          <a:p>
            <a:pPr>
              <a:lnSpc>
                <a:spcPct val="110000"/>
              </a:lnSpc>
              <a:buClr>
                <a:schemeClr val="accent4">
                  <a:lumMod val="75000"/>
                </a:schemeClr>
              </a:buClr>
              <a:buFont typeface="Arial"/>
              <a:buChar char="•"/>
            </a:pPr>
            <a:r>
              <a:rPr lang="ja-JP" altLang="en-US" dirty="0"/>
              <a:t>話し合いの結果、主治医から面談の席で本人と家族に正確な病状の説明が行われ、今後本人、家族がどのような希望を持っているかを尋ねた</a:t>
            </a:r>
          </a:p>
        </p:txBody>
      </p:sp>
    </p:spTree>
    <p:extLst>
      <p:ext uri="{BB962C8B-B14F-4D97-AF65-F5344CB8AC3E}">
        <p14:creationId xmlns:p14="http://schemas.microsoft.com/office/powerpoint/2010/main" val="309435597"/>
      </p:ext>
    </p:extLst>
  </p:cSld>
  <p:clrMapOvr>
    <a:masterClrMapping/>
  </p:clrMapOvr>
</p:sld>
</file>

<file path=ppt/theme/theme1.xml><?xml version="1.0" encoding="utf-8"?>
<a:theme xmlns:a="http://schemas.openxmlformats.org/drawingml/2006/main" name="一般受講者レベルのスライド">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インスピレーション">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JPOSロゴ">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インスピレーション">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自由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モジュールのねらい説明">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インスピレーション">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newPEACE.pot</Template>
  <TotalTime>10398</TotalTime>
  <Words>2189</Words>
  <Application>Microsoft Office PowerPoint</Application>
  <PresentationFormat>画面に合わせる (4:3)</PresentationFormat>
  <Paragraphs>302</Paragraphs>
  <Slides>48</Slides>
  <Notes>31</Notes>
  <HiddenSlides>4</HiddenSlides>
  <MMClips>0</MMClips>
  <ScaleCrop>false</ScaleCrop>
  <HeadingPairs>
    <vt:vector size="6" baseType="variant">
      <vt:variant>
        <vt:lpstr>使用されているフォント</vt:lpstr>
      </vt:variant>
      <vt:variant>
        <vt:i4>11</vt:i4>
      </vt:variant>
      <vt:variant>
        <vt:lpstr>テーマ</vt:lpstr>
      </vt:variant>
      <vt:variant>
        <vt:i4>4</vt:i4>
      </vt:variant>
      <vt:variant>
        <vt:lpstr>スライド タイトル</vt:lpstr>
      </vt:variant>
      <vt:variant>
        <vt:i4>48</vt:i4>
      </vt:variant>
    </vt:vector>
  </HeadingPairs>
  <TitlesOfParts>
    <vt:vector size="63" baseType="lpstr">
      <vt:lpstr>HGP創英角ｺﾞｼｯｸUB</vt:lpstr>
      <vt:lpstr>ＭＳ Ｐゴシック</vt:lpstr>
      <vt:lpstr>ＭＳ Ｐ明朝</vt:lpstr>
      <vt:lpstr>ＭＳ ゴシック</vt:lpstr>
      <vt:lpstr>News Gothic MT</vt:lpstr>
      <vt:lpstr>ヒラギノ角ゴ ProN</vt:lpstr>
      <vt:lpstr>メイリオ</vt:lpstr>
      <vt:lpstr>Arial</vt:lpstr>
      <vt:lpstr>Calibri</vt:lpstr>
      <vt:lpstr>Times New Roman</vt:lpstr>
      <vt:lpstr>Wingdings</vt:lpstr>
      <vt:lpstr>一般受講者レベルのスライド</vt:lpstr>
      <vt:lpstr>JPOSロゴ</vt:lpstr>
      <vt:lpstr>自由設定</vt:lpstr>
      <vt:lpstr>モジュールのねらい説明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療養場所の選択と地域連携 (肺がん）</vt:lpstr>
      <vt:lpstr>メッセージ</vt:lpstr>
      <vt:lpstr>目的</vt:lpstr>
      <vt:lpstr>その後</vt:lpstr>
      <vt:lpstr>本人・家族の思い</vt:lpstr>
      <vt:lpstr>現在の身体症状</vt:lpstr>
      <vt:lpstr>現在のADL</vt:lpstr>
      <vt:lpstr>グループワーク</vt:lpstr>
      <vt:lpstr>グループワーク</vt:lpstr>
      <vt:lpstr>グループワークの課題</vt:lpstr>
      <vt:lpstr>グループ発表</vt:lpstr>
      <vt:lpstr>この地域における在宅医療の実際</vt:lpstr>
      <vt:lpstr>緩和ケアの地域リソース</vt:lpstr>
      <vt:lpstr>緩和ケアの地域リソース</vt:lpstr>
      <vt:lpstr>在宅医療提供が可能な医療機関</vt:lpstr>
      <vt:lpstr>地域の訪問看護ステーション</vt:lpstr>
      <vt:lpstr>在宅医療をささえる制度</vt:lpstr>
      <vt:lpstr>在宅医療を支える制度</vt:lpstr>
      <vt:lpstr>末期がんと介護サービス</vt:lpstr>
      <vt:lpstr>在宅移行へのバリア</vt:lpstr>
      <vt:lpstr>最期まで自宅？</vt:lpstr>
      <vt:lpstr>なぜ実現困難なのか？</vt:lpstr>
      <vt:lpstr>在宅移行へのバリア</vt:lpstr>
      <vt:lpstr>ある臨床場面</vt:lpstr>
      <vt:lpstr>忘れてはいけないこと</vt:lpstr>
      <vt:lpstr>顔の見える関係</vt:lpstr>
      <vt:lpstr>顔の見える関係</vt:lpstr>
      <vt:lpstr>顔の見える関係</vt:lpstr>
      <vt:lpstr>まとめ</vt:lpstr>
      <vt:lpstr>参考資料 緩和ケアの医療資源</vt:lpstr>
      <vt:lpstr>緩和ケアの医療資源（地域リソース） 在宅療養支援診療所</vt:lpstr>
      <vt:lpstr>訪問診療と往診</vt:lpstr>
      <vt:lpstr>緩和ケアの医療資源（地域リソース） 訪問看護ステーション</vt:lpstr>
      <vt:lpstr>緩和ケアの資源（地域リソース） 居宅介護支援事業所</vt:lpstr>
      <vt:lpstr>緩和ケアの医療資源（地域リソース） 緩和ケア病棟</vt:lpstr>
      <vt:lpstr>緩和ケアの医療資源（地域リソース） 緩和ケアチーム</vt:lpstr>
      <vt:lpstr>補助スライド</vt:lpstr>
      <vt:lpstr>顔の見える関係の概念的枠組み</vt:lpstr>
      <vt:lpstr>在宅に移行する際のポイント</vt:lpstr>
      <vt:lpstr>病院と在宅の連携を良くするために</vt:lpstr>
      <vt:lpstr>入院から在宅に移行する際のポイント</vt:lpstr>
      <vt:lpstr>退院前カンファレンス</vt:lpstr>
      <vt:lpstr>退院時共同指導料</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亮</dc:creator>
  <cp:lastModifiedBy>進藤　美舟</cp:lastModifiedBy>
  <cp:revision>216</cp:revision>
  <cp:lastPrinted>2015-02-12T01:04:41Z</cp:lastPrinted>
  <dcterms:created xsi:type="dcterms:W3CDTF">2014-02-01T06:17:33Z</dcterms:created>
  <dcterms:modified xsi:type="dcterms:W3CDTF">2020-01-10T01:52:52Z</dcterms:modified>
</cp:coreProperties>
</file>