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2" r:id="rId2"/>
    <p:sldId id="276" r:id="rId3"/>
    <p:sldId id="264" r:id="rId4"/>
    <p:sldId id="258" r:id="rId5"/>
    <p:sldId id="260" r:id="rId6"/>
    <p:sldId id="281" r:id="rId7"/>
    <p:sldId id="282" r:id="rId8"/>
    <p:sldId id="261" r:id="rId9"/>
    <p:sldId id="277" r:id="rId10"/>
    <p:sldId id="283" r:id="rId11"/>
    <p:sldId id="295" r:id="rId12"/>
    <p:sldId id="268" r:id="rId13"/>
    <p:sldId id="285" r:id="rId14"/>
    <p:sldId id="292" r:id="rId15"/>
    <p:sldId id="271" r:id="rId16"/>
    <p:sldId id="286" r:id="rId17"/>
    <p:sldId id="288" r:id="rId18"/>
    <p:sldId id="289"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78"/>
    <p:restoredTop sz="74543"/>
  </p:normalViewPr>
  <p:slideViewPr>
    <p:cSldViewPr>
      <p:cViewPr varScale="1">
        <p:scale>
          <a:sx n="57" d="100"/>
          <a:sy n="57" d="100"/>
        </p:scale>
        <p:origin x="36" y="186"/>
      </p:cViewPr>
      <p:guideLst>
        <p:guide orient="horz" pos="2160"/>
        <p:guide pos="2880"/>
      </p:guideLst>
    </p:cSldViewPr>
  </p:slideViewPr>
  <p:notesTextViewPr>
    <p:cViewPr>
      <p:scale>
        <a:sx n="1" d="1"/>
        <a:sy n="1" d="1"/>
      </p:scale>
      <p:origin x="0" y="0"/>
    </p:cViewPr>
  </p:notesTextViewPr>
  <p:sorterViewPr>
    <p:cViewPr>
      <p:scale>
        <a:sx n="163" d="100"/>
        <a:sy n="163" d="100"/>
      </p:scale>
      <p:origin x="0" y="7032"/>
    </p:cViewPr>
  </p:sorterViewPr>
  <p:notesViewPr>
    <p:cSldViewPr showGuides="1">
      <p:cViewPr varScale="1">
        <p:scale>
          <a:sx n="49" d="100"/>
          <a:sy n="49" d="100"/>
        </p:scale>
        <p:origin x="624" y="1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356992" cy="458788"/>
          </a:xfrm>
          <a:prstGeom prst="rect">
            <a:avLst/>
          </a:prstGeom>
        </p:spPr>
        <p:txBody>
          <a:bodyPr vert="horz" lIns="91440" tIns="45720" rIns="91440" bIns="45720" rtlCol="0"/>
          <a:lstStyle>
            <a:lvl1pPr algn="l">
              <a:defRPr sz="1200"/>
            </a:lvl1p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集合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研修がん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患者等への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支援モデルスライド</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2"/>
          </p:nvPr>
        </p:nvSpPr>
        <p:spPr>
          <a:xfrm>
            <a:off x="0" y="8685213"/>
            <a:ext cx="5805263" cy="567307"/>
          </a:xfrm>
          <a:prstGeom prst="rect">
            <a:avLst/>
          </a:prstGeom>
        </p:spPr>
        <p:txBody>
          <a:bodyPr vert="horz" lIns="91440" tIns="45720" rIns="91440" bIns="45720" rtlCol="0" anchor="b"/>
          <a:lstStyle>
            <a:lvl1pPr algn="l">
              <a:defRPr sz="1200"/>
            </a:lvl1pPr>
          </a:lstStyle>
          <a:p>
            <a:pPr>
              <a:lnSpc>
                <a:spcPct val="120000"/>
              </a:lnSpc>
            </a:pPr>
            <a:r>
              <a:rPr lang="en-US" altLang="ja-JP" sz="800" dirty="0">
                <a:latin typeface="メイリオ" panose="020B0604030504040204" pitchFamily="50" charset="-128"/>
                <a:ea typeface="メイリオ" panose="020B0604030504040204" pitchFamily="50" charset="-128"/>
                <a:cs typeface="Arial" panose="020B0604020202020204" pitchFamily="34" charset="0"/>
              </a:rPr>
              <a:t>The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PEACE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project</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 </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JSPM 2009</a:t>
            </a:r>
          </a:p>
          <a:p>
            <a:pPr>
              <a:lnSpc>
                <a:spcPct val="120000"/>
              </a:lnSpc>
            </a:pPr>
            <a:r>
              <a:rPr lang="en-US" altLang="ja-JP" sz="800" b="1" dirty="0">
                <a:latin typeface="メイリオ" panose="020B0604030504040204" pitchFamily="50" charset="-128"/>
                <a:ea typeface="メイリオ" panose="020B0604030504040204" pitchFamily="50" charset="-128"/>
                <a:cs typeface="Arial" panose="020B0604020202020204" pitchFamily="34" charset="0"/>
              </a:rPr>
              <a:t>P</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alliative care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mphasis program on symptom management and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A</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ssessment for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C</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ontinuous medical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ducation</a:t>
            </a:r>
          </a:p>
        </p:txBody>
      </p:sp>
      <p:sp>
        <p:nvSpPr>
          <p:cNvPr id="6" name="スライド番号プレースホルダー 5"/>
          <p:cNvSpPr>
            <a:spLocks noGrp="1"/>
          </p:cNvSpPr>
          <p:nvPr>
            <p:ph type="sldNum" sz="quarter" idx="3"/>
          </p:nvPr>
        </p:nvSpPr>
        <p:spPr>
          <a:xfrm>
            <a:off x="5805263" y="8685213"/>
            <a:ext cx="1051149" cy="458787"/>
          </a:xfrm>
          <a:prstGeom prst="rect">
            <a:avLst/>
          </a:prstGeom>
        </p:spPr>
        <p:txBody>
          <a:bodyPr vert="horz" lIns="91440" tIns="45720" rIns="91440" bIns="45720" rtlCol="0" anchor="b"/>
          <a:lstStyle>
            <a:lvl1pPr algn="r">
              <a:defRPr sz="1200"/>
            </a:lvl1pPr>
          </a:lstStyle>
          <a:p>
            <a:fld id="{5087C94A-0FC3-4E33-BBAC-2C843665B1CE}" type="slidenum">
              <a:rPr kumimoji="1" lang="ja-JP" altLang="en-US" smtClean="0"/>
              <a:t>‹#›</a:t>
            </a:fld>
            <a:endParaRPr kumimoji="1" lang="ja-JP" altLang="en-US"/>
          </a:p>
        </p:txBody>
      </p:sp>
    </p:spTree>
    <p:extLst>
      <p:ext uri="{BB962C8B-B14F-4D97-AF65-F5344CB8AC3E}">
        <p14:creationId xmlns:p14="http://schemas.microsoft.com/office/powerpoint/2010/main" val="1071964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0A156-FF85-4C6E-A32C-DE339688517F}" type="datetimeFigureOut">
              <a:rPr kumimoji="1" lang="ja-JP" altLang="en-US" smtClean="0"/>
              <a:t>2021/1/5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0400C-829E-40D5-A77F-1372C1DFCA62}" type="slidenum">
              <a:rPr kumimoji="1" lang="ja-JP" altLang="en-US" smtClean="0"/>
              <a:t>‹#›</a:t>
            </a:fld>
            <a:endParaRPr kumimoji="1" lang="ja-JP" altLang="en-US"/>
          </a:p>
        </p:txBody>
      </p:sp>
    </p:spTree>
    <p:extLst>
      <p:ext uri="{BB962C8B-B14F-4D97-AF65-F5344CB8AC3E}">
        <p14:creationId xmlns:p14="http://schemas.microsoft.com/office/powerpoint/2010/main" val="39455504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2</a:t>
            </a:fld>
            <a:endParaRPr kumimoji="1" lang="ja-JP" altLang="en-US"/>
          </a:p>
        </p:txBody>
      </p:sp>
    </p:spTree>
    <p:extLst>
      <p:ext uri="{BB962C8B-B14F-4D97-AF65-F5344CB8AC3E}">
        <p14:creationId xmlns:p14="http://schemas.microsoft.com/office/powerpoint/2010/main" val="283060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開催している病院、地域の病院のがんサロンの紹介やアクセスの方法を記載してください。</a:t>
            </a:r>
          </a:p>
          <a:p>
            <a:r>
              <a:rPr kumimoji="1" lang="ja-JP" altLang="en-US" sz="1200" b="0" i="0" kern="1200">
                <a:solidFill>
                  <a:schemeClr val="tx1"/>
                </a:solidFill>
                <a:effectLst/>
                <a:latin typeface="+mn-lt"/>
                <a:ea typeface="+mn-ea"/>
                <a:cs typeface="+mn-cs"/>
              </a:rPr>
              <a:t>そのがんサロンの具体的な紹介などを紹介チラシなどを組み入れて紹介してもいいかもしれません</a:t>
            </a:r>
          </a:p>
          <a:p>
            <a:endParaRPr kumimoji="1" lang="ja-JP" altLang="en-US"/>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13</a:t>
            </a:fld>
            <a:endParaRPr kumimoji="1" lang="ja-JP" altLang="en-US"/>
          </a:p>
        </p:txBody>
      </p:sp>
    </p:spTree>
    <p:extLst>
      <p:ext uri="{BB962C8B-B14F-4D97-AF65-F5344CB8AC3E}">
        <p14:creationId xmlns:p14="http://schemas.microsoft.com/office/powerpoint/2010/main" val="134869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がん患者の就労を取り巻く現状について概説し、そのための就労支援が必要なことを伝えてください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15</a:t>
            </a:fld>
            <a:endParaRPr kumimoji="1" lang="ja-JP" altLang="en-US"/>
          </a:p>
        </p:txBody>
      </p:sp>
    </p:spTree>
    <p:extLst>
      <p:ext uri="{BB962C8B-B14F-4D97-AF65-F5344CB8AC3E}">
        <p14:creationId xmlns:p14="http://schemas.microsoft.com/office/powerpoint/2010/main" val="422847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施設における具体的な支援内容を伝えてください。</a:t>
            </a:r>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16</a:t>
            </a:fld>
            <a:endParaRPr kumimoji="1" lang="ja-JP" altLang="en-US"/>
          </a:p>
        </p:txBody>
      </p:sp>
    </p:spTree>
    <p:extLst>
      <p:ext uri="{BB962C8B-B14F-4D97-AF65-F5344CB8AC3E}">
        <p14:creationId xmlns:p14="http://schemas.microsoft.com/office/powerpoint/2010/main" val="427165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リーフレット配布</a:t>
            </a:r>
            <a:endParaRPr lang="en-US" altLang="ja-JP" dirty="0" smtClean="0"/>
          </a:p>
          <a:p>
            <a:endParaRPr lang="en-US" altLang="ja-JP" dirty="0" smtClean="0"/>
          </a:p>
          <a:p>
            <a:r>
              <a:rPr lang="ja-JP" altLang="en-US" dirty="0" smtClean="0"/>
              <a:t>福岡県では一言日記帳を活用して、つらい症状をやわらげ、穏やかにすごすことで</a:t>
            </a:r>
            <a:endParaRPr lang="en-US" altLang="ja-JP" dirty="0" smtClean="0"/>
          </a:p>
          <a:p>
            <a:r>
              <a:rPr lang="ja-JP" altLang="en-US" dirty="0" smtClean="0"/>
              <a:t>患者さんが自分らしく生活するために作られました。</a:t>
            </a:r>
            <a:endParaRPr lang="en-US" altLang="ja-JP" dirty="0" smtClean="0"/>
          </a:p>
          <a:p>
            <a:r>
              <a:rPr lang="ja-JP" altLang="en-US" dirty="0" smtClean="0"/>
              <a:t>わたしの大切にしていること〇ページ</a:t>
            </a:r>
            <a:endParaRPr lang="en-US" altLang="ja-JP" dirty="0" smtClean="0"/>
          </a:p>
          <a:p>
            <a:endParaRPr lang="en-US" altLang="ja-JP" dirty="0" smtClean="0"/>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rebuchet MS" panose="020B0603020202020204" pitchFamily="34" charset="0"/>
                <a:ea typeface="ＭＳ Ｐゴシック" panose="020B0600070205080204" pitchFamily="50" charset="-128"/>
              </a:defRPr>
            </a:lvl1pPr>
            <a:lvl2pPr marL="742950" indent="-285750">
              <a:defRPr kumimoji="1">
                <a:solidFill>
                  <a:schemeClr val="tx1"/>
                </a:solidFill>
                <a:latin typeface="Trebuchet MS" panose="020B0603020202020204" pitchFamily="34" charset="0"/>
                <a:ea typeface="ＭＳ Ｐゴシック" panose="020B0600070205080204" pitchFamily="50" charset="-128"/>
              </a:defRPr>
            </a:lvl2pPr>
            <a:lvl3pPr marL="1143000" indent="-228600">
              <a:defRPr kumimoji="1">
                <a:solidFill>
                  <a:schemeClr val="tx1"/>
                </a:solidFill>
                <a:latin typeface="Trebuchet MS" panose="020B0603020202020204" pitchFamily="34" charset="0"/>
                <a:ea typeface="ＭＳ Ｐゴシック" panose="020B0600070205080204" pitchFamily="50" charset="-128"/>
              </a:defRPr>
            </a:lvl3pPr>
            <a:lvl4pPr marL="1600200" indent="-228600">
              <a:defRPr kumimoji="1">
                <a:solidFill>
                  <a:schemeClr val="tx1"/>
                </a:solidFill>
                <a:latin typeface="Trebuchet MS" panose="020B0603020202020204" pitchFamily="34" charset="0"/>
                <a:ea typeface="ＭＳ Ｐゴシック" panose="020B0600070205080204" pitchFamily="50" charset="-128"/>
              </a:defRPr>
            </a:lvl4pPr>
            <a:lvl5pPr marL="2057400" indent="-228600">
              <a:defRPr kumimoji="1">
                <a:solidFill>
                  <a:schemeClr val="tx1"/>
                </a:solidFill>
                <a:latin typeface="Trebuchet MS" panose="020B0603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rebuchet MS" panose="020B0603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rebuchet MS" panose="020B0603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rebuchet MS" panose="020B0603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rebuchet MS" panose="020B0603020202020204" pitchFamily="34" charset="0"/>
                <a:ea typeface="ＭＳ Ｐゴシック" panose="020B0600070205080204" pitchFamily="50" charset="-128"/>
              </a:defRPr>
            </a:lvl9pPr>
          </a:lstStyle>
          <a:p>
            <a:fld id="{EC218E22-FE84-49B0-828E-C212F8E8B646}" type="slidenum">
              <a:rPr lang="ja-JP" altLang="en-US" smtClean="0">
                <a:latin typeface="Calibri" panose="020F0502020204030204" pitchFamily="34" charset="0"/>
              </a:rPr>
              <a:pPr/>
              <a:t>18</a:t>
            </a:fld>
            <a:endParaRPr lang="ja-JP" altLang="en-US" smtClean="0">
              <a:latin typeface="Calibri" panose="020F0502020204030204" pitchFamily="34" charset="0"/>
            </a:endParaRPr>
          </a:p>
        </p:txBody>
      </p:sp>
    </p:spTree>
    <p:extLst>
      <p:ext uri="{BB962C8B-B14F-4D97-AF65-F5344CB8AC3E}">
        <p14:creationId xmlns:p14="http://schemas.microsoft.com/office/powerpoint/2010/main" val="171471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t>第３期がん対策推進基本計画</a:t>
            </a:r>
            <a:endParaRPr kumimoji="1" lang="ja-JP" altLang="en-US"/>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4</a:t>
            </a:fld>
            <a:endParaRPr kumimoji="1" lang="ja-JP" altLang="en-US"/>
          </a:p>
        </p:txBody>
      </p:sp>
    </p:spTree>
    <p:extLst>
      <p:ext uri="{BB962C8B-B14F-4D97-AF65-F5344CB8AC3E}">
        <p14:creationId xmlns:p14="http://schemas.microsoft.com/office/powerpoint/2010/main" val="124170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がん患者さんには様々な問題があります。例えば、不安、経済的問題、就労のこと、医療者とのやりとりに関することなどです。</a:t>
            </a:r>
            <a:endParaRPr kumimoji="1" lang="en-US" altLang="ja-JP" dirty="0"/>
          </a:p>
          <a:p>
            <a:endParaRPr kumimoji="1" lang="en-US" altLang="ja-JP" dirty="0"/>
          </a:p>
          <a:p>
            <a:r>
              <a:rPr kumimoji="1" lang="ja-JP" altLang="en-US"/>
              <a:t>例えば、こういったことを相談された時、みなさんは、どこに相談すれば良いか、すぐに伝えることができますか？</a:t>
            </a:r>
            <a:endParaRPr kumimoji="1" lang="en-US" altLang="ja-JP" dirty="0"/>
          </a:p>
          <a:p>
            <a:endParaRPr kumimoji="1" lang="en-US" altLang="ja-JP" dirty="0"/>
          </a:p>
          <a:p>
            <a:r>
              <a:rPr kumimoji="1" lang="ja-JP" altLang="en-US"/>
              <a:t>と話し、このあと自施設でのがん患者等への支援の取り組みについて紹介していく。</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5</a:t>
            </a:fld>
            <a:endParaRPr kumimoji="1" lang="ja-JP" altLang="en-US"/>
          </a:p>
        </p:txBody>
      </p:sp>
    </p:spTree>
    <p:extLst>
      <p:ext uri="{BB962C8B-B14F-4D97-AF65-F5344CB8AC3E}">
        <p14:creationId xmlns:p14="http://schemas.microsoft.com/office/powerpoint/2010/main" val="43139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a:t>支援するための様々な取り組みや機関があるが、活用するには顔の見える関係が重要と説明し、施設や地域で実際に取り組んでいる支援を記載してください。</a:t>
            </a:r>
            <a:endParaRPr kumimoji="1" lang="en-US" altLang="ja-JP" dirty="0"/>
          </a:p>
          <a:p>
            <a:pPr marL="0" indent="0">
              <a:buNone/>
            </a:pPr>
            <a:r>
              <a:rPr kumimoji="1" lang="ja-JP" altLang="en-US"/>
              <a:t>具体的には</a:t>
            </a:r>
            <a:endParaRPr kumimoji="1" lang="en-US" altLang="ja-JP" dirty="0"/>
          </a:p>
          <a:p>
            <a:pPr marL="0" indent="0">
              <a:buNone/>
            </a:pPr>
            <a:endParaRPr kumimoji="1" lang="en-US" altLang="ja-JP" dirty="0"/>
          </a:p>
          <a:p>
            <a:pPr marL="0" indent="0">
              <a:buNone/>
            </a:pPr>
            <a:r>
              <a:rPr kumimoji="1" lang="ja-JP" altLang="en-US"/>
              <a:t>・緩和ケアチーム</a:t>
            </a:r>
            <a:endParaRPr kumimoji="1" lang="en-US" altLang="ja-JP" dirty="0"/>
          </a:p>
          <a:p>
            <a:pPr marL="0" indent="0">
              <a:buNone/>
            </a:pPr>
            <a:r>
              <a:rPr lang="ja-JP" altLang="en-US"/>
              <a:t>・がん相談支援センター</a:t>
            </a:r>
            <a:endParaRPr lang="en-US" altLang="ja-JP" dirty="0"/>
          </a:p>
          <a:p>
            <a:pPr marL="0" indent="0">
              <a:buNone/>
            </a:pPr>
            <a:r>
              <a:rPr kumimoji="1" lang="ja-JP" altLang="en-US"/>
              <a:t>・ピアサポート（がんサロンなど）</a:t>
            </a:r>
            <a:endParaRPr kumimoji="1" lang="en-US" altLang="ja-JP" dirty="0"/>
          </a:p>
          <a:p>
            <a:pPr marL="0" indent="0">
              <a:buNone/>
            </a:pPr>
            <a:r>
              <a:rPr lang="ja-JP" altLang="en-US"/>
              <a:t>・就労支援</a:t>
            </a:r>
            <a:endParaRPr kumimoji="1" lang="en-US" altLang="ja-JP" dirty="0"/>
          </a:p>
          <a:p>
            <a:pPr marL="0" indent="0">
              <a:buNone/>
            </a:pPr>
            <a:endParaRPr kumimoji="1" lang="en-US" altLang="ja-JP" dirty="0"/>
          </a:p>
          <a:p>
            <a:pPr marL="0" indent="0">
              <a:buNone/>
            </a:pPr>
            <a:r>
              <a:rPr kumimoji="1" lang="ja-JP" altLang="en-US"/>
              <a:t>などです</a:t>
            </a:r>
            <a:endParaRPr kumimoji="1" lang="en-US" altLang="ja-JP" dirty="0"/>
          </a:p>
          <a:p>
            <a:pPr marL="0" indent="0">
              <a:buNone/>
            </a:pPr>
            <a:endParaRPr kumimoji="1" lang="en-US" altLang="ja-JP" dirty="0"/>
          </a:p>
          <a:p>
            <a:r>
              <a:rPr kumimoji="1" lang="ja-JP" altLang="en-US"/>
              <a:t>以降のスライドは、自施設の内容について改変して用いてください。</a:t>
            </a:r>
            <a:endParaRPr kumimoji="1" lang="en-US" altLang="ja-JP" dirty="0"/>
          </a:p>
          <a:p>
            <a:r>
              <a:rPr kumimoji="1" lang="ja-JP" altLang="en-US"/>
              <a:t>自施設で行なっていない取り組みについては、削除してください</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6</a:t>
            </a:fld>
            <a:endParaRPr kumimoji="1" lang="ja-JP" altLang="en-US"/>
          </a:p>
        </p:txBody>
      </p:sp>
    </p:spTree>
    <p:extLst>
      <p:ext uri="{BB962C8B-B14F-4D97-AF65-F5344CB8AC3E}">
        <p14:creationId xmlns:p14="http://schemas.microsoft.com/office/powerpoint/2010/main" val="71008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緩和ケアチームについて紹介してください。</a:t>
            </a:r>
            <a:endParaRPr kumimoji="1" lang="en-US" altLang="ja-JP" dirty="0"/>
          </a:p>
          <a:p>
            <a:endParaRPr kumimoji="1" lang="en-US" altLang="ja-JP" dirty="0"/>
          </a:p>
          <a:p>
            <a:r>
              <a:rPr kumimoji="1" lang="ja-JP" altLang="en-US" dirty="0"/>
              <a:t>紹介方法などを伝えると良いでしょう</a:t>
            </a:r>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7</a:t>
            </a:fld>
            <a:endParaRPr kumimoji="1" lang="ja-JP" altLang="en-US"/>
          </a:p>
        </p:txBody>
      </p:sp>
    </p:spTree>
    <p:extLst>
      <p:ext uri="{BB962C8B-B14F-4D97-AF65-F5344CB8AC3E}">
        <p14:creationId xmlns:p14="http://schemas.microsoft.com/office/powerpoint/2010/main" val="94144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がん相談支援センターについての説明</a:t>
            </a:r>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8</a:t>
            </a:fld>
            <a:endParaRPr kumimoji="1" lang="ja-JP" altLang="en-US"/>
          </a:p>
        </p:txBody>
      </p:sp>
    </p:spTree>
    <p:extLst>
      <p:ext uri="{BB962C8B-B14F-4D97-AF65-F5344CB8AC3E}">
        <p14:creationId xmlns:p14="http://schemas.microsoft.com/office/powerpoint/2010/main" val="295458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がん相談支援センターに寄せられる相談内容の例</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9</a:t>
            </a:fld>
            <a:endParaRPr kumimoji="1" lang="ja-JP" altLang="en-US"/>
          </a:p>
        </p:txBody>
      </p:sp>
    </p:spTree>
    <p:extLst>
      <p:ext uri="{BB962C8B-B14F-4D97-AF65-F5344CB8AC3E}">
        <p14:creationId xmlns:p14="http://schemas.microsoft.com/office/powerpoint/2010/main" val="423516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自施設でのがん相談支援</a:t>
            </a:r>
            <a:r>
              <a:rPr kumimoji="1" lang="ja-JP" altLang="en-US" dirty="0" smtClean="0"/>
              <a:t>センター</a:t>
            </a:r>
            <a:r>
              <a:rPr kumimoji="1" lang="ja-JP" altLang="en-US" dirty="0"/>
              <a:t>についての紹介をしてください</a:t>
            </a:r>
            <a:r>
              <a:rPr kumimoji="1" lang="ja-JP" altLang="en-US" dirty="0" smtClean="0"/>
              <a:t>。</a:t>
            </a:r>
            <a:endParaRPr kumimoji="1" lang="en-US" altLang="ja-JP" dirty="0" smtClean="0"/>
          </a:p>
          <a:p>
            <a:r>
              <a:rPr lang="ja-JP" altLang="en-US" dirty="0" smtClean="0"/>
              <a:t>「がん診療連携拠点病院等の整備指針」に定められているがん相談支援センターの要件を満たしているだけでなく、提供する支援サービスの質を維持・向上させていくための体制整備に努めているか、相談対応を検証し評価・改善活動に取り組んでいるかなどについて、一定の基準を満たした施設を「国立がん研究センター認定がん相談支援センター」として認定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10</a:t>
            </a:fld>
            <a:endParaRPr kumimoji="1" lang="ja-JP" altLang="en-US"/>
          </a:p>
        </p:txBody>
      </p:sp>
    </p:spTree>
    <p:extLst>
      <p:ext uri="{BB962C8B-B14F-4D97-AF65-F5344CB8AC3E}">
        <p14:creationId xmlns:p14="http://schemas.microsoft.com/office/powerpoint/2010/main" val="137506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がんサロンについての説明</a:t>
            </a:r>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12</a:t>
            </a:fld>
            <a:endParaRPr kumimoji="1" lang="ja-JP" altLang="en-US"/>
          </a:p>
        </p:txBody>
      </p:sp>
    </p:spTree>
    <p:extLst>
      <p:ext uri="{BB962C8B-B14F-4D97-AF65-F5344CB8AC3E}">
        <p14:creationId xmlns:p14="http://schemas.microsoft.com/office/powerpoint/2010/main" val="362294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バナー">
    <p:spTree>
      <p:nvGrpSpPr>
        <p:cNvPr id="1" name=""/>
        <p:cNvGrpSpPr/>
        <p:nvPr/>
      </p:nvGrpSpPr>
      <p:grpSpPr>
        <a:xfrm>
          <a:off x="0" y="0"/>
          <a:ext cx="0" cy="0"/>
          <a:chOff x="0" y="0"/>
          <a:chExt cx="0" cy="0"/>
        </a:xfrm>
      </p:grpSpPr>
      <p:pic>
        <p:nvPicPr>
          <p:cNvPr id="4" name="図 3" descr="PEACEバナー.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160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b="1" dirty="0">
              <a:solidFill>
                <a:prstClr val="white"/>
              </a:solidFill>
            </a:endParaRPr>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2207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b="1" dirty="0">
              <a:solidFill>
                <a:prstClr val="white"/>
              </a:solidFill>
            </a:endParaRPr>
          </a:p>
        </p:txBody>
      </p:sp>
      <p:sp>
        <p:nvSpPr>
          <p:cNvPr id="2" name="タイトル 1"/>
          <p:cNvSpPr>
            <a:spLocks noGrp="1"/>
          </p:cNvSpPr>
          <p:nvPr>
            <p:ph type="title"/>
          </p:nvPr>
        </p:nvSpPr>
        <p:spPr>
          <a:xfrm>
            <a:off x="109911" y="146038"/>
            <a:ext cx="8928000" cy="868362"/>
          </a:xfrm>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4686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b="1" dirty="0">
              <a:solidFill>
                <a:prstClr val="white"/>
              </a:solidFill>
            </a:endParaRPr>
          </a:p>
        </p:txBody>
      </p:sp>
      <p:sp>
        <p:nvSpPr>
          <p:cNvPr id="2" name="タイトル 1"/>
          <p:cNvSpPr>
            <a:spLocks noGrp="1"/>
          </p:cNvSpPr>
          <p:nvPr>
            <p:ph type="title"/>
          </p:nvPr>
        </p:nvSpPr>
        <p:spPr>
          <a:xfrm>
            <a:off x="108000" y="146038"/>
            <a:ext cx="8927999" cy="868362"/>
          </a:xfrm>
        </p:spPr>
        <p:txBody>
          <a:bodyP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274621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b="1" dirty="0">
              <a:solidFill>
                <a:prstClr val="white"/>
              </a:solidFill>
            </a:endParaRPr>
          </a:p>
        </p:txBody>
      </p:sp>
      <p:sp>
        <p:nvSpPr>
          <p:cNvPr id="2" name="タイトル 1"/>
          <p:cNvSpPr>
            <a:spLocks noGrp="1"/>
          </p:cNvSpPr>
          <p:nvPr>
            <p:ph type="title"/>
          </p:nvPr>
        </p:nvSpPr>
        <p:spPr>
          <a:xfrm>
            <a:off x="108000" y="146038"/>
            <a:ext cx="8928000" cy="868362"/>
          </a:xfrm>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732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2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JPOSタイトルの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ja-JP" altLang="en-US" b="1" dirty="0">
              <a:solidFill>
                <a:prstClr val="white"/>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84901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3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108000" y="146038"/>
            <a:ext cx="89280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sz="2600" b="0" i="0" dirty="0">
                <a:solidFill>
                  <a:srgbClr val="000000"/>
                </a:solidFill>
                <a:latin typeface="ヒラギノ角ゴ ProN"/>
                <a:ea typeface="ヒラギノ角ゴ ProN"/>
                <a:cs typeface="ヒラギノ角ゴ ProN"/>
              </a:rPr>
              <a:t>メインスライド</a:t>
            </a:r>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6" descr="JSPM(png32).png"/>
          <p:cNvPicPr>
            <a:picLocks noChangeAspect="1"/>
          </p:cNvPicPr>
          <p:nvPr userDrawn="1"/>
        </p:nvPicPr>
        <p:blipFill rotWithShape="1">
          <a:blip r:embed="rId10">
            <a:extLst>
              <a:ext uri="{28A0092B-C50C-407E-A947-70E740481C1C}">
                <a14:useLocalDpi xmlns:a14="http://schemas.microsoft.com/office/drawing/2010/main" val="0"/>
              </a:ext>
            </a:extLst>
          </a:blip>
          <a:srcRect b="22144"/>
          <a:stretch/>
        </p:blipFill>
        <p:spPr bwMode="auto">
          <a:xfrm>
            <a:off x="8517471" y="6681892"/>
            <a:ext cx="448730" cy="150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図 1" descr="PEACEロゴ.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200" y="6620256"/>
            <a:ext cx="9070848" cy="246888"/>
          </a:xfrm>
          <a:prstGeom prst="rect">
            <a:avLst/>
          </a:prstGeom>
        </p:spPr>
      </p:pic>
    </p:spTree>
    <p:extLst>
      <p:ext uri="{BB962C8B-B14F-4D97-AF65-F5344CB8AC3E}">
        <p14:creationId xmlns:p14="http://schemas.microsoft.com/office/powerpoint/2010/main" val="1921898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hf sldNum="0" hdr="0" ftr="0" dt="0"/>
  <p:txStyles>
    <p:titleStyle>
      <a:lvl1pPr algn="ctr" defTabSz="457200" rtl="0" eaLnBrk="1" fontAlgn="base" hangingPunct="1">
        <a:spcBef>
          <a:spcPct val="0"/>
        </a:spcBef>
        <a:spcAft>
          <a:spcPct val="0"/>
        </a:spcAft>
        <a:defRPr kumimoji="1" sz="4400" kern="1200">
          <a:solidFill>
            <a:schemeClr val="tx1"/>
          </a:solidFill>
          <a:latin typeface="Tahoma"/>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Word___1.docx"/><Relationship Id="rId5" Type="http://schemas.openxmlformats.org/officeDocument/2006/relationships/oleObject" Target="../embeddings/oleObject1.bin"/><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PowerPoint_____2.sld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EACEバナー.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088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8FF5805-DF27-3D49-A29D-D115C8D522B0}"/>
              </a:ext>
            </a:extLst>
          </p:cNvPr>
          <p:cNvSpPr>
            <a:spLocks noGrp="1"/>
          </p:cNvSpPr>
          <p:nvPr>
            <p:ph type="title"/>
          </p:nvPr>
        </p:nvSpPr>
        <p:spPr/>
        <p:txBody>
          <a:bodyPr/>
          <a:lstStyle/>
          <a:p>
            <a:r>
              <a:rPr kumimoji="1" lang="ja-JP" altLang="en-US"/>
              <a:t>当院のがん相談支援センター</a:t>
            </a:r>
          </a:p>
        </p:txBody>
      </p:sp>
      <p:sp>
        <p:nvSpPr>
          <p:cNvPr id="3" name="コンテンツ プレースホルダー 2">
            <a:extLst>
              <a:ext uri="{FF2B5EF4-FFF2-40B4-BE49-F238E27FC236}">
                <a16:creationId xmlns="" xmlns:a16="http://schemas.microsoft.com/office/drawing/2014/main" id="{9EA27461-A371-9D48-BB1E-3710C2BE708C}"/>
              </a:ext>
            </a:extLst>
          </p:cNvPr>
          <p:cNvSpPr>
            <a:spLocks noGrp="1"/>
          </p:cNvSpPr>
          <p:nvPr>
            <p:ph idx="1"/>
          </p:nvPr>
        </p:nvSpPr>
        <p:spPr>
          <a:xfrm>
            <a:off x="260782" y="1347893"/>
            <a:ext cx="8928000" cy="3600400"/>
          </a:xfrm>
        </p:spPr>
        <p:txBody>
          <a:bodyPr/>
          <a:lstStyle/>
          <a:p>
            <a:pPr marL="0" indent="0">
              <a:buNone/>
            </a:pPr>
            <a:r>
              <a:rPr lang="ja-JP" altLang="en-US" sz="2800" dirty="0" smtClean="0"/>
              <a:t>「国立</a:t>
            </a:r>
            <a:r>
              <a:rPr lang="ja-JP" altLang="en-US" sz="2800" dirty="0"/>
              <a:t>がん研究</a:t>
            </a:r>
            <a:r>
              <a:rPr lang="ja-JP" altLang="en-US" sz="2800" dirty="0" smtClean="0"/>
              <a:t>センター認定</a:t>
            </a:r>
            <a:r>
              <a:rPr lang="ja-JP" altLang="en-US" sz="2800" dirty="0"/>
              <a:t>がん相談支援</a:t>
            </a:r>
            <a:r>
              <a:rPr lang="ja-JP" altLang="en-US" sz="2800" dirty="0" smtClean="0"/>
              <a:t>センター」</a:t>
            </a:r>
            <a:endParaRPr lang="en-US" altLang="ja-JP" sz="2800" dirty="0" smtClean="0"/>
          </a:p>
          <a:p>
            <a:pPr marL="0" indent="0">
              <a:buNone/>
            </a:pPr>
            <a:r>
              <a:rPr kumimoji="1" lang="ja-JP" altLang="en-US" sz="2800" dirty="0"/>
              <a:t>　</a:t>
            </a:r>
            <a:r>
              <a:rPr kumimoji="1" lang="ja-JP" altLang="en-US" sz="2400" dirty="0" smtClean="0"/>
              <a:t>メンバー：がん専門相談員</a:t>
            </a:r>
            <a:r>
              <a:rPr lang="ja-JP" altLang="en-US" sz="2400" dirty="0"/>
              <a:t>３</a:t>
            </a:r>
            <a:r>
              <a:rPr kumimoji="1" lang="ja-JP" altLang="en-US" sz="2400" dirty="0" smtClean="0"/>
              <a:t>名　</a:t>
            </a:r>
            <a:r>
              <a:rPr lang="en-US" altLang="ja-JP" sz="2400" dirty="0" smtClean="0"/>
              <a:t>(</a:t>
            </a:r>
            <a:r>
              <a:rPr lang="ja-JP" altLang="en-US" sz="2400" dirty="0" smtClean="0"/>
              <a:t>看護師</a:t>
            </a:r>
            <a:r>
              <a:rPr lang="ja-JP" altLang="en-US" sz="2400" dirty="0"/>
              <a:t>２</a:t>
            </a:r>
            <a:r>
              <a:rPr lang="ja-JP" altLang="en-US" sz="2400" dirty="0" smtClean="0"/>
              <a:t>名　</a:t>
            </a:r>
            <a:r>
              <a:rPr lang="en-US" altLang="ja-JP" sz="2400" dirty="0" smtClean="0"/>
              <a:t>MSW</a:t>
            </a:r>
            <a:r>
              <a:rPr lang="ja-JP" altLang="en-US" sz="2400" dirty="0"/>
              <a:t>１</a:t>
            </a:r>
            <a:r>
              <a:rPr lang="ja-JP" altLang="en-US" sz="2400" dirty="0" smtClean="0"/>
              <a:t>名）</a:t>
            </a:r>
            <a:endParaRPr lang="en-US" altLang="ja-JP" sz="2400" dirty="0" smtClean="0"/>
          </a:p>
          <a:p>
            <a:pPr marL="0" indent="0">
              <a:buNone/>
            </a:pPr>
            <a:r>
              <a:rPr kumimoji="1" lang="ja-JP" altLang="en-US" sz="2400" dirty="0"/>
              <a:t>　</a:t>
            </a:r>
            <a:r>
              <a:rPr kumimoji="1" lang="ja-JP" altLang="en-US" sz="2400" dirty="0" smtClean="0"/>
              <a:t>相談方法：平日</a:t>
            </a:r>
            <a:r>
              <a:rPr kumimoji="1" lang="en-US" altLang="ja-JP" sz="2400" dirty="0" smtClean="0"/>
              <a:t>9</a:t>
            </a:r>
            <a:r>
              <a:rPr kumimoji="1" lang="ja-JP" altLang="en-US" sz="2400" dirty="0" smtClean="0"/>
              <a:t>時</a:t>
            </a:r>
            <a:r>
              <a:rPr lang="ja-JP" altLang="en-US" sz="2400" dirty="0" smtClean="0"/>
              <a:t>～</a:t>
            </a:r>
            <a:r>
              <a:rPr lang="en-US" altLang="ja-JP" sz="2400" dirty="0" smtClean="0"/>
              <a:t>17</a:t>
            </a:r>
            <a:r>
              <a:rPr lang="ja-JP" altLang="en-US" sz="2400" dirty="0" smtClean="0"/>
              <a:t>時</a:t>
            </a:r>
            <a:r>
              <a:rPr lang="en-US" altLang="ja-JP" sz="2400" dirty="0" smtClean="0"/>
              <a:t>(</a:t>
            </a:r>
            <a:r>
              <a:rPr lang="ja-JP" altLang="en-US" sz="2400" dirty="0" smtClean="0"/>
              <a:t>予約不要）</a:t>
            </a:r>
            <a:endParaRPr lang="en-US" altLang="ja-JP" sz="2400" dirty="0" smtClean="0"/>
          </a:p>
          <a:p>
            <a:pPr marL="0" indent="0">
              <a:buNone/>
            </a:pPr>
            <a:r>
              <a:rPr kumimoji="1" lang="ja-JP" altLang="en-US" sz="2400" dirty="0"/>
              <a:t>　</a:t>
            </a:r>
            <a:r>
              <a:rPr kumimoji="1" lang="ja-JP" altLang="en-US" sz="2400" dirty="0" smtClean="0"/>
              <a:t>　　　　　直接面談　電話　</a:t>
            </a:r>
            <a:r>
              <a:rPr kumimoji="1" lang="en-US" altLang="ja-JP" sz="2400" dirty="0" smtClean="0"/>
              <a:t>FAX</a:t>
            </a:r>
            <a:r>
              <a:rPr kumimoji="1" lang="ja-JP" altLang="en-US" sz="2400" dirty="0" smtClean="0"/>
              <a:t>　メールでの相談対応</a:t>
            </a:r>
            <a:endParaRPr kumimoji="1" lang="en-US" altLang="ja-JP" sz="2400" dirty="0" smtClean="0"/>
          </a:p>
          <a:p>
            <a:pPr marL="0" indent="0">
              <a:buNone/>
            </a:pPr>
            <a:r>
              <a:rPr lang="ja-JP" altLang="en-US" sz="2400" dirty="0"/>
              <a:t>　</a:t>
            </a:r>
            <a:r>
              <a:rPr lang="ja-JP" altLang="en-US" sz="2400" dirty="0" smtClean="0"/>
              <a:t>場所：１階　医療支援部内（入退院センター　奥）</a:t>
            </a:r>
            <a:endParaRPr kumimoji="1" lang="en-US" altLang="ja-JP" sz="2800" dirty="0"/>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2564904"/>
            <a:ext cx="583189" cy="583189"/>
          </a:xfrm>
          <a:prstGeom prst="rect">
            <a:avLst/>
          </a:prstGeom>
        </p:spPr>
      </p:pic>
      <p:sp>
        <p:nvSpPr>
          <p:cNvPr id="5" name="テキスト ボックス 4"/>
          <p:cNvSpPr txBox="1"/>
          <p:nvPr/>
        </p:nvSpPr>
        <p:spPr>
          <a:xfrm>
            <a:off x="952421" y="4170000"/>
            <a:ext cx="7544722" cy="461665"/>
          </a:xfrm>
          <a:prstGeom prst="rect">
            <a:avLst/>
          </a:prstGeom>
          <a:noFill/>
        </p:spPr>
        <p:txBody>
          <a:bodyPr wrap="square" rtlCol="0">
            <a:spAutoFit/>
          </a:bodyPr>
          <a:lstStyle/>
          <a:p>
            <a:r>
              <a:rPr kumimoji="1" lang="ja-JP" altLang="en-US" sz="2400" dirty="0" smtClean="0"/>
              <a:t>当院の患者だけでなく、誰でも無料で相談できます</a:t>
            </a:r>
            <a:endParaRPr kumimoji="1" lang="ja-JP" altLang="en-US" sz="2400" dirty="0"/>
          </a:p>
        </p:txBody>
      </p:sp>
      <p:sp>
        <p:nvSpPr>
          <p:cNvPr id="6" name="正方形/長方形 5"/>
          <p:cNvSpPr/>
          <p:nvPr/>
        </p:nvSpPr>
        <p:spPr>
          <a:xfrm>
            <a:off x="2305659" y="5970200"/>
            <a:ext cx="4536504" cy="461665"/>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がん専門相談員</a:t>
            </a:r>
            <a:r>
              <a:rPr lang="en-US" altLang="ja-JP" sz="2400" dirty="0">
                <a:latin typeface="HG丸ｺﾞｼｯｸM-PRO" panose="020F0600000000000000" pitchFamily="50" charset="-128"/>
                <a:ea typeface="HG丸ｺﾞｼｯｸM-PRO" panose="020F0600000000000000" pitchFamily="50" charset="-128"/>
              </a:rPr>
              <a:t>PHS</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4345</a:t>
            </a:r>
          </a:p>
        </p:txBody>
      </p:sp>
      <p:sp>
        <p:nvSpPr>
          <p:cNvPr id="7" name="角丸四角形 6"/>
          <p:cNvSpPr/>
          <p:nvPr/>
        </p:nvSpPr>
        <p:spPr>
          <a:xfrm>
            <a:off x="876711" y="4827798"/>
            <a:ext cx="6552729" cy="10788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医療者から患者・家族へ相談窓口の紹介が必要です！</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b="1" dirty="0">
                <a:solidFill>
                  <a:schemeClr val="tx1"/>
                </a:solidFill>
                <a:latin typeface="HG丸ｺﾞｼｯｸM-PRO" panose="020F0600000000000000" pitchFamily="50" charset="-128"/>
                <a:ea typeface="HG丸ｺﾞｼｯｸM-PRO" panose="020F0600000000000000" pitchFamily="50" charset="-128"/>
              </a:rPr>
              <a:t>本館</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1</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階医事課前</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・がん関連外来</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にリーフレット設置</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445432155"/>
              </p:ext>
            </p:extLst>
          </p:nvPr>
        </p:nvGraphicFramePr>
        <p:xfrm>
          <a:off x="7452320" y="4798373"/>
          <a:ext cx="1197483" cy="1501240"/>
        </p:xfrm>
        <a:graphic>
          <a:graphicData uri="http://schemas.openxmlformats.org/presentationml/2006/ole">
            <mc:AlternateContent xmlns:mc="http://schemas.openxmlformats.org/markup-compatibility/2006">
              <mc:Choice xmlns:v="urn:schemas-microsoft-com:vml" Requires="v">
                <p:oleObj spid="_x0000_s3079" name="文書" r:id="rId6" imgW="1734249" imgH="2173398" progId="Word.Document.12">
                  <p:embed/>
                </p:oleObj>
              </mc:Choice>
              <mc:Fallback>
                <p:oleObj name="文書" r:id="rId6" imgW="1734249" imgH="2173398" progId="Word.Document.12">
                  <p:embed/>
                  <p:pic>
                    <p:nvPicPr>
                      <p:cNvPr id="0" name=""/>
                      <p:cNvPicPr/>
                      <p:nvPr/>
                    </p:nvPicPr>
                    <p:blipFill>
                      <a:blip r:embed="rId7"/>
                      <a:stretch>
                        <a:fillRect/>
                      </a:stretch>
                    </p:blipFill>
                    <p:spPr>
                      <a:xfrm>
                        <a:off x="7452320" y="4798373"/>
                        <a:ext cx="1197483" cy="1501240"/>
                      </a:xfrm>
                      <a:prstGeom prst="rect">
                        <a:avLst/>
                      </a:prstGeom>
                    </p:spPr>
                  </p:pic>
                </p:oleObj>
              </mc:Fallback>
            </mc:AlternateContent>
          </a:graphicData>
        </a:graphic>
      </p:graphicFrame>
    </p:spTree>
    <p:extLst>
      <p:ext uri="{BB962C8B-B14F-4D97-AF65-F5344CB8AC3E}">
        <p14:creationId xmlns:p14="http://schemas.microsoft.com/office/powerpoint/2010/main" val="309512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839" y="3624728"/>
            <a:ext cx="2257983" cy="3010644"/>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392" y="1181841"/>
            <a:ext cx="2134170" cy="284555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198" y="1179638"/>
            <a:ext cx="3029051" cy="4038735"/>
          </a:xfrm>
          <a:prstGeom prst="rect">
            <a:avLst/>
          </a:prstGeom>
        </p:spPr>
      </p:pic>
      <p:cxnSp>
        <p:nvCxnSpPr>
          <p:cNvPr id="10" name="直線矢印コネクタ 9"/>
          <p:cNvCxnSpPr/>
          <p:nvPr/>
        </p:nvCxnSpPr>
        <p:spPr>
          <a:xfrm flipH="1" flipV="1">
            <a:off x="2392477" y="1775355"/>
            <a:ext cx="922543" cy="3354695"/>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14" name="直線矢印コネクタ 13"/>
          <p:cNvCxnSpPr/>
          <p:nvPr/>
        </p:nvCxnSpPr>
        <p:spPr>
          <a:xfrm>
            <a:off x="3213331" y="1567619"/>
            <a:ext cx="1413862" cy="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7" name="テキスト ボックス 6"/>
          <p:cNvSpPr txBox="1"/>
          <p:nvPr/>
        </p:nvSpPr>
        <p:spPr>
          <a:xfrm>
            <a:off x="5690897" y="5423570"/>
            <a:ext cx="3381486" cy="1015663"/>
          </a:xfrm>
          <a:prstGeom prst="rect">
            <a:avLst/>
          </a:prstGeom>
          <a:noFill/>
        </p:spPr>
        <p:txBody>
          <a:bodyPr wrap="square" rtlCol="0">
            <a:spAutoFit/>
          </a:bodyPr>
          <a:lstStyle/>
          <a:p>
            <a:r>
              <a:rPr lang="ja-JP" altLang="en-US" sz="2000" b="1" dirty="0" smtClean="0">
                <a:latin typeface="HG丸ｺﾞｼｯｸM-PRO" panose="020F0600000000000000" pitchFamily="50" charset="-128"/>
                <a:ea typeface="HG丸ｺﾞｼｯｸM-PRO" panose="020F0600000000000000" pitchFamily="50" charset="-128"/>
              </a:rPr>
              <a:t>１階　医療支援部内</a:t>
            </a:r>
            <a:endParaRPr lang="en-US" altLang="ja-JP" sz="2000" b="1" dirty="0" smtClean="0">
              <a:latin typeface="HG丸ｺﾞｼｯｸM-PRO" panose="020F0600000000000000" pitchFamily="50" charset="-128"/>
              <a:ea typeface="HG丸ｺﾞｼｯｸM-PRO" panose="020F0600000000000000" pitchFamily="50" charset="-128"/>
            </a:endParaRPr>
          </a:p>
          <a:p>
            <a:r>
              <a:rPr kumimoji="1" lang="ja-JP" altLang="en-US" sz="2000" b="1" dirty="0">
                <a:latin typeface="HG丸ｺﾞｼｯｸM-PRO" panose="020F0600000000000000" pitchFamily="50" charset="-128"/>
                <a:ea typeface="HG丸ｺﾞｼｯｸM-PRO" panose="020F0600000000000000" pitchFamily="50" charset="-128"/>
              </a:rPr>
              <a:t>　</a:t>
            </a:r>
            <a:r>
              <a:rPr kumimoji="1" lang="ja-JP" altLang="en-US" sz="2000" b="1" dirty="0" smtClean="0">
                <a:latin typeface="HG丸ｺﾞｼｯｸM-PRO" panose="020F0600000000000000" pitchFamily="50" charset="-128"/>
                <a:ea typeface="HG丸ｺﾞｼｯｸM-PRO" panose="020F0600000000000000" pitchFamily="50" charset="-128"/>
              </a:rPr>
              <a:t>入退院センター　奥</a:t>
            </a:r>
            <a:endParaRPr kumimoji="1" lang="en-US" altLang="ja-JP" sz="2000" b="1" dirty="0" smtClean="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smtClean="0">
                <a:latin typeface="HG丸ｺﾞｼｯｸM-PRO" panose="020F0600000000000000" pitchFamily="50" charset="-128"/>
                <a:ea typeface="HG丸ｺﾞｼｯｸM-PRO" panose="020F0600000000000000" pitchFamily="50" charset="-128"/>
              </a:rPr>
              <a:t>救急センター　隣です！</a:t>
            </a:r>
            <a:endParaRPr kumimoji="1" lang="ja-JP" altLang="en-US" sz="2000" b="1" u="sng" dirty="0">
              <a:latin typeface="HG丸ｺﾞｼｯｸM-PRO" panose="020F0600000000000000" pitchFamily="50" charset="-128"/>
              <a:ea typeface="HG丸ｺﾞｼｯｸM-PRO" panose="020F0600000000000000" pitchFamily="50" charset="-128"/>
            </a:endParaRPr>
          </a:p>
        </p:txBody>
      </p:sp>
      <p:pic>
        <p:nvPicPr>
          <p:cNvPr id="11" name="Picture 2" descr="カウンセリングのイラスト（女性医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3092" y="4994446"/>
            <a:ext cx="1147804" cy="11478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認定がん相談支援センター」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4199" y="5363151"/>
            <a:ext cx="569119" cy="569119"/>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7"/>
          <p:cNvSpPr>
            <a:spLocks noGrp="1"/>
          </p:cNvSpPr>
          <p:nvPr>
            <p:ph type="title"/>
          </p:nvPr>
        </p:nvSpPr>
        <p:spPr>
          <a:xfrm>
            <a:off x="163194" y="149163"/>
            <a:ext cx="8927999" cy="868362"/>
          </a:xfrm>
        </p:spPr>
        <p:txBody>
          <a:bodyPr/>
          <a:lstStyle/>
          <a:p>
            <a:r>
              <a:rPr kumimoji="1" lang="ja-JP" altLang="en-US" dirty="0" smtClean="0"/>
              <a:t>当院のがん相談支援センター</a:t>
            </a:r>
            <a:endParaRPr kumimoji="1" lang="ja-JP" altLang="en-US" dirty="0"/>
          </a:p>
        </p:txBody>
      </p:sp>
    </p:spTree>
    <p:extLst>
      <p:ext uri="{BB962C8B-B14F-4D97-AF65-F5344CB8AC3E}">
        <p14:creationId xmlns:p14="http://schemas.microsoft.com/office/powerpoint/2010/main" val="2362010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542F4D8-BDA4-264D-B03E-F5223DD61156}"/>
              </a:ext>
            </a:extLst>
          </p:cNvPr>
          <p:cNvSpPr>
            <a:spLocks noGrp="1"/>
          </p:cNvSpPr>
          <p:nvPr>
            <p:ph type="title"/>
          </p:nvPr>
        </p:nvSpPr>
        <p:spPr/>
        <p:txBody>
          <a:bodyPr/>
          <a:lstStyle/>
          <a:p>
            <a:r>
              <a:rPr kumimoji="1" lang="ja-JP" altLang="en-US" dirty="0"/>
              <a:t>がんサロン</a:t>
            </a:r>
          </a:p>
        </p:txBody>
      </p:sp>
      <p:sp>
        <p:nvSpPr>
          <p:cNvPr id="3" name="コンテンツ プレースホルダー 2">
            <a:extLst>
              <a:ext uri="{FF2B5EF4-FFF2-40B4-BE49-F238E27FC236}">
                <a16:creationId xmlns="" xmlns:a16="http://schemas.microsoft.com/office/drawing/2014/main" id="{D5BB963C-1539-4A44-BD4D-E00B31D0AF33}"/>
              </a:ext>
            </a:extLst>
          </p:cNvPr>
          <p:cNvSpPr>
            <a:spLocks noGrp="1"/>
          </p:cNvSpPr>
          <p:nvPr>
            <p:ph idx="1"/>
          </p:nvPr>
        </p:nvSpPr>
        <p:spPr>
          <a:xfrm>
            <a:off x="457200" y="1268760"/>
            <a:ext cx="8229600" cy="4907496"/>
          </a:xfrm>
        </p:spPr>
        <p:txBody>
          <a:bodyPr/>
          <a:lstStyle/>
          <a:p>
            <a:pPr marL="0" indent="0">
              <a:buNone/>
            </a:pPr>
            <a:r>
              <a:rPr lang="ja-JP" altLang="en-US" dirty="0"/>
              <a:t>患者と家族同士が集える場で、互いの経験を共有することなどにより、孤独感や不安の軽減につながる</a:t>
            </a:r>
            <a:endParaRPr lang="en-US" altLang="ja-JP" dirty="0"/>
          </a:p>
          <a:p>
            <a:pPr marL="0" indent="0">
              <a:buNone/>
            </a:pPr>
            <a:r>
              <a:rPr kumimoji="1" lang="ja-JP" altLang="en-US" dirty="0"/>
              <a:t>研修を受けたピアサポーターや、専門職が参加し、運営を支援する</a:t>
            </a:r>
            <a:endParaRPr lang="en-US" altLang="ja-JP" dirty="0"/>
          </a:p>
          <a:p>
            <a:pPr marL="0" indent="0">
              <a:buNone/>
            </a:pPr>
            <a:endParaRPr kumimoji="1" lang="ja-JP" altLang="en-US" dirty="0"/>
          </a:p>
        </p:txBody>
      </p:sp>
      <p:sp>
        <p:nvSpPr>
          <p:cNvPr id="4" name="正方形/長方形 3">
            <a:extLst>
              <a:ext uri="{FF2B5EF4-FFF2-40B4-BE49-F238E27FC236}">
                <a16:creationId xmlns="" xmlns:a16="http://schemas.microsoft.com/office/drawing/2014/main" id="{7756AA8F-8684-D047-9ED2-F6F06F58787B}"/>
              </a:ext>
            </a:extLst>
          </p:cNvPr>
          <p:cNvSpPr/>
          <p:nvPr/>
        </p:nvSpPr>
        <p:spPr>
          <a:xfrm>
            <a:off x="405880" y="4437112"/>
            <a:ext cx="8280920" cy="20882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ja-JP" altLang="en-US" sz="2600" dirty="0"/>
              <a:t>＜相談例＞</a:t>
            </a:r>
          </a:p>
          <a:p>
            <a:pPr marL="719138" indent="-449263">
              <a:buFont typeface="Arial" panose="020B0604020202020204" pitchFamily="34" charset="0"/>
              <a:buChar char="•"/>
            </a:pPr>
            <a:r>
              <a:rPr lang="ja-JP" altLang="en-US" sz="2600" dirty="0"/>
              <a:t>がんになった不安な気持ちを誰かに聞いてほしい</a:t>
            </a:r>
          </a:p>
          <a:p>
            <a:pPr marL="719138" indent="-449263">
              <a:buFont typeface="Arial" panose="020B0604020202020204" pitchFamily="34" charset="0"/>
              <a:buChar char="•"/>
            </a:pPr>
            <a:r>
              <a:rPr lang="ja-JP" altLang="en-US" sz="2600" dirty="0"/>
              <a:t>がんになった家族にどう接していいかわからない</a:t>
            </a:r>
          </a:p>
          <a:p>
            <a:pPr marL="719138" indent="-449263">
              <a:buFont typeface="Arial" panose="020B0604020202020204" pitchFamily="34" charset="0"/>
              <a:buChar char="•"/>
            </a:pPr>
            <a:r>
              <a:rPr lang="ja-JP" altLang="en-US" sz="2600" dirty="0"/>
              <a:t>医者とのコミュニケーションがうまくいかない</a:t>
            </a:r>
          </a:p>
        </p:txBody>
      </p:sp>
    </p:spTree>
    <p:extLst>
      <p:ext uri="{BB962C8B-B14F-4D97-AF65-F5344CB8AC3E}">
        <p14:creationId xmlns:p14="http://schemas.microsoft.com/office/powerpoint/2010/main" val="3145391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BFE705B-33CC-B641-A305-9A9C939B5E78}"/>
              </a:ext>
            </a:extLst>
          </p:cNvPr>
          <p:cNvSpPr>
            <a:spLocks noGrp="1"/>
          </p:cNvSpPr>
          <p:nvPr>
            <p:ph type="title"/>
          </p:nvPr>
        </p:nvSpPr>
        <p:spPr/>
        <p:txBody>
          <a:bodyPr/>
          <a:lstStyle/>
          <a:p>
            <a:r>
              <a:rPr kumimoji="1" lang="ja-JP" altLang="en-US"/>
              <a:t>当院のがんサロン</a:t>
            </a:r>
            <a:endParaRPr kumimoji="1" lang="ja-JP" altLang="en-US" dirty="0"/>
          </a:p>
        </p:txBody>
      </p:sp>
      <p:sp>
        <p:nvSpPr>
          <p:cNvPr id="3" name="コンテンツ プレースホルダー 2">
            <a:extLst>
              <a:ext uri="{FF2B5EF4-FFF2-40B4-BE49-F238E27FC236}">
                <a16:creationId xmlns="" xmlns:a16="http://schemas.microsoft.com/office/drawing/2014/main" id="{AD3B374C-FB78-4047-9E1D-ABD48875689C}"/>
              </a:ext>
            </a:extLst>
          </p:cNvPr>
          <p:cNvSpPr>
            <a:spLocks noGrp="1"/>
          </p:cNvSpPr>
          <p:nvPr>
            <p:ph idx="1"/>
          </p:nvPr>
        </p:nvSpPr>
        <p:spPr>
          <a:xfrm>
            <a:off x="464283" y="1268760"/>
            <a:ext cx="8219256" cy="5293296"/>
          </a:xfrm>
        </p:spPr>
        <p:txBody>
          <a:bodyPr/>
          <a:lstStyle/>
          <a:p>
            <a:pPr marL="0" indent="0">
              <a:buNone/>
            </a:pPr>
            <a:r>
              <a:rPr lang="ja-JP" altLang="en-US" dirty="0"/>
              <a:t>★</a:t>
            </a:r>
            <a:r>
              <a:rPr kumimoji="1" lang="ja-JP" altLang="en-US" dirty="0" smtClean="0"/>
              <a:t>がん患者と家族のためのサロン★</a:t>
            </a:r>
            <a:endParaRPr kumimoji="1" lang="en-US" altLang="ja-JP" dirty="0" smtClean="0"/>
          </a:p>
          <a:p>
            <a:pPr marL="0" indent="0">
              <a:buNone/>
            </a:pPr>
            <a:r>
              <a:rPr lang="ja-JP" altLang="en-US" dirty="0"/>
              <a:t>　</a:t>
            </a:r>
            <a:r>
              <a:rPr lang="ja-JP" altLang="en-US" dirty="0" smtClean="0"/>
              <a:t>     </a:t>
            </a:r>
            <a:r>
              <a:rPr lang="ja-JP" altLang="en-US" sz="2400" dirty="0" smtClean="0"/>
              <a:t>　</a:t>
            </a:r>
            <a:r>
              <a:rPr kumimoji="1" lang="ja-JP" altLang="en-US" sz="2400" dirty="0" smtClean="0"/>
              <a:t>開催日時：奇数月の第４月曜日</a:t>
            </a:r>
            <a:endParaRPr kumimoji="1" lang="en-US" altLang="ja-JP" sz="2400" dirty="0"/>
          </a:p>
          <a:p>
            <a:pPr marL="0" indent="0">
              <a:buNone/>
            </a:pPr>
            <a:r>
              <a:rPr lang="ja-JP" altLang="en-US" sz="2400" dirty="0" smtClean="0"/>
              <a:t>　　        開催場所：別館４階　大会議室</a:t>
            </a:r>
            <a:endParaRPr lang="en-US" altLang="ja-JP" sz="2400" dirty="0"/>
          </a:p>
          <a:p>
            <a:pPr marL="0" indent="0">
              <a:buNone/>
            </a:pPr>
            <a:r>
              <a:rPr kumimoji="1" lang="ja-JP" altLang="en-US" sz="2400" dirty="0" smtClean="0"/>
              <a:t>　　        参加者：当院受診の患者、家族</a:t>
            </a:r>
            <a:endParaRPr lang="en-US" altLang="ja-JP" sz="2400" dirty="0"/>
          </a:p>
          <a:p>
            <a:pPr marL="0" indent="0">
              <a:buNone/>
            </a:pPr>
            <a:r>
              <a:rPr lang="ja-JP" altLang="en-US" sz="2400" dirty="0" smtClean="0"/>
              <a:t>　　        参加申し込み：不要</a:t>
            </a:r>
            <a:endParaRPr lang="en-US" altLang="ja-JP" sz="2400" dirty="0" smtClean="0"/>
          </a:p>
          <a:p>
            <a:pPr marL="0" indent="0">
              <a:buNone/>
            </a:pPr>
            <a:r>
              <a:rPr lang="ja-JP" altLang="en-US" sz="2400" dirty="0"/>
              <a:t>　</a:t>
            </a:r>
            <a:r>
              <a:rPr lang="ja-JP" altLang="en-US" sz="2400" dirty="0" smtClean="0"/>
              <a:t>　        参加費：無料</a:t>
            </a:r>
            <a:endParaRPr lang="en-US" altLang="ja-JP" sz="2400" dirty="0" smtClean="0"/>
          </a:p>
          <a:p>
            <a:pPr marL="0" indent="0">
              <a:buNone/>
            </a:pPr>
            <a:r>
              <a:rPr lang="ja-JP" altLang="en-US" sz="2400" dirty="0" smtClean="0"/>
              <a:t>              問い合わせ</a:t>
            </a:r>
            <a:r>
              <a:rPr lang="ja-JP" altLang="en-US" sz="2400" dirty="0"/>
              <a:t>の</a:t>
            </a:r>
            <a:r>
              <a:rPr lang="ja-JP" altLang="en-US" sz="2400" dirty="0" smtClean="0"/>
              <a:t>窓口：医療</a:t>
            </a:r>
            <a:r>
              <a:rPr lang="ja-JP" altLang="en-US" sz="2400" dirty="0"/>
              <a:t>支援部　</a:t>
            </a:r>
            <a:endParaRPr lang="en-US" altLang="ja-JP" sz="2400" dirty="0" smtClean="0"/>
          </a:p>
          <a:p>
            <a:pPr marL="0" indent="0">
              <a:buNone/>
            </a:pPr>
            <a:r>
              <a:rPr lang="ja-JP" altLang="en-US" sz="2400" dirty="0" smtClean="0"/>
              <a:t>           </a:t>
            </a:r>
            <a:r>
              <a:rPr lang="ja-JP" altLang="en-US" sz="2400" u="sng" dirty="0" smtClean="0"/>
              <a:t>正面</a:t>
            </a:r>
            <a:r>
              <a:rPr lang="ja-JP" altLang="en-US" sz="2400" u="sng" dirty="0"/>
              <a:t>玄関　各科外来  プラズマディスプレイ</a:t>
            </a:r>
            <a:endParaRPr lang="en-US" altLang="ja-JP" sz="2400" u="sng" dirty="0"/>
          </a:p>
          <a:p>
            <a:pPr marL="0" indent="0">
              <a:buNone/>
            </a:pPr>
            <a:r>
              <a:rPr lang="ja-JP" altLang="en-US" sz="2400" dirty="0"/>
              <a:t>　 </a:t>
            </a:r>
            <a:r>
              <a:rPr lang="ja-JP" altLang="en-US" sz="2400" dirty="0" smtClean="0"/>
              <a:t>       </a:t>
            </a:r>
            <a:r>
              <a:rPr lang="ja-JP" altLang="en-US" sz="2400" u="sng" dirty="0" smtClean="0"/>
              <a:t>デジタルサイネージ</a:t>
            </a:r>
            <a:r>
              <a:rPr lang="ja-JP" altLang="en-US" sz="2400" u="sng" dirty="0"/>
              <a:t>等で広報</a:t>
            </a:r>
            <a:endParaRPr lang="en-US" altLang="ja-JP" sz="2400" u="sng" dirty="0"/>
          </a:p>
          <a:p>
            <a:pPr marL="0" indent="0">
              <a:buNone/>
            </a:pPr>
            <a:endParaRPr lang="en-US" altLang="ja-JP" sz="2400" dirty="0" smtClean="0"/>
          </a:p>
          <a:p>
            <a:pPr marL="0" indent="0">
              <a:buNone/>
            </a:pPr>
            <a:endParaRPr lang="en-US" altLang="ja-JP" sz="2400" dirty="0"/>
          </a:p>
          <a:p>
            <a:pPr marL="0" indent="0">
              <a:buNone/>
            </a:pPr>
            <a:endParaRPr lang="en-US" altLang="ja-JP" dirty="0"/>
          </a:p>
        </p:txBody>
      </p:sp>
    </p:spTree>
    <p:extLst>
      <p:ext uri="{BB962C8B-B14F-4D97-AF65-F5344CB8AC3E}">
        <p14:creationId xmlns:p14="http://schemas.microsoft.com/office/powerpoint/2010/main" val="1852015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3300600172"/>
              </p:ext>
            </p:extLst>
          </p:nvPr>
        </p:nvGraphicFramePr>
        <p:xfrm>
          <a:off x="-756592" y="404664"/>
          <a:ext cx="10627332" cy="5976664"/>
        </p:xfrm>
        <a:graphic>
          <a:graphicData uri="http://schemas.openxmlformats.org/presentationml/2006/ole">
            <mc:AlternateContent xmlns:mc="http://schemas.openxmlformats.org/markup-compatibility/2006">
              <mc:Choice xmlns:v="urn:schemas-microsoft-com:vml" Requires="v">
                <p:oleObj spid="_x0000_s1035" name="スライド" r:id="rId4" imgW="6094318" imgH="3427533" progId="PowerPoint.Slide.12">
                  <p:embed/>
                </p:oleObj>
              </mc:Choice>
              <mc:Fallback>
                <p:oleObj name="スライド" r:id="rId4" imgW="6094318" imgH="3427533" progId="PowerPoint.Slide.12">
                  <p:embed/>
                  <p:pic>
                    <p:nvPicPr>
                      <p:cNvPr id="0" name=""/>
                      <p:cNvPicPr/>
                      <p:nvPr/>
                    </p:nvPicPr>
                    <p:blipFill>
                      <a:blip r:embed="rId5"/>
                      <a:stretch>
                        <a:fillRect/>
                      </a:stretch>
                    </p:blipFill>
                    <p:spPr>
                      <a:xfrm>
                        <a:off x="-756592" y="404664"/>
                        <a:ext cx="10627332" cy="5976664"/>
                      </a:xfrm>
                      <a:prstGeom prst="rect">
                        <a:avLst/>
                      </a:prstGeom>
                    </p:spPr>
                  </p:pic>
                </p:oleObj>
              </mc:Fallback>
            </mc:AlternateContent>
          </a:graphicData>
        </a:graphic>
      </p:graphicFrame>
    </p:spTree>
    <p:extLst>
      <p:ext uri="{BB962C8B-B14F-4D97-AF65-F5344CB8AC3E}">
        <p14:creationId xmlns:p14="http://schemas.microsoft.com/office/powerpoint/2010/main" val="2900083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AC070FB-3DF5-6843-B900-611B259786E9}"/>
              </a:ext>
            </a:extLst>
          </p:cNvPr>
          <p:cNvSpPr>
            <a:spLocks noGrp="1"/>
          </p:cNvSpPr>
          <p:nvPr>
            <p:ph type="title"/>
          </p:nvPr>
        </p:nvSpPr>
        <p:spPr/>
        <p:txBody>
          <a:bodyPr/>
          <a:lstStyle/>
          <a:p>
            <a:r>
              <a:rPr kumimoji="1" lang="ja-JP" altLang="en-US" dirty="0"/>
              <a:t>就労支援</a:t>
            </a:r>
          </a:p>
        </p:txBody>
      </p:sp>
      <p:sp>
        <p:nvSpPr>
          <p:cNvPr id="3" name="コンテンツ プレースホルダー 2">
            <a:extLst>
              <a:ext uri="{FF2B5EF4-FFF2-40B4-BE49-F238E27FC236}">
                <a16:creationId xmlns="" xmlns:a16="http://schemas.microsoft.com/office/drawing/2014/main" id="{60E7E4E7-9664-7643-840F-40DCACA240E0}"/>
              </a:ext>
            </a:extLst>
          </p:cNvPr>
          <p:cNvSpPr>
            <a:spLocks noGrp="1"/>
          </p:cNvSpPr>
          <p:nvPr>
            <p:ph idx="1"/>
          </p:nvPr>
        </p:nvSpPr>
        <p:spPr/>
        <p:txBody>
          <a:bodyPr/>
          <a:lstStyle/>
          <a:p>
            <a:r>
              <a:rPr lang="ja-JP" altLang="en-US" sz="2800"/>
              <a:t>がん患者の約</a:t>
            </a:r>
            <a:r>
              <a:rPr lang="en-US" altLang="ja-JP" sz="2800" dirty="0"/>
              <a:t>1/3</a:t>
            </a:r>
            <a:r>
              <a:rPr lang="ja-JP" altLang="en-US" sz="2800"/>
              <a:t>が就労可能な年齢で罹患</a:t>
            </a:r>
            <a:endParaRPr lang="en-US" altLang="ja-JP" sz="2800" dirty="0"/>
          </a:p>
          <a:p>
            <a:r>
              <a:rPr lang="ja-JP" altLang="en-US" sz="2800"/>
              <a:t>がんと診断後、勤務者の約</a:t>
            </a:r>
            <a:r>
              <a:rPr lang="en-US" altLang="ja-JP" sz="2800" dirty="0"/>
              <a:t>35%</a:t>
            </a:r>
            <a:r>
              <a:rPr lang="ja-JP" altLang="en-US" sz="2800"/>
              <a:t>が依願退職・解雇という現状</a:t>
            </a:r>
            <a:endParaRPr lang="en-US" altLang="ja-JP" sz="2800" dirty="0"/>
          </a:p>
          <a:p>
            <a:r>
              <a:rPr lang="ja-JP" altLang="en-US" sz="2800"/>
              <a:t>治療と仕事の両立をする上で生じる悩みや、不安に関する相談を受けることが重要</a:t>
            </a:r>
            <a:endParaRPr lang="en-US" altLang="ja-JP" sz="2800" dirty="0"/>
          </a:p>
          <a:p>
            <a:pPr lvl="1"/>
            <a:r>
              <a:rPr lang="ja-JP" altLang="en-US" sz="2400"/>
              <a:t>がん相談支援センターの相談員による相談支援</a:t>
            </a:r>
            <a:endParaRPr lang="en-US" altLang="ja-JP" sz="2400" dirty="0"/>
          </a:p>
          <a:p>
            <a:pPr lvl="1"/>
            <a:r>
              <a:rPr lang="ja-JP" altLang="en-US" sz="2400"/>
              <a:t>産業保健総合支援センターの両立支援促進員による個別支援</a:t>
            </a:r>
            <a:endParaRPr lang="en-US" altLang="ja-JP" sz="2400" dirty="0"/>
          </a:p>
          <a:p>
            <a:pPr lvl="1"/>
            <a:r>
              <a:rPr lang="ja-JP" altLang="en-US" sz="2400"/>
              <a:t>ハローワークに配置されている就労支援ナビゲーターによる就労支援</a:t>
            </a:r>
            <a:endParaRPr lang="en-US" altLang="ja-JP" sz="2400" dirty="0"/>
          </a:p>
        </p:txBody>
      </p:sp>
    </p:spTree>
    <p:extLst>
      <p:ext uri="{BB962C8B-B14F-4D97-AF65-F5344CB8AC3E}">
        <p14:creationId xmlns:p14="http://schemas.microsoft.com/office/powerpoint/2010/main" val="3317221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kyushu-cc.hosp.go.jp/filebox/resources/kanja_kazoku/SodanShienCenter/Sharoshi_Consul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1" y="3667158"/>
            <a:ext cx="1938016" cy="274035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 xmlns:a16="http://schemas.microsoft.com/office/drawing/2014/main" id="{0BFE705B-33CC-B641-A305-9A9C939B5E78}"/>
              </a:ext>
            </a:extLst>
          </p:cNvPr>
          <p:cNvSpPr>
            <a:spLocks noGrp="1"/>
          </p:cNvSpPr>
          <p:nvPr>
            <p:ph type="title"/>
          </p:nvPr>
        </p:nvSpPr>
        <p:spPr/>
        <p:txBody>
          <a:bodyPr/>
          <a:lstStyle/>
          <a:p>
            <a:r>
              <a:rPr kumimoji="1" lang="ja-JP" altLang="en-US" dirty="0" smtClean="0"/>
              <a:t>就労支援での連携</a:t>
            </a:r>
            <a:endParaRPr kumimoji="1" lang="ja-JP" altLang="en-US" dirty="0"/>
          </a:p>
        </p:txBody>
      </p:sp>
      <p:sp>
        <p:nvSpPr>
          <p:cNvPr id="3" name="コンテンツ プレースホルダー 2">
            <a:extLst>
              <a:ext uri="{FF2B5EF4-FFF2-40B4-BE49-F238E27FC236}">
                <a16:creationId xmlns="" xmlns:a16="http://schemas.microsoft.com/office/drawing/2014/main" id="{AD3B374C-FB78-4047-9E1D-ABD48875689C}"/>
              </a:ext>
            </a:extLst>
          </p:cNvPr>
          <p:cNvSpPr>
            <a:spLocks noGrp="1"/>
          </p:cNvSpPr>
          <p:nvPr>
            <p:ph idx="1"/>
          </p:nvPr>
        </p:nvSpPr>
        <p:spPr>
          <a:xfrm>
            <a:off x="459111" y="1340768"/>
            <a:ext cx="8229600" cy="4907496"/>
          </a:xfrm>
        </p:spPr>
        <p:txBody>
          <a:bodyPr/>
          <a:lstStyle/>
          <a:p>
            <a:pPr marL="0" indent="0">
              <a:buNone/>
            </a:pPr>
            <a:r>
              <a:rPr lang="ja-JP" altLang="en-US" dirty="0" smtClean="0"/>
              <a:t>・</a:t>
            </a:r>
            <a:r>
              <a:rPr lang="ja-JP" altLang="en-US" u="sng" dirty="0" smtClean="0"/>
              <a:t>九州がんセンターと連携</a:t>
            </a:r>
            <a:endParaRPr lang="en-US" altLang="ja-JP" u="sng" dirty="0" smtClean="0"/>
          </a:p>
          <a:p>
            <a:pPr marL="0" indent="0">
              <a:buNone/>
            </a:pPr>
            <a:r>
              <a:rPr lang="ja-JP" altLang="en-US" dirty="0"/>
              <a:t>　</a:t>
            </a:r>
            <a:r>
              <a:rPr lang="ja-JP" altLang="en-US" sz="2800" dirty="0" smtClean="0"/>
              <a:t>福岡県から社会保険労務士を派遣</a:t>
            </a:r>
            <a:endParaRPr lang="en-US" altLang="ja-JP" sz="2800" dirty="0" smtClean="0"/>
          </a:p>
          <a:p>
            <a:pPr marL="0" indent="0">
              <a:buNone/>
            </a:pPr>
            <a:r>
              <a:rPr lang="ja-JP" altLang="en-US" sz="2800" dirty="0"/>
              <a:t>　 </a:t>
            </a:r>
            <a:r>
              <a:rPr lang="ja-JP" altLang="en-US" sz="2800" dirty="0" smtClean="0"/>
              <a:t>就労支援専用窓口を開設</a:t>
            </a:r>
            <a:endParaRPr lang="en-US" altLang="ja-JP" sz="2800" dirty="0" smtClean="0"/>
          </a:p>
          <a:p>
            <a:pPr marL="0" indent="0">
              <a:buNone/>
            </a:pPr>
            <a:r>
              <a:rPr lang="ja-JP" altLang="en-US" dirty="0"/>
              <a:t>　</a:t>
            </a:r>
            <a:r>
              <a:rPr lang="ja-JP" altLang="en-US" sz="2800" dirty="0" smtClean="0"/>
              <a:t>県内各がん相談支援センターへ出張相談</a:t>
            </a:r>
            <a:endParaRPr lang="en-US" altLang="ja-JP" sz="2800" dirty="0" smtClean="0"/>
          </a:p>
          <a:p>
            <a:pPr marL="0" indent="0">
              <a:buNone/>
            </a:pPr>
            <a:r>
              <a:rPr lang="ja-JP" altLang="en-US" dirty="0" smtClean="0"/>
              <a:t>・</a:t>
            </a:r>
            <a:r>
              <a:rPr lang="ja-JP" altLang="en-US" u="sng" dirty="0" smtClean="0"/>
              <a:t>ハローワークと連携</a:t>
            </a:r>
            <a:endParaRPr lang="en-US" altLang="ja-JP" u="sng" dirty="0" smtClean="0"/>
          </a:p>
          <a:p>
            <a:pPr marL="0" indent="0">
              <a:buNone/>
            </a:pPr>
            <a:r>
              <a:rPr lang="ja-JP" altLang="en-US" dirty="0"/>
              <a:t>　</a:t>
            </a:r>
            <a:r>
              <a:rPr lang="ja-JP" altLang="en-US" sz="2800" dirty="0" smtClean="0"/>
              <a:t>ハローワーク福岡中央、八幡に</a:t>
            </a:r>
            <a:endParaRPr lang="en-US" altLang="ja-JP" sz="2800" dirty="0" smtClean="0"/>
          </a:p>
          <a:p>
            <a:pPr marL="0" indent="0">
              <a:buNone/>
            </a:pPr>
            <a:r>
              <a:rPr lang="ja-JP" altLang="en-US" sz="2800" dirty="0"/>
              <a:t>　</a:t>
            </a:r>
            <a:r>
              <a:rPr lang="ja-JP" altLang="en-US" sz="2800" dirty="0" smtClean="0"/>
              <a:t> 就職支援ナビゲーター１名ずつが配置</a:t>
            </a:r>
            <a:endParaRPr lang="en-US" altLang="ja-JP" sz="2800" dirty="0"/>
          </a:p>
        </p:txBody>
      </p:sp>
    </p:spTree>
    <p:extLst>
      <p:ext uri="{BB962C8B-B14F-4D97-AF65-F5344CB8AC3E}">
        <p14:creationId xmlns:p14="http://schemas.microsoft.com/office/powerpoint/2010/main" val="3835073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緩和ケア地域連携パス</a:t>
            </a:r>
            <a:endParaRPr kumimoji="1" lang="ja-JP" altLang="en-US" dirty="0"/>
          </a:p>
        </p:txBody>
      </p:sp>
      <p:sp>
        <p:nvSpPr>
          <p:cNvPr id="3" name="テキスト ボックス 2"/>
          <p:cNvSpPr txBox="1"/>
          <p:nvPr/>
        </p:nvSpPr>
        <p:spPr>
          <a:xfrm>
            <a:off x="251520" y="1628800"/>
            <a:ext cx="8784976" cy="4339650"/>
          </a:xfrm>
          <a:prstGeom prst="rect">
            <a:avLst/>
          </a:prstGeom>
          <a:noFill/>
        </p:spPr>
        <p:txBody>
          <a:bodyPr wrap="square" rtlCol="0">
            <a:spAutoFit/>
          </a:bodyPr>
          <a:lstStyle/>
          <a:p>
            <a:r>
              <a:rPr kumimoji="1" lang="ja-JP" altLang="en-US" sz="3600" dirty="0" smtClean="0"/>
              <a:t>　　★地域とつなぐ一言日記帳★</a:t>
            </a:r>
            <a:endParaRPr kumimoji="1" lang="en-US" altLang="ja-JP" sz="3600" dirty="0" smtClean="0"/>
          </a:p>
          <a:p>
            <a:endParaRPr kumimoji="1" lang="en-US" altLang="ja-JP" sz="3600" dirty="0" smtClean="0"/>
          </a:p>
          <a:p>
            <a:r>
              <a:rPr lang="ja-JP" altLang="en-US" sz="2800" dirty="0" smtClean="0"/>
              <a:t>目 </a:t>
            </a:r>
            <a:r>
              <a:rPr lang="ja-JP" altLang="en-US" sz="2800" dirty="0"/>
              <a:t>的 </a:t>
            </a:r>
          </a:p>
          <a:p>
            <a:r>
              <a:rPr lang="ja-JP" altLang="en-US" sz="2800" dirty="0"/>
              <a:t>患者・家族がつらい症状を少しでも和らげ、穏やかに安心して“自分らしく”過ごすことができるよう</a:t>
            </a:r>
            <a:r>
              <a:rPr lang="ja-JP" altLang="en-US" sz="2800" dirty="0" smtClean="0"/>
              <a:t>、</a:t>
            </a:r>
            <a:endParaRPr lang="en-US" altLang="ja-JP" sz="2800" dirty="0" smtClean="0"/>
          </a:p>
          <a:p>
            <a:r>
              <a:rPr lang="ja-JP" altLang="en-US" sz="2800" dirty="0" smtClean="0"/>
              <a:t>患者</a:t>
            </a:r>
            <a:r>
              <a:rPr lang="ja-JP" altLang="en-US" sz="2800" dirty="0"/>
              <a:t>・家族と連携する医療者・介護者がコミュニケーションを促進し、 情報共有することで症状緩和の連続性と質を確保するためのツールとして使用する。 </a:t>
            </a:r>
            <a:endParaRPr kumimoji="1" lang="en-US" altLang="ja-JP" sz="2800" dirty="0" smtClean="0"/>
          </a:p>
          <a:p>
            <a:endParaRPr lang="en-US" altLang="ja-JP" sz="3600" dirty="0"/>
          </a:p>
        </p:txBody>
      </p:sp>
    </p:spTree>
    <p:extLst>
      <p:ext uri="{BB962C8B-B14F-4D97-AF65-F5344CB8AC3E}">
        <p14:creationId xmlns:p14="http://schemas.microsoft.com/office/powerpoint/2010/main" val="952032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C:\Users\九州病院\Documents\サポートチーム\一言日記帳\写真\地域と~3">
            <a:extLst>
              <a:ext uri="{FF2B5EF4-FFF2-40B4-BE49-F238E27FC236}">
                <a16:creationId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 xmlns:lc="http://schemas.openxmlformats.org/drawingml/2006/lockedCanvas" id="{FF9005F4-6019-4AE8-8229-4C1AB97A36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20" y="1491169"/>
            <a:ext cx="3431935" cy="4165262"/>
          </a:xfrm>
          <a:prstGeom prst="rect">
            <a:avLst/>
          </a:prstGeom>
          <a:noFill/>
          <a:ln>
            <a:noFill/>
          </a:ln>
        </p:spPr>
      </p:pic>
      <p:pic>
        <p:nvPicPr>
          <p:cNvPr id="1028" name="Picture 4"/>
          <p:cNvPicPr>
            <a:picLocks noChangeAspect="1" noChangeArrowheads="1"/>
          </p:cNvPicPr>
          <p:nvPr/>
        </p:nvPicPr>
        <p:blipFill rotWithShape="1">
          <a:blip r:embed="rId4"/>
          <a:srcRect l="591" t="581" r="1200" b="1102"/>
          <a:stretch/>
        </p:blipFill>
        <p:spPr bwMode="auto">
          <a:xfrm>
            <a:off x="3368401" y="75891"/>
            <a:ext cx="5503540" cy="66554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グループ化 1"/>
          <p:cNvGrpSpPr/>
          <p:nvPr/>
        </p:nvGrpSpPr>
        <p:grpSpPr>
          <a:xfrm>
            <a:off x="3630714" y="0"/>
            <a:ext cx="5112568" cy="6961482"/>
            <a:chOff x="2036763" y="-282575"/>
            <a:chExt cx="5078411" cy="7554913"/>
          </a:xfrm>
        </p:grpSpPr>
        <p:pic>
          <p:nvPicPr>
            <p:cNvPr id="491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763" y="-282575"/>
              <a:ext cx="5038725" cy="755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119027"/>
              <a:ext cx="4886324" cy="584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7725" y="5727700"/>
              <a:ext cx="4916488"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3050" y="5737225"/>
              <a:ext cx="3629025" cy="865188"/>
            </a:xfrm>
            <a:prstGeom prst="rect">
              <a:avLst/>
            </a:prstGeom>
            <a:noFill/>
          </p:spPr>
          <p:txBody>
            <a:bodyPr>
              <a:spAutoFit/>
            </a:bodyPr>
            <a:lstStyle/>
            <a:p>
              <a:pPr>
                <a:defRPr/>
              </a:pPr>
              <a:r>
                <a:rPr lang="en-US" altLang="ja-JP" sz="1006" dirty="0">
                  <a:solidFill>
                    <a:schemeClr val="bg1"/>
                  </a:solidFill>
                  <a:latin typeface="HGP創英ﾌﾟﾚｾﾞﾝｽEB" panose="02020800000000000000" pitchFamily="18" charset="-128"/>
                  <a:ea typeface="HGP創英ﾌﾟﾚｾﾞﾝｽEB" panose="02020800000000000000" pitchFamily="18" charset="-128"/>
                  <a:cs typeface="Times New Roman" pitchFamily="18" charset="0"/>
                </a:rPr>
                <a:t>【</a:t>
              </a: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問い合わせ先</a:t>
              </a:r>
              <a:r>
                <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rPr>
                <a:t>】</a:t>
              </a: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　</a:t>
              </a:r>
              <a:endPar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endParaRPr>
            </a:p>
            <a:p>
              <a:pPr>
                <a:defRPr/>
              </a:pP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　　独立行政法人　地域医療機能推進機構（</a:t>
              </a:r>
              <a:r>
                <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rPr>
                <a:t>JCHO</a:t>
              </a: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）九州病院</a:t>
              </a:r>
              <a:endPar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endParaRPr>
            </a:p>
            <a:p>
              <a:pPr>
                <a:defRPr/>
              </a:pP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　　医療支援部</a:t>
              </a:r>
              <a:endPar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endParaRPr>
            </a:p>
            <a:p>
              <a:pPr>
                <a:defRPr/>
              </a:pPr>
              <a:r>
                <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rPr>
                <a:t>TEL</a:t>
              </a: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　</a:t>
              </a:r>
              <a:r>
                <a:rPr lang="en-US" altLang="ja-JP" sz="1006">
                  <a:solidFill>
                    <a:schemeClr val="bg1"/>
                  </a:solidFill>
                  <a:latin typeface="Meiryo UI" panose="020B0604030504040204" pitchFamily="50" charset="-128"/>
                  <a:ea typeface="Meiryo UI" panose="020B0604030504040204" pitchFamily="50" charset="-128"/>
                  <a:cs typeface="Times New Roman" pitchFamily="18" charset="0"/>
                </a:rPr>
                <a:t>093-641-9675</a:t>
              </a:r>
              <a:endPar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endParaRPr>
            </a:p>
            <a:p>
              <a:pPr>
                <a:defRPr/>
              </a:pP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a:t>
              </a:r>
              <a:r>
                <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rPr>
                <a:t>806-8501</a:t>
              </a: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　福岡県北九州市八幡西区岸の浦１</a:t>
              </a:r>
              <a:r>
                <a:rPr lang="en-US" altLang="ja-JP" sz="1006" dirty="0">
                  <a:solidFill>
                    <a:schemeClr val="bg1"/>
                  </a:solidFill>
                  <a:latin typeface="Meiryo UI" panose="020B0604030504040204" pitchFamily="50" charset="-128"/>
                  <a:ea typeface="Meiryo UI" panose="020B0604030504040204" pitchFamily="50" charset="-128"/>
                  <a:cs typeface="Times New Roman" pitchFamily="18" charset="0"/>
                </a:rPr>
                <a:t>-8-</a:t>
              </a:r>
              <a:r>
                <a:rPr lang="ja-JP" altLang="en-US" sz="1006" dirty="0">
                  <a:solidFill>
                    <a:schemeClr val="bg1"/>
                  </a:solidFill>
                  <a:latin typeface="Meiryo UI" panose="020B0604030504040204" pitchFamily="50" charset="-128"/>
                  <a:ea typeface="Meiryo UI" panose="020B0604030504040204" pitchFamily="50" charset="-128"/>
                  <a:cs typeface="Times New Roman" pitchFamily="18" charset="0"/>
                </a:rPr>
                <a:t>１</a:t>
              </a:r>
              <a:endParaRPr lang="en-US" sz="1132" dirty="0">
                <a:solidFill>
                  <a:schemeClr val="bg1"/>
                </a:solidFill>
                <a:latin typeface="Meiryo UI" panose="020B0604030504040204" pitchFamily="50" charset="-128"/>
                <a:ea typeface="Meiryo UI" panose="020B0604030504040204" pitchFamily="50" charset="-128"/>
              </a:endParaRPr>
            </a:p>
          </p:txBody>
        </p:sp>
        <p:pic>
          <p:nvPicPr>
            <p:cNvPr id="49159" name="Picture 2"/>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42683" t="41460" r="25554" b="22314"/>
            <a:stretch>
              <a:fillRect/>
            </a:stretch>
          </p:blipFill>
          <p:spPr bwMode="auto">
            <a:xfrm>
              <a:off x="3525838" y="3429000"/>
              <a:ext cx="2066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 name="TextBox 3"/>
            <p:cNvSpPr txBox="1"/>
            <p:nvPr/>
          </p:nvSpPr>
          <p:spPr>
            <a:xfrm>
              <a:off x="2930525" y="677863"/>
              <a:ext cx="3067050" cy="1127125"/>
            </a:xfrm>
            <a:prstGeom prst="rect">
              <a:avLst/>
            </a:prstGeom>
            <a:noFill/>
          </p:spPr>
          <p:txBody>
            <a:bodyPr>
              <a:spAutoFit/>
            </a:bodyPr>
            <a:lstStyle/>
            <a:p>
              <a:pPr algn="ctr">
                <a:defRPr/>
              </a:pPr>
              <a:r>
                <a:rPr lang="ja-JP" altLang="en-US" sz="1509" b="1" dirty="0">
                  <a:solidFill>
                    <a:srgbClr val="40210F"/>
                  </a:solidFill>
                  <a:latin typeface="Meiryo UI" panose="020B0604030504040204" pitchFamily="50" charset="-128"/>
                  <a:ea typeface="Meiryo UI" panose="020B0604030504040204" pitchFamily="50" charset="-128"/>
                  <a:cs typeface="Times New Roman" pitchFamily="18" charset="0"/>
                </a:rPr>
                <a:t>地域とつなぐ</a:t>
              </a:r>
              <a:endParaRPr lang="en-US" altLang="ja-JP" sz="1509" b="1" dirty="0">
                <a:solidFill>
                  <a:srgbClr val="40210F"/>
                </a:solidFill>
                <a:latin typeface="Meiryo UI" panose="020B0604030504040204" pitchFamily="50" charset="-128"/>
                <a:ea typeface="Meiryo UI" panose="020B0604030504040204" pitchFamily="50" charset="-128"/>
                <a:cs typeface="Times New Roman" pitchFamily="18" charset="0"/>
              </a:endParaRPr>
            </a:p>
            <a:p>
              <a:pPr algn="ctr">
                <a:defRPr/>
              </a:pPr>
              <a:r>
                <a:rPr lang="ja-JP" altLang="en-US" sz="3709" b="1" dirty="0">
                  <a:solidFill>
                    <a:srgbClr val="40210F"/>
                  </a:solidFill>
                  <a:latin typeface="Meiryo UI" panose="020B0604030504040204" pitchFamily="50" charset="-128"/>
                  <a:ea typeface="Meiryo UI" panose="020B0604030504040204" pitchFamily="50" charset="-128"/>
                  <a:cs typeface="Times New Roman" pitchFamily="18" charset="0"/>
                </a:rPr>
                <a:t>一言日記帳</a:t>
              </a:r>
            </a:p>
            <a:p>
              <a:pPr algn="ctr">
                <a:defRPr/>
              </a:pPr>
              <a:r>
                <a:rPr lang="ja-JP" altLang="en-US" sz="1509" b="1" dirty="0">
                  <a:solidFill>
                    <a:srgbClr val="40210F"/>
                  </a:solidFill>
                  <a:latin typeface="Meiryo UI" panose="020B0604030504040204" pitchFamily="50" charset="-128"/>
                  <a:ea typeface="Meiryo UI" panose="020B0604030504040204" pitchFamily="50" charset="-128"/>
                  <a:cs typeface="Times New Roman" pitchFamily="18" charset="0"/>
                </a:rPr>
                <a:t>～わたしらしく生活するために～</a:t>
              </a:r>
              <a:endParaRPr lang="en-US" sz="1509" b="1" dirty="0">
                <a:solidFill>
                  <a:srgbClr val="40210F"/>
                </a:solidFill>
                <a:latin typeface="Meiryo UI" panose="020B0604030504040204" pitchFamily="50" charset="-128"/>
                <a:ea typeface="Meiryo UI" panose="020B0604030504040204" pitchFamily="50" charset="-128"/>
                <a:cs typeface="Times New Roman" pitchFamily="18" charset="0"/>
              </a:endParaRPr>
            </a:p>
          </p:txBody>
        </p:sp>
        <p:sp>
          <p:nvSpPr>
            <p:cNvPr id="22" name="TextBox 21"/>
            <p:cNvSpPr txBox="1"/>
            <p:nvPr/>
          </p:nvSpPr>
          <p:spPr>
            <a:xfrm>
              <a:off x="2708275" y="2919413"/>
              <a:ext cx="3632200" cy="692150"/>
            </a:xfrm>
            <a:prstGeom prst="rect">
              <a:avLst/>
            </a:prstGeom>
            <a:noFill/>
          </p:spPr>
          <p:txBody>
            <a:bodyPr>
              <a:spAutoFit/>
            </a:bodyPr>
            <a:lstStyle/>
            <a:p>
              <a:pPr algn="ctr">
                <a:defRPr/>
              </a:pPr>
              <a:r>
                <a:rPr lang="ja-JP" altLang="en-US" sz="1383" dirty="0">
                  <a:solidFill>
                    <a:srgbClr val="006834"/>
                  </a:solidFill>
                  <a:latin typeface="Meiryo UI" panose="020B0604030504040204" pitchFamily="50" charset="-128"/>
                  <a:ea typeface="Meiryo UI" panose="020B0604030504040204" pitchFamily="50" charset="-128"/>
                  <a:cs typeface="Times New Roman" pitchFamily="18" charset="0"/>
                </a:rPr>
                <a:t>福岡県がん対策推進協議会の承認を得て</a:t>
              </a:r>
              <a:endParaRPr lang="en-US" altLang="ja-JP" sz="1383" dirty="0">
                <a:solidFill>
                  <a:srgbClr val="006834"/>
                </a:solidFill>
                <a:latin typeface="Meiryo UI" panose="020B0604030504040204" pitchFamily="50" charset="-128"/>
                <a:ea typeface="Meiryo UI" panose="020B0604030504040204" pitchFamily="50" charset="-128"/>
                <a:cs typeface="Times New Roman" pitchFamily="18" charset="0"/>
              </a:endParaRPr>
            </a:p>
            <a:p>
              <a:pPr algn="ctr">
                <a:defRPr/>
              </a:pPr>
              <a:r>
                <a:rPr lang="ja-JP" altLang="en-US" sz="2515" b="1" dirty="0">
                  <a:solidFill>
                    <a:srgbClr val="006834"/>
                  </a:solidFill>
                  <a:latin typeface="Meiryo UI" panose="020B0604030504040204" pitchFamily="50" charset="-128"/>
                  <a:ea typeface="Meiryo UI" panose="020B0604030504040204" pitchFamily="50" charset="-128"/>
                  <a:cs typeface="Times New Roman" pitchFamily="18" charset="0"/>
                </a:rPr>
                <a:t>運用</a:t>
              </a:r>
              <a:r>
                <a:rPr lang="en-US" altLang="ja-JP" sz="2515" b="1" dirty="0">
                  <a:solidFill>
                    <a:srgbClr val="006834"/>
                  </a:solidFill>
                  <a:latin typeface="Meiryo UI" panose="020B0604030504040204" pitchFamily="50" charset="-128"/>
                  <a:ea typeface="Meiryo UI" panose="020B0604030504040204" pitchFamily="50" charset="-128"/>
                  <a:cs typeface="Times New Roman" pitchFamily="18" charset="0"/>
                </a:rPr>
                <a:t>START</a:t>
              </a:r>
              <a:r>
                <a:rPr lang="en-US" sz="2515" b="1" dirty="0">
                  <a:solidFill>
                    <a:srgbClr val="006834"/>
                  </a:solidFill>
                  <a:latin typeface="Meiryo UI" panose="020B0604030504040204" pitchFamily="50" charset="-128"/>
                  <a:ea typeface="Meiryo UI" panose="020B0604030504040204" pitchFamily="50" charset="-128"/>
                  <a:cs typeface="Times New Roman" pitchFamily="18" charset="0"/>
                </a:rPr>
                <a:t>!!</a:t>
              </a:r>
            </a:p>
          </p:txBody>
        </p:sp>
        <p:sp>
          <p:nvSpPr>
            <p:cNvPr id="13" name="Oval 12"/>
            <p:cNvSpPr/>
            <p:nvPr/>
          </p:nvSpPr>
          <p:spPr>
            <a:xfrm>
              <a:off x="2500313" y="1808163"/>
              <a:ext cx="1347787" cy="1063625"/>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いつでも</a:t>
              </a:r>
              <a:endParaRPr lang="en-US" altLang="ja-JP"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どこでも</a:t>
              </a:r>
              <a:endParaRPr lang="en-US" altLang="ja-JP"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質の高い</a:t>
              </a:r>
              <a:endParaRPr lang="en-US" altLang="ja-JP"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緩和ケア</a:t>
              </a:r>
              <a:endParaRPr lang="ja-JP" altLang="en-US" sz="88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val 12">
              <a:extLst>
                <a:ext uri="{FF2B5EF4-FFF2-40B4-BE49-F238E27FC236}"/>
              </a:extLst>
            </p:cNvPr>
            <p:cNvSpPr/>
            <p:nvPr/>
          </p:nvSpPr>
          <p:spPr>
            <a:xfrm>
              <a:off x="3883025" y="1808163"/>
              <a:ext cx="1282700" cy="1063625"/>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患者さんご家族の思いを</a:t>
              </a:r>
              <a:endParaRPr lang="en-US" altLang="ja-JP"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大切に！</a:t>
              </a:r>
              <a:endParaRPr lang="ja-JP" altLang="en-US" sz="88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Oval 12">
              <a:extLst>
                <a:ext uri="{FF2B5EF4-FFF2-40B4-BE49-F238E27FC236}"/>
              </a:extLst>
            </p:cNvPr>
            <p:cNvSpPr/>
            <p:nvPr/>
          </p:nvSpPr>
          <p:spPr>
            <a:xfrm>
              <a:off x="5202238" y="1808163"/>
              <a:ext cx="1270000" cy="1063625"/>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福岡県</a:t>
              </a:r>
              <a:endParaRPr lang="en-US" altLang="ja-JP"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統一の</a:t>
              </a:r>
              <a:endParaRPr lang="en-US" altLang="ja-JP"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3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情報共有ツール</a:t>
              </a:r>
              <a:endParaRPr lang="ja-JP" altLang="en-US" sz="88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 name="スクロール: 横 15">
            <a:extLst>
              <a:ext uri="{FF2B5EF4-FFF2-40B4-BE49-F238E27FC236}">
                <a16:creationId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 xmlns:lc="http://schemas.openxmlformats.org/drawingml/2006/lockedCanvas" id="{E51C5C9B-ECB0-44F0-9FEA-F05A6835C30A}"/>
              </a:ext>
            </a:extLst>
          </p:cNvPr>
          <p:cNvSpPr/>
          <p:nvPr/>
        </p:nvSpPr>
        <p:spPr>
          <a:xfrm rot="1244241">
            <a:off x="2048200" y="925115"/>
            <a:ext cx="2156460" cy="668655"/>
          </a:xfrm>
          <a:prstGeom prst="horizontalScroll">
            <a:avLst>
              <a:gd name="adj" fmla="val 25000"/>
            </a:avLst>
          </a:prstGeom>
          <a:solidFill>
            <a:srgbClr val="F7B3F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1200" kern="1200" dirty="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一言日記帳の肝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6" name="星 7 15"/>
          <p:cNvSpPr/>
          <p:nvPr/>
        </p:nvSpPr>
        <p:spPr>
          <a:xfrm>
            <a:off x="1487387" y="5250680"/>
            <a:ext cx="1400175" cy="1009650"/>
          </a:xfrm>
          <a:prstGeom prst="star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00" b="1" kern="100" dirty="0">
                <a:solidFill>
                  <a:srgbClr val="000000"/>
                </a:solidFill>
                <a:effectLst/>
                <a:ea typeface="HG丸ｺﾞｼｯｸM-PRO" panose="020F0600000000000000" pitchFamily="50" charset="-128"/>
                <a:cs typeface="Times New Roman" panose="02020603050405020304" pitchFamily="18" charset="0"/>
              </a:rPr>
              <a:t>意思決定</a:t>
            </a:r>
            <a:endParaRPr lang="ja-JP" sz="1050" b="1" kern="100" dirty="0">
              <a:effectLst/>
              <a:ea typeface="ＭＳ 明朝" panose="02020609040205080304" pitchFamily="17" charset="-128"/>
              <a:cs typeface="Times New Roman" panose="02020603050405020304" pitchFamily="18" charset="0"/>
            </a:endParaRPr>
          </a:p>
          <a:p>
            <a:pPr algn="ctr">
              <a:spcAft>
                <a:spcPts val="0"/>
              </a:spcAft>
            </a:pPr>
            <a:r>
              <a:rPr lang="ja-JP" sz="1000" b="1" kern="100" dirty="0">
                <a:solidFill>
                  <a:srgbClr val="000000"/>
                </a:solidFill>
                <a:effectLst/>
                <a:ea typeface="HG丸ｺﾞｼｯｸM-PRO" panose="020F0600000000000000" pitchFamily="50" charset="-128"/>
                <a:cs typeface="Times New Roman" panose="02020603050405020304" pitchFamily="18" charset="0"/>
              </a:rPr>
              <a:t>支援</a:t>
            </a:r>
            <a:r>
              <a:rPr lang="ja-JP" sz="1000" kern="100" dirty="0">
                <a:solidFill>
                  <a:srgbClr val="000000"/>
                </a:solidFill>
                <a:effectLst/>
                <a:ea typeface="HG丸ｺﾞｼｯｸM-PRO" panose="020F0600000000000000" pitchFamily="50" charset="-128"/>
                <a:cs typeface="Times New Roman" panose="02020603050405020304" pitchFamily="18" charset="0"/>
              </a:rPr>
              <a:t>！</a:t>
            </a:r>
            <a:endParaRPr lang="ja-JP" sz="105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59795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 xmlns:a16="http://schemas.microsoft.com/office/drawing/2014/main" id="{9FEB613B-89C0-F24E-B881-5E74D3A1D0B3}"/>
              </a:ext>
            </a:extLst>
          </p:cNvPr>
          <p:cNvSpPr>
            <a:spLocks noGrp="1"/>
          </p:cNvSpPr>
          <p:nvPr>
            <p:ph type="ctrTitle"/>
          </p:nvPr>
        </p:nvSpPr>
        <p:spPr/>
        <p:txBody>
          <a:bodyPr/>
          <a:lstStyle/>
          <a:p>
            <a:r>
              <a:rPr kumimoji="1" lang="ja-JP" altLang="en-US" dirty="0"/>
              <a:t>がん患者・家族を支える</a:t>
            </a:r>
            <a:r>
              <a:rPr kumimoji="1" lang="en-US" altLang="ja-JP" dirty="0"/>
              <a:t/>
            </a:r>
            <a:br>
              <a:rPr kumimoji="1" lang="en-US" altLang="ja-JP" dirty="0"/>
            </a:br>
            <a:r>
              <a:rPr kumimoji="1" lang="ja-JP" altLang="en-US" dirty="0"/>
              <a:t>～孤立させない支援</a:t>
            </a:r>
            <a:r>
              <a:rPr kumimoji="1" lang="ja-JP" altLang="en-US"/>
              <a:t>の輪</a:t>
            </a:r>
            <a:r>
              <a:rPr kumimoji="1" lang="en-US" altLang="ja-JP" dirty="0"/>
              <a:t>〜</a:t>
            </a:r>
            <a:endParaRPr kumimoji="1" lang="ja-JP" altLang="en-US" dirty="0"/>
          </a:p>
        </p:txBody>
      </p:sp>
    </p:spTree>
    <p:extLst>
      <p:ext uri="{BB962C8B-B14F-4D97-AF65-F5344CB8AC3E}">
        <p14:creationId xmlns:p14="http://schemas.microsoft.com/office/powerpoint/2010/main" val="304183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95C0EAA-CEE1-9144-A797-5B164A0F743F}"/>
              </a:ext>
            </a:extLst>
          </p:cNvPr>
          <p:cNvSpPr>
            <a:spLocks noGrp="1"/>
          </p:cNvSpPr>
          <p:nvPr>
            <p:ph type="title"/>
          </p:nvPr>
        </p:nvSpPr>
        <p:spPr/>
        <p:txBody>
          <a:bodyPr/>
          <a:lstStyle/>
          <a:p>
            <a:r>
              <a:rPr kumimoji="1" lang="ja-JP" altLang="en-US" dirty="0"/>
              <a:t>ある日の光景</a:t>
            </a:r>
          </a:p>
        </p:txBody>
      </p:sp>
      <p:sp>
        <p:nvSpPr>
          <p:cNvPr id="4" name="Rectangle 15">
            <a:extLst>
              <a:ext uri="{FF2B5EF4-FFF2-40B4-BE49-F238E27FC236}">
                <a16:creationId xmlns="" xmlns:a16="http://schemas.microsoft.com/office/drawing/2014/main" id="{504DE43B-45B4-0C41-ACE7-C9EA36BB6115}"/>
              </a:ext>
            </a:extLst>
          </p:cNvPr>
          <p:cNvSpPr>
            <a:spLocks noGrp="1" noChangeArrowheads="1"/>
          </p:cNvSpPr>
          <p:nvPr>
            <p:ph idx="1"/>
          </p:nvPr>
        </p:nvSpPr>
        <p:spPr>
          <a:xfrm>
            <a:off x="457200" y="1376064"/>
            <a:ext cx="8229600" cy="4907496"/>
          </a:xfrm>
        </p:spPr>
        <p:txBody>
          <a:bodyPr/>
          <a:lstStyle/>
          <a:p>
            <a:r>
              <a:rPr lang="ja-JP" altLang="en-US" dirty="0"/>
              <a:t>抗がん剤治療中の患者さんと医療者</a:t>
            </a:r>
          </a:p>
          <a:p>
            <a:endParaRPr lang="ja-JP" altLang="en-US" dirty="0"/>
          </a:p>
          <a:p>
            <a:endParaRPr lang="en-US" altLang="ja-JP" dirty="0"/>
          </a:p>
        </p:txBody>
      </p:sp>
      <p:grpSp>
        <p:nvGrpSpPr>
          <p:cNvPr id="5" name="グループ化 4">
            <a:extLst>
              <a:ext uri="{FF2B5EF4-FFF2-40B4-BE49-F238E27FC236}">
                <a16:creationId xmlns="" xmlns:a16="http://schemas.microsoft.com/office/drawing/2014/main" id="{5FF62B0F-238F-184B-B324-45D715CF6E16}"/>
              </a:ext>
            </a:extLst>
          </p:cNvPr>
          <p:cNvGrpSpPr/>
          <p:nvPr/>
        </p:nvGrpSpPr>
        <p:grpSpPr>
          <a:xfrm flipH="1">
            <a:off x="2031604" y="1889008"/>
            <a:ext cx="6212803" cy="2433211"/>
            <a:chOff x="8096251" y="1787526"/>
            <a:chExt cx="5648324" cy="2058987"/>
          </a:xfrm>
        </p:grpSpPr>
        <p:sp>
          <p:nvSpPr>
            <p:cNvPr id="6" name="Freeform 5">
              <a:extLst>
                <a:ext uri="{FF2B5EF4-FFF2-40B4-BE49-F238E27FC236}">
                  <a16:creationId xmlns="" xmlns:a16="http://schemas.microsoft.com/office/drawing/2014/main" id="{703D0DCF-FA87-A742-ADD3-E731806A0EDC}"/>
                </a:ext>
              </a:extLst>
            </p:cNvPr>
            <p:cNvSpPr>
              <a:spLocks/>
            </p:cNvSpPr>
            <p:nvPr/>
          </p:nvSpPr>
          <p:spPr bwMode="auto">
            <a:xfrm>
              <a:off x="8096251" y="1787526"/>
              <a:ext cx="5153024" cy="2058987"/>
            </a:xfrm>
            <a:custGeom>
              <a:avLst/>
              <a:gdLst>
                <a:gd name="T0" fmla="*/ 529 w 997"/>
                <a:gd name="T1" fmla="*/ 462 h 587"/>
                <a:gd name="T2" fmla="*/ 769 w 997"/>
                <a:gd name="T3" fmla="*/ 432 h 587"/>
                <a:gd name="T4" fmla="*/ 968 w 997"/>
                <a:gd name="T5" fmla="*/ 400 h 587"/>
                <a:gd name="T6" fmla="*/ 926 w 997"/>
                <a:gd name="T7" fmla="*/ 286 h 587"/>
                <a:gd name="T8" fmla="*/ 961 w 997"/>
                <a:gd name="T9" fmla="*/ 164 h 587"/>
                <a:gd name="T10" fmla="*/ 805 w 997"/>
                <a:gd name="T11" fmla="*/ 123 h 587"/>
                <a:gd name="T12" fmla="*/ 683 w 997"/>
                <a:gd name="T13" fmla="*/ 11 h 587"/>
                <a:gd name="T14" fmla="*/ 542 w 997"/>
                <a:gd name="T15" fmla="*/ 70 h 587"/>
                <a:gd name="T16" fmla="*/ 401 w 997"/>
                <a:gd name="T17" fmla="*/ 9 h 587"/>
                <a:gd name="T18" fmla="*/ 313 w 997"/>
                <a:gd name="T19" fmla="*/ 119 h 587"/>
                <a:gd name="T20" fmla="*/ 157 w 997"/>
                <a:gd name="T21" fmla="*/ 120 h 587"/>
                <a:gd name="T22" fmla="*/ 181 w 997"/>
                <a:gd name="T23" fmla="*/ 259 h 587"/>
                <a:gd name="T24" fmla="*/ 286 w 997"/>
                <a:gd name="T25" fmla="*/ 446 h 587"/>
                <a:gd name="T26" fmla="*/ 402 w 997"/>
                <a:gd name="T27" fmla="*/ 544 h 587"/>
                <a:gd name="T28" fmla="*/ 529 w 997"/>
                <a:gd name="T29" fmla="*/ 4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587">
                  <a:moveTo>
                    <a:pt x="529" y="462"/>
                  </a:moveTo>
                  <a:cubicBezTo>
                    <a:pt x="525" y="562"/>
                    <a:pt x="778" y="587"/>
                    <a:pt x="769" y="432"/>
                  </a:cubicBezTo>
                  <a:cubicBezTo>
                    <a:pt x="836" y="483"/>
                    <a:pt x="932" y="461"/>
                    <a:pt x="968" y="400"/>
                  </a:cubicBezTo>
                  <a:cubicBezTo>
                    <a:pt x="997" y="350"/>
                    <a:pt x="956" y="302"/>
                    <a:pt x="926" y="286"/>
                  </a:cubicBezTo>
                  <a:cubicBezTo>
                    <a:pt x="977" y="265"/>
                    <a:pt x="990" y="202"/>
                    <a:pt x="961" y="164"/>
                  </a:cubicBezTo>
                  <a:cubicBezTo>
                    <a:pt x="921" y="111"/>
                    <a:pt x="859" y="109"/>
                    <a:pt x="805" y="123"/>
                  </a:cubicBezTo>
                  <a:cubicBezTo>
                    <a:pt x="805" y="51"/>
                    <a:pt x="730" y="16"/>
                    <a:pt x="683" y="11"/>
                  </a:cubicBezTo>
                  <a:cubicBezTo>
                    <a:pt x="613" y="3"/>
                    <a:pt x="568" y="25"/>
                    <a:pt x="542" y="70"/>
                  </a:cubicBezTo>
                  <a:cubicBezTo>
                    <a:pt x="507" y="0"/>
                    <a:pt x="440" y="1"/>
                    <a:pt x="401" y="9"/>
                  </a:cubicBezTo>
                  <a:cubicBezTo>
                    <a:pt x="342" y="20"/>
                    <a:pt x="309" y="67"/>
                    <a:pt x="313" y="119"/>
                  </a:cubicBezTo>
                  <a:cubicBezTo>
                    <a:pt x="263" y="83"/>
                    <a:pt x="196" y="79"/>
                    <a:pt x="157" y="120"/>
                  </a:cubicBezTo>
                  <a:cubicBezTo>
                    <a:pt x="114" y="166"/>
                    <a:pt x="129" y="236"/>
                    <a:pt x="181" y="259"/>
                  </a:cubicBezTo>
                  <a:cubicBezTo>
                    <a:pt x="0" y="319"/>
                    <a:pt x="142" y="532"/>
                    <a:pt x="286" y="446"/>
                  </a:cubicBezTo>
                  <a:cubicBezTo>
                    <a:pt x="287" y="513"/>
                    <a:pt x="350" y="541"/>
                    <a:pt x="402" y="544"/>
                  </a:cubicBezTo>
                  <a:cubicBezTo>
                    <a:pt x="459" y="547"/>
                    <a:pt x="514" y="526"/>
                    <a:pt x="529" y="463"/>
                  </a:cubicBezTo>
                </a:path>
              </a:pathLst>
            </a:cu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 xmlns:a16="http://schemas.microsoft.com/office/drawing/2014/main" id="{B70B263E-6436-0B45-884A-EB848BF98ABE}"/>
                </a:ext>
              </a:extLst>
            </p:cNvPr>
            <p:cNvGrpSpPr/>
            <p:nvPr/>
          </p:nvGrpSpPr>
          <p:grpSpPr>
            <a:xfrm>
              <a:off x="8586788" y="1801813"/>
              <a:ext cx="5157787" cy="1893887"/>
              <a:chOff x="8586788" y="1801813"/>
              <a:chExt cx="5157787" cy="1893887"/>
            </a:xfrm>
          </p:grpSpPr>
          <p:sp>
            <p:nvSpPr>
              <p:cNvPr id="8" name="AutoShape 3">
                <a:extLst>
                  <a:ext uri="{FF2B5EF4-FFF2-40B4-BE49-F238E27FC236}">
                    <a16:creationId xmlns="" xmlns:a16="http://schemas.microsoft.com/office/drawing/2014/main" id="{F50FF25B-5496-6D4B-82DB-8E1ABB0616EB}"/>
                  </a:ext>
                </a:extLst>
              </p:cNvPr>
              <p:cNvSpPr>
                <a:spLocks noChangeAspect="1" noChangeArrowheads="1" noTextEdit="1"/>
              </p:cNvSpPr>
              <p:nvPr/>
            </p:nvSpPr>
            <p:spPr bwMode="auto">
              <a:xfrm>
                <a:off x="8586788" y="1801813"/>
                <a:ext cx="5148262" cy="189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6">
                <a:extLst>
                  <a:ext uri="{FF2B5EF4-FFF2-40B4-BE49-F238E27FC236}">
                    <a16:creationId xmlns="" xmlns:a16="http://schemas.microsoft.com/office/drawing/2014/main" id="{F8B62CF9-B53A-6045-BB20-BD0067770FB2}"/>
                  </a:ext>
                </a:extLst>
              </p:cNvPr>
              <p:cNvSpPr>
                <a:spLocks/>
              </p:cNvSpPr>
              <p:nvPr/>
            </p:nvSpPr>
            <p:spPr bwMode="auto">
              <a:xfrm>
                <a:off x="13139738" y="2697163"/>
                <a:ext cx="403225" cy="244475"/>
              </a:xfrm>
              <a:custGeom>
                <a:avLst/>
                <a:gdLst>
                  <a:gd name="T0" fmla="*/ 72 w 78"/>
                  <a:gd name="T1" fmla="*/ 22 h 70"/>
                  <a:gd name="T2" fmla="*/ 50 w 78"/>
                  <a:gd name="T3" fmla="*/ 62 h 70"/>
                  <a:gd name="T4" fmla="*/ 6 w 78"/>
                  <a:gd name="T5" fmla="*/ 48 h 70"/>
                  <a:gd name="T6" fmla="*/ 28 w 78"/>
                  <a:gd name="T7" fmla="*/ 7 h 70"/>
                  <a:gd name="T8" fmla="*/ 72 w 78"/>
                  <a:gd name="T9" fmla="*/ 22 h 70"/>
                </a:gdLst>
                <a:ahLst/>
                <a:cxnLst>
                  <a:cxn ang="0">
                    <a:pos x="T0" y="T1"/>
                  </a:cxn>
                  <a:cxn ang="0">
                    <a:pos x="T2" y="T3"/>
                  </a:cxn>
                  <a:cxn ang="0">
                    <a:pos x="T4" y="T5"/>
                  </a:cxn>
                  <a:cxn ang="0">
                    <a:pos x="T6" y="T7"/>
                  </a:cxn>
                  <a:cxn ang="0">
                    <a:pos x="T8" y="T9"/>
                  </a:cxn>
                </a:cxnLst>
                <a:rect l="0" t="0" r="r" b="b"/>
                <a:pathLst>
                  <a:path w="78" h="70">
                    <a:moveTo>
                      <a:pt x="72" y="22"/>
                    </a:moveTo>
                    <a:cubicBezTo>
                      <a:pt x="78" y="37"/>
                      <a:pt x="69" y="55"/>
                      <a:pt x="50" y="62"/>
                    </a:cubicBezTo>
                    <a:cubicBezTo>
                      <a:pt x="32" y="70"/>
                      <a:pt x="13" y="63"/>
                      <a:pt x="6" y="48"/>
                    </a:cubicBezTo>
                    <a:cubicBezTo>
                      <a:pt x="0" y="33"/>
                      <a:pt x="10" y="14"/>
                      <a:pt x="28" y="7"/>
                    </a:cubicBezTo>
                    <a:cubicBezTo>
                      <a:pt x="46" y="0"/>
                      <a:pt x="66" y="6"/>
                      <a:pt x="72" y="22"/>
                    </a:cubicBezTo>
                    <a:close/>
                  </a:path>
                </a:pathLst>
              </a:cu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7">
                <a:extLst>
                  <a:ext uri="{FF2B5EF4-FFF2-40B4-BE49-F238E27FC236}">
                    <a16:creationId xmlns="" xmlns:a16="http://schemas.microsoft.com/office/drawing/2014/main" id="{4775EC24-AAF4-6D45-ACBE-AE9201C4A7C9}"/>
                  </a:ext>
                </a:extLst>
              </p:cNvPr>
              <p:cNvSpPr>
                <a:spLocks/>
              </p:cNvSpPr>
              <p:nvPr/>
            </p:nvSpPr>
            <p:spPr bwMode="auto">
              <a:xfrm>
                <a:off x="13487400" y="2882900"/>
                <a:ext cx="257175" cy="153987"/>
              </a:xfrm>
              <a:custGeom>
                <a:avLst/>
                <a:gdLst>
                  <a:gd name="T0" fmla="*/ 46 w 50"/>
                  <a:gd name="T1" fmla="*/ 14 h 44"/>
                  <a:gd name="T2" fmla="*/ 32 w 50"/>
                  <a:gd name="T3" fmla="*/ 39 h 44"/>
                  <a:gd name="T4" fmla="*/ 4 w 50"/>
                  <a:gd name="T5" fmla="*/ 30 h 44"/>
                  <a:gd name="T6" fmla="*/ 18 w 50"/>
                  <a:gd name="T7" fmla="*/ 5 h 44"/>
                  <a:gd name="T8" fmla="*/ 46 w 50"/>
                  <a:gd name="T9" fmla="*/ 14 h 44"/>
                </a:gdLst>
                <a:ahLst/>
                <a:cxnLst>
                  <a:cxn ang="0">
                    <a:pos x="T0" y="T1"/>
                  </a:cxn>
                  <a:cxn ang="0">
                    <a:pos x="T2" y="T3"/>
                  </a:cxn>
                  <a:cxn ang="0">
                    <a:pos x="T4" y="T5"/>
                  </a:cxn>
                  <a:cxn ang="0">
                    <a:pos x="T6" y="T7"/>
                  </a:cxn>
                  <a:cxn ang="0">
                    <a:pos x="T8" y="T9"/>
                  </a:cxn>
                </a:cxnLst>
                <a:rect l="0" t="0" r="r" b="b"/>
                <a:pathLst>
                  <a:path w="50" h="44">
                    <a:moveTo>
                      <a:pt x="46" y="14"/>
                    </a:moveTo>
                    <a:cubicBezTo>
                      <a:pt x="50" y="23"/>
                      <a:pt x="43" y="35"/>
                      <a:pt x="32" y="39"/>
                    </a:cubicBezTo>
                    <a:cubicBezTo>
                      <a:pt x="20" y="44"/>
                      <a:pt x="8" y="40"/>
                      <a:pt x="4" y="30"/>
                    </a:cubicBezTo>
                    <a:cubicBezTo>
                      <a:pt x="0" y="21"/>
                      <a:pt x="7" y="9"/>
                      <a:pt x="18" y="5"/>
                    </a:cubicBezTo>
                    <a:cubicBezTo>
                      <a:pt x="29" y="0"/>
                      <a:pt x="42" y="4"/>
                      <a:pt x="46" y="14"/>
                    </a:cubicBezTo>
                    <a:close/>
                  </a:path>
                </a:pathLst>
              </a:custGeom>
              <a:solidFill>
                <a:srgbClr val="FFFF99"/>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 name="グループ化 10">
            <a:extLst>
              <a:ext uri="{FF2B5EF4-FFF2-40B4-BE49-F238E27FC236}">
                <a16:creationId xmlns="" xmlns:a16="http://schemas.microsoft.com/office/drawing/2014/main" id="{8F7E2E9A-CB1F-FD41-A4C2-E7A2B5A24A83}"/>
              </a:ext>
            </a:extLst>
          </p:cNvPr>
          <p:cNvGrpSpPr/>
          <p:nvPr/>
        </p:nvGrpSpPr>
        <p:grpSpPr>
          <a:xfrm>
            <a:off x="2151920" y="4215459"/>
            <a:ext cx="5148225" cy="2439595"/>
            <a:chOff x="2238906" y="3948111"/>
            <a:chExt cx="4661914" cy="1868490"/>
          </a:xfrm>
        </p:grpSpPr>
        <p:pic>
          <p:nvPicPr>
            <p:cNvPr id="12" name="図 11">
              <a:extLst>
                <a:ext uri="{FF2B5EF4-FFF2-40B4-BE49-F238E27FC236}">
                  <a16:creationId xmlns="" xmlns:a16="http://schemas.microsoft.com/office/drawing/2014/main" id="{F58AE2D6-FC7A-784F-81B0-0DE1571E97EA}"/>
                </a:ext>
              </a:extLst>
            </p:cNvPr>
            <p:cNvPicPr>
              <a:picLocks noChangeAspect="1"/>
            </p:cNvPicPr>
            <p:nvPr/>
          </p:nvPicPr>
          <p:blipFill>
            <a:blip r:embed="rId2"/>
            <a:stretch>
              <a:fillRect/>
            </a:stretch>
          </p:blipFill>
          <p:spPr>
            <a:xfrm>
              <a:off x="2238906" y="3948111"/>
              <a:ext cx="4661914" cy="1868490"/>
            </a:xfrm>
            <a:prstGeom prst="rect">
              <a:avLst/>
            </a:prstGeom>
          </p:spPr>
        </p:pic>
        <p:sp>
          <p:nvSpPr>
            <p:cNvPr id="13" name="正方形/長方形 12">
              <a:extLst>
                <a:ext uri="{FF2B5EF4-FFF2-40B4-BE49-F238E27FC236}">
                  <a16:creationId xmlns="" xmlns:a16="http://schemas.microsoft.com/office/drawing/2014/main" id="{08A67831-2BFC-2E46-B27D-0F6B2063846A}"/>
                </a:ext>
              </a:extLst>
            </p:cNvPr>
            <p:cNvSpPr/>
            <p:nvPr/>
          </p:nvSpPr>
          <p:spPr>
            <a:xfrm>
              <a:off x="2680647" y="4317356"/>
              <a:ext cx="3499467" cy="1308282"/>
            </a:xfrm>
            <a:prstGeom prst="rect">
              <a:avLst/>
            </a:prstGeom>
          </p:spPr>
          <p:txBody>
            <a:bodyPr wrap="square">
              <a:spAutoFit/>
            </a:bodyPr>
            <a:lstStyle/>
            <a:p>
              <a:pPr>
                <a:lnSpc>
                  <a:spcPct val="150000"/>
                </a:lnSpc>
              </a:pPr>
              <a:r>
                <a:rPr lang="ja-JP" altLang="en-US" sz="2400">
                  <a:solidFill>
                    <a:prstClr val="black"/>
                  </a:solidFill>
                  <a:latin typeface="メイリオ" panose="020B0604030504040204" pitchFamily="50" charset="-128"/>
                  <a:ea typeface="メイリオ" panose="020B0604030504040204" pitchFamily="50" charset="-128"/>
                </a:rPr>
                <a:t>患者の多様な困り</a:t>
              </a:r>
              <a:r>
                <a:rPr lang="ja-JP" altLang="en-US" sz="2400" dirty="0">
                  <a:solidFill>
                    <a:prstClr val="black"/>
                  </a:solidFill>
                  <a:latin typeface="メイリオ" panose="020B0604030504040204" pitchFamily="50" charset="-128"/>
                  <a:ea typeface="メイリオ" panose="020B0604030504040204" pitchFamily="50" charset="-128"/>
                </a:rPr>
                <a:t>ごとに、</a:t>
              </a:r>
              <a:endParaRPr lang="en-US" altLang="ja-JP" sz="2400" dirty="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医療者だけで対応するのは</a:t>
              </a:r>
              <a:endParaRPr lang="en-US" altLang="ja-JP" sz="2400" dirty="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難しいなあ</a:t>
              </a:r>
            </a:p>
          </p:txBody>
        </p:sp>
      </p:grpSp>
      <p:sp>
        <p:nvSpPr>
          <p:cNvPr id="14" name="正方形/長方形 13">
            <a:extLst>
              <a:ext uri="{FF2B5EF4-FFF2-40B4-BE49-F238E27FC236}">
                <a16:creationId xmlns="" xmlns:a16="http://schemas.microsoft.com/office/drawing/2014/main" id="{9FF31B68-C9FD-D247-A582-1292A6932311}"/>
              </a:ext>
            </a:extLst>
          </p:cNvPr>
          <p:cNvSpPr/>
          <p:nvPr/>
        </p:nvSpPr>
        <p:spPr>
          <a:xfrm>
            <a:off x="3272641" y="2228450"/>
            <a:ext cx="4060559" cy="1754326"/>
          </a:xfrm>
          <a:prstGeom prst="rect">
            <a:avLst/>
          </a:prstGeom>
        </p:spPr>
        <p:txBody>
          <a:bodyPr wrap="square">
            <a:spAutoFit/>
          </a:bodyPr>
          <a:lstStyle/>
          <a:p>
            <a:pPr algn="just">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医療的なこと以外にも、</a:t>
            </a:r>
            <a:endParaRPr lang="en-US" altLang="ja-JP" sz="2400" dirty="0">
              <a:solidFill>
                <a:prstClr val="black"/>
              </a:solidFill>
              <a:latin typeface="メイリオ" panose="020B0604030504040204" pitchFamily="50" charset="-128"/>
              <a:ea typeface="メイリオ" panose="020B0604030504040204" pitchFamily="50" charset="-128"/>
            </a:endParaRPr>
          </a:p>
          <a:p>
            <a:pPr algn="just">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色々相談したいなあ</a:t>
            </a:r>
            <a:endParaRPr lang="en-US" altLang="ja-JP" sz="2400" dirty="0">
              <a:solidFill>
                <a:prstClr val="black"/>
              </a:solidFill>
              <a:latin typeface="メイリオ" panose="020B0604030504040204" pitchFamily="50" charset="-128"/>
              <a:ea typeface="メイリオ" panose="020B0604030504040204" pitchFamily="50" charset="-128"/>
            </a:endParaRPr>
          </a:p>
          <a:p>
            <a:pPr algn="just">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サポートはあるのかしら？</a:t>
            </a:r>
          </a:p>
        </p:txBody>
      </p:sp>
      <p:pic>
        <p:nvPicPr>
          <p:cNvPr id="15" name="図 14">
            <a:extLst>
              <a:ext uri="{FF2B5EF4-FFF2-40B4-BE49-F238E27FC236}">
                <a16:creationId xmlns="" xmlns:a16="http://schemas.microsoft.com/office/drawing/2014/main" id="{667A422D-FF2F-0244-86F9-A484B2CFC6BB}"/>
              </a:ext>
            </a:extLst>
          </p:cNvPr>
          <p:cNvPicPr>
            <a:picLocks noChangeAspect="1"/>
          </p:cNvPicPr>
          <p:nvPr/>
        </p:nvPicPr>
        <p:blipFill>
          <a:blip r:embed="rId3"/>
          <a:stretch>
            <a:fillRect/>
          </a:stretch>
        </p:blipFill>
        <p:spPr>
          <a:xfrm>
            <a:off x="1083920" y="3340852"/>
            <a:ext cx="1068000" cy="1800000"/>
          </a:xfrm>
          <a:prstGeom prst="rect">
            <a:avLst/>
          </a:prstGeom>
        </p:spPr>
      </p:pic>
      <p:pic>
        <p:nvPicPr>
          <p:cNvPr id="16" name="図 15">
            <a:extLst>
              <a:ext uri="{FF2B5EF4-FFF2-40B4-BE49-F238E27FC236}">
                <a16:creationId xmlns="" xmlns:a16="http://schemas.microsoft.com/office/drawing/2014/main" id="{55B3EB50-08D0-AF43-9F58-E5497A2DCA7A}"/>
              </a:ext>
            </a:extLst>
          </p:cNvPr>
          <p:cNvPicPr>
            <a:picLocks noChangeAspect="1"/>
          </p:cNvPicPr>
          <p:nvPr/>
        </p:nvPicPr>
        <p:blipFill>
          <a:blip r:embed="rId4"/>
          <a:stretch>
            <a:fillRect/>
          </a:stretch>
        </p:blipFill>
        <p:spPr>
          <a:xfrm>
            <a:off x="7452220" y="4267560"/>
            <a:ext cx="1134784" cy="2016000"/>
          </a:xfrm>
          <a:prstGeom prst="rect">
            <a:avLst/>
          </a:prstGeom>
        </p:spPr>
      </p:pic>
    </p:spTree>
    <p:extLst>
      <p:ext uri="{BB962C8B-B14F-4D97-AF65-F5344CB8AC3E}">
        <p14:creationId xmlns:p14="http://schemas.microsoft.com/office/powerpoint/2010/main" val="1824233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610F2AA-E607-0A4C-90B0-F191CBB557D9}"/>
              </a:ext>
            </a:extLst>
          </p:cNvPr>
          <p:cNvSpPr>
            <a:spLocks noGrp="1"/>
          </p:cNvSpPr>
          <p:nvPr>
            <p:ph type="title"/>
          </p:nvPr>
        </p:nvSpPr>
        <p:spPr/>
        <p:txBody>
          <a:bodyPr/>
          <a:lstStyle/>
          <a:p>
            <a:r>
              <a:rPr kumimoji="1" lang="ja-JP" altLang="en-US" dirty="0"/>
              <a:t>「がん患者等への支援」とは</a:t>
            </a:r>
          </a:p>
        </p:txBody>
      </p:sp>
      <p:sp>
        <p:nvSpPr>
          <p:cNvPr id="3" name="コンテンツ プレースホルダー 2">
            <a:extLst>
              <a:ext uri="{FF2B5EF4-FFF2-40B4-BE49-F238E27FC236}">
                <a16:creationId xmlns="" xmlns:a16="http://schemas.microsoft.com/office/drawing/2014/main" id="{7030DAD5-067B-1A4E-BFC2-DD426337F9BE}"/>
              </a:ext>
            </a:extLst>
          </p:cNvPr>
          <p:cNvSpPr>
            <a:spLocks noGrp="1"/>
          </p:cNvSpPr>
          <p:nvPr>
            <p:ph idx="1"/>
          </p:nvPr>
        </p:nvSpPr>
        <p:spPr/>
        <p:txBody>
          <a:bodyPr/>
          <a:lstStyle/>
          <a:p>
            <a:pPr marL="0" indent="0">
              <a:buNone/>
            </a:pPr>
            <a:r>
              <a:rPr lang="ja-JP" altLang="en-US" sz="2400" dirty="0"/>
              <a:t>第３期</a:t>
            </a:r>
            <a:r>
              <a:rPr lang="ja-JP" altLang="en-US" sz="2400"/>
              <a:t>がん対策推進基本</a:t>
            </a:r>
            <a:r>
              <a:rPr lang="ja-JP" altLang="en-US" sz="2400" dirty="0"/>
              <a:t>計画（平成</a:t>
            </a:r>
            <a:r>
              <a:rPr lang="en-US" altLang="ja-JP" sz="2400" dirty="0"/>
              <a:t>30</a:t>
            </a:r>
            <a:r>
              <a:rPr lang="ja-JP" altLang="en-US" sz="2400" dirty="0"/>
              <a:t>年</a:t>
            </a:r>
            <a:r>
              <a:rPr lang="en-US" altLang="ja-JP" sz="2400" dirty="0"/>
              <a:t>3</a:t>
            </a:r>
            <a:r>
              <a:rPr lang="ja-JP" altLang="en-US" sz="2400" dirty="0"/>
              <a:t>月</a:t>
            </a:r>
            <a:r>
              <a:rPr lang="en-US" altLang="ja-JP" sz="2400" dirty="0"/>
              <a:t>9</a:t>
            </a:r>
            <a:r>
              <a:rPr lang="ja-JP" altLang="en-US" sz="2400" dirty="0"/>
              <a:t>日閣議決定）では、「尊厳を持って安心して暮らせる社会の</a:t>
            </a:r>
            <a:r>
              <a:rPr lang="ja-JP" altLang="en-US" sz="2400"/>
              <a:t>構築」をめざし、「がんとの共生」を柱のひとつとした全体目標が明記され、以下に取り組むことが示された</a:t>
            </a:r>
            <a:endParaRPr lang="en-US" altLang="ja-JP" sz="2400" dirty="0"/>
          </a:p>
          <a:p>
            <a:pPr marL="0" indent="0">
              <a:buNone/>
            </a:pPr>
            <a:endParaRPr lang="en-US" altLang="ja-JP" sz="2400" dirty="0"/>
          </a:p>
          <a:p>
            <a:pPr marL="0" indent="0">
              <a:buNone/>
            </a:pPr>
            <a:r>
              <a:rPr lang="ja-JP" altLang="en-US" sz="2400"/>
              <a:t>（</a:t>
            </a:r>
            <a:r>
              <a:rPr lang="ja-JP" altLang="en-US" sz="2400" dirty="0"/>
              <a:t>１）がんと診断された時からの緩和ケア</a:t>
            </a:r>
            <a:endParaRPr lang="en-US" altLang="ja-JP" sz="2400" dirty="0"/>
          </a:p>
          <a:p>
            <a:pPr marL="0" indent="0">
              <a:buNone/>
            </a:pPr>
            <a:r>
              <a:rPr lang="ja-JP" altLang="en-US" sz="2400" dirty="0"/>
              <a:t>（２）相談支援、情報提供</a:t>
            </a:r>
            <a:endParaRPr lang="en-US" altLang="ja-JP" sz="2400" dirty="0"/>
          </a:p>
          <a:p>
            <a:pPr marL="0" indent="0">
              <a:buNone/>
            </a:pPr>
            <a:r>
              <a:rPr lang="ja-JP" altLang="en-US" sz="2400" dirty="0"/>
              <a:t>（３）社会連携に基づくがん対策・がん患者支援</a:t>
            </a:r>
            <a:endParaRPr lang="en-US" altLang="ja-JP" sz="2400" dirty="0"/>
          </a:p>
          <a:p>
            <a:pPr marL="0" indent="0">
              <a:buNone/>
            </a:pPr>
            <a:r>
              <a:rPr lang="ja-JP" altLang="en-US" sz="2400" dirty="0"/>
              <a:t>（４）がん患者等の就労を含めた社会的な問題</a:t>
            </a:r>
            <a:endParaRPr lang="en-US" altLang="ja-JP" sz="2400" dirty="0"/>
          </a:p>
          <a:p>
            <a:pPr marL="0" indent="0">
              <a:buNone/>
            </a:pPr>
            <a:r>
              <a:rPr lang="ja-JP" altLang="en-US" sz="2400" dirty="0"/>
              <a:t>（５）ライフステージに応じたがん対策</a:t>
            </a:r>
            <a:endParaRPr lang="en-US" altLang="ja-JP" sz="2400" dirty="0"/>
          </a:p>
        </p:txBody>
      </p:sp>
    </p:spTree>
    <p:extLst>
      <p:ext uri="{BB962C8B-B14F-4D97-AF65-F5344CB8AC3E}">
        <p14:creationId xmlns:p14="http://schemas.microsoft.com/office/powerpoint/2010/main" val="376907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610F2AA-E607-0A4C-90B0-F191CBB557D9}"/>
              </a:ext>
            </a:extLst>
          </p:cNvPr>
          <p:cNvSpPr>
            <a:spLocks noGrp="1"/>
          </p:cNvSpPr>
          <p:nvPr>
            <p:ph type="title"/>
          </p:nvPr>
        </p:nvSpPr>
        <p:spPr/>
        <p:txBody>
          <a:bodyPr/>
          <a:lstStyle/>
          <a:p>
            <a:r>
              <a:rPr lang="ja-JP" altLang="en-US" dirty="0"/>
              <a:t>様々</a:t>
            </a:r>
            <a:r>
              <a:rPr lang="ja-JP" altLang="en-US"/>
              <a:t>な支援が必要</a:t>
            </a:r>
            <a:endParaRPr kumimoji="1" lang="ja-JP" altLang="en-US" dirty="0"/>
          </a:p>
        </p:txBody>
      </p:sp>
      <p:sp>
        <p:nvSpPr>
          <p:cNvPr id="3" name="コンテンツ プレースホルダー 2">
            <a:extLst>
              <a:ext uri="{FF2B5EF4-FFF2-40B4-BE49-F238E27FC236}">
                <a16:creationId xmlns="" xmlns:a16="http://schemas.microsoft.com/office/drawing/2014/main" id="{7030DAD5-067B-1A4E-BFC2-DD426337F9BE}"/>
              </a:ext>
            </a:extLst>
          </p:cNvPr>
          <p:cNvSpPr>
            <a:spLocks noGrp="1"/>
          </p:cNvSpPr>
          <p:nvPr>
            <p:ph idx="1"/>
          </p:nvPr>
        </p:nvSpPr>
        <p:spPr/>
        <p:txBody>
          <a:bodyPr/>
          <a:lstStyle/>
          <a:p>
            <a:r>
              <a:rPr kumimoji="1" lang="ja-JP" altLang="en-US" dirty="0"/>
              <a:t>病気を抱えながらも生活するために必要な支援は、多岐</a:t>
            </a:r>
            <a:r>
              <a:rPr kumimoji="1" lang="ja-JP" altLang="en-US"/>
              <a:t>にわたる</a:t>
            </a:r>
            <a:endParaRPr kumimoji="1" lang="en-US" altLang="ja-JP" dirty="0"/>
          </a:p>
          <a:p>
            <a:pPr lvl="1"/>
            <a:r>
              <a:rPr kumimoji="1" lang="ja-JP" altLang="en-US"/>
              <a:t>不安</a:t>
            </a:r>
            <a:r>
              <a:rPr kumimoji="1" lang="ja-JP" altLang="en-US" dirty="0"/>
              <a:t>などに対する心理的サポート</a:t>
            </a:r>
            <a:endParaRPr kumimoji="1" lang="en-US" altLang="ja-JP" dirty="0"/>
          </a:p>
          <a:p>
            <a:pPr lvl="1"/>
            <a:r>
              <a:rPr lang="ja-JP" altLang="en-US"/>
              <a:t>経済的</a:t>
            </a:r>
            <a:r>
              <a:rPr lang="ja-JP" altLang="en-US" dirty="0"/>
              <a:t>なこと</a:t>
            </a:r>
            <a:endParaRPr kumimoji="1" lang="en-US" altLang="ja-JP" dirty="0"/>
          </a:p>
          <a:p>
            <a:pPr lvl="1"/>
            <a:r>
              <a:rPr lang="ja-JP" altLang="en-US"/>
              <a:t>就労</a:t>
            </a:r>
            <a:r>
              <a:rPr lang="ja-JP" altLang="en-US" dirty="0"/>
              <a:t>のこと</a:t>
            </a:r>
            <a:endParaRPr lang="en-US" altLang="ja-JP" dirty="0"/>
          </a:p>
          <a:p>
            <a:pPr lvl="1"/>
            <a:r>
              <a:rPr kumimoji="1" lang="ja-JP" altLang="en-US"/>
              <a:t>医療者</a:t>
            </a:r>
            <a:r>
              <a:rPr kumimoji="1" lang="ja-JP" altLang="en-US" dirty="0"/>
              <a:t>と</a:t>
            </a:r>
            <a:r>
              <a:rPr kumimoji="1" lang="ja-JP" altLang="en-US"/>
              <a:t>のやりとり</a:t>
            </a:r>
            <a:endParaRPr kumimoji="1" lang="en-US" altLang="ja-JP" dirty="0"/>
          </a:p>
          <a:p>
            <a:r>
              <a:rPr lang="ja-JP" altLang="en-US"/>
              <a:t>相談窓口がわからない</a:t>
            </a:r>
            <a:endParaRPr lang="en-US" altLang="ja-JP" dirty="0"/>
          </a:p>
          <a:p>
            <a:endParaRPr kumimoji="1" lang="en-US" altLang="ja-JP" dirty="0"/>
          </a:p>
        </p:txBody>
      </p:sp>
    </p:spTree>
    <p:extLst>
      <p:ext uri="{BB962C8B-B14F-4D97-AF65-F5344CB8AC3E}">
        <p14:creationId xmlns:p14="http://schemas.microsoft.com/office/powerpoint/2010/main" val="67328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4073BB4-376D-914D-951C-410BCD9EFBB9}"/>
              </a:ext>
            </a:extLst>
          </p:cNvPr>
          <p:cNvSpPr>
            <a:spLocks noGrp="1"/>
          </p:cNvSpPr>
          <p:nvPr>
            <p:ph type="title"/>
          </p:nvPr>
        </p:nvSpPr>
        <p:spPr>
          <a:xfrm>
            <a:off x="109911" y="38734"/>
            <a:ext cx="8928000" cy="1230026"/>
          </a:xfrm>
        </p:spPr>
        <p:txBody>
          <a:bodyPr/>
          <a:lstStyle/>
          <a:p>
            <a:r>
              <a:rPr lang="ja-JP" altLang="en-US" sz="3600"/>
              <a:t>当院や地域との連携で取り組む</a:t>
            </a:r>
            <a:r>
              <a:rPr lang="en-US" altLang="ja-JP" sz="3600" dirty="0"/>
              <a:t/>
            </a:r>
            <a:br>
              <a:rPr lang="en-US" altLang="ja-JP" sz="3600" dirty="0"/>
            </a:br>
            <a:r>
              <a:rPr lang="ja-JP" altLang="en-US" sz="3600"/>
              <a:t>がん患者等への支援</a:t>
            </a:r>
            <a:endParaRPr kumimoji="1" lang="ja-JP" altLang="en-US" sz="3600"/>
          </a:p>
        </p:txBody>
      </p:sp>
      <p:sp>
        <p:nvSpPr>
          <p:cNvPr id="3" name="コンテンツ プレースホルダー 2">
            <a:extLst>
              <a:ext uri="{FF2B5EF4-FFF2-40B4-BE49-F238E27FC236}">
                <a16:creationId xmlns="" xmlns:a16="http://schemas.microsoft.com/office/drawing/2014/main" id="{184C8FA4-393D-6D4A-8622-44345EC61CAB}"/>
              </a:ext>
            </a:extLst>
          </p:cNvPr>
          <p:cNvSpPr>
            <a:spLocks noGrp="1"/>
          </p:cNvSpPr>
          <p:nvPr>
            <p:ph idx="1"/>
          </p:nvPr>
        </p:nvSpPr>
        <p:spPr>
          <a:xfrm>
            <a:off x="459111" y="1916832"/>
            <a:ext cx="8229600" cy="4320480"/>
          </a:xfrm>
        </p:spPr>
        <p:txBody>
          <a:bodyPr/>
          <a:lstStyle/>
          <a:p>
            <a:pPr marL="0" indent="0">
              <a:buNone/>
            </a:pPr>
            <a:r>
              <a:rPr lang="ja-JP" altLang="en-US" dirty="0" smtClean="0"/>
              <a:t>・緩和ケアチーム</a:t>
            </a:r>
            <a:endParaRPr lang="en-US" altLang="ja-JP" dirty="0" smtClean="0"/>
          </a:p>
          <a:p>
            <a:pPr marL="0" indent="0">
              <a:buNone/>
            </a:pPr>
            <a:r>
              <a:rPr kumimoji="1" lang="ja-JP" altLang="en-US" dirty="0" smtClean="0"/>
              <a:t>・がん相談支援センター</a:t>
            </a:r>
            <a:endParaRPr kumimoji="1" lang="en-US" altLang="ja-JP" dirty="0" smtClean="0"/>
          </a:p>
          <a:p>
            <a:pPr marL="0" indent="0">
              <a:buNone/>
            </a:pPr>
            <a:r>
              <a:rPr lang="ja-JP" altLang="en-US" dirty="0" smtClean="0"/>
              <a:t>・がんサロン</a:t>
            </a:r>
            <a:endParaRPr lang="en-US" altLang="ja-JP" dirty="0" smtClean="0"/>
          </a:p>
          <a:p>
            <a:pPr marL="0" indent="0">
              <a:buNone/>
            </a:pPr>
            <a:r>
              <a:rPr kumimoji="1" lang="ja-JP" altLang="en-US" dirty="0" smtClean="0"/>
              <a:t>・就労支援</a:t>
            </a:r>
            <a:endParaRPr kumimoji="1" lang="en-US" altLang="ja-JP" dirty="0" smtClean="0"/>
          </a:p>
          <a:p>
            <a:pPr marL="0" indent="0">
              <a:buNone/>
            </a:pPr>
            <a:r>
              <a:rPr lang="ja-JP" altLang="en-US" dirty="0" smtClean="0"/>
              <a:t>・緩和ケア地域連携パス「一言日記帳」</a:t>
            </a:r>
            <a:endParaRPr kumimoji="1" lang="en-US" altLang="ja-JP" dirty="0" smtClean="0"/>
          </a:p>
          <a:p>
            <a:pPr marL="0" indent="0">
              <a:buNone/>
            </a:pPr>
            <a:r>
              <a:rPr kumimoji="1" lang="ja-JP" altLang="en-US" dirty="0" smtClean="0"/>
              <a:t>　　　　　　　</a:t>
            </a:r>
            <a:endParaRPr kumimoji="1" lang="ja-JP" altLang="en-US" dirty="0"/>
          </a:p>
        </p:txBody>
      </p:sp>
    </p:spTree>
    <p:extLst>
      <p:ext uri="{BB962C8B-B14F-4D97-AF65-F5344CB8AC3E}">
        <p14:creationId xmlns:p14="http://schemas.microsoft.com/office/powerpoint/2010/main" val="207104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8FF5805-DF27-3D49-A29D-D115C8D522B0}"/>
              </a:ext>
            </a:extLst>
          </p:cNvPr>
          <p:cNvSpPr>
            <a:spLocks noGrp="1"/>
          </p:cNvSpPr>
          <p:nvPr>
            <p:ph type="title"/>
          </p:nvPr>
        </p:nvSpPr>
        <p:spPr/>
        <p:txBody>
          <a:bodyPr/>
          <a:lstStyle/>
          <a:p>
            <a:r>
              <a:rPr kumimoji="1" lang="ja-JP" altLang="en-US"/>
              <a:t>当院の緩和ケアチーム</a:t>
            </a:r>
          </a:p>
        </p:txBody>
      </p:sp>
      <p:sp>
        <p:nvSpPr>
          <p:cNvPr id="3" name="コンテンツ プレースホルダー 2">
            <a:extLst>
              <a:ext uri="{FF2B5EF4-FFF2-40B4-BE49-F238E27FC236}">
                <a16:creationId xmlns="" xmlns:a16="http://schemas.microsoft.com/office/drawing/2014/main" id="{9EA27461-A371-9D48-BB1E-3710C2BE708C}"/>
              </a:ext>
            </a:extLst>
          </p:cNvPr>
          <p:cNvSpPr>
            <a:spLocks noGrp="1"/>
          </p:cNvSpPr>
          <p:nvPr>
            <p:ph idx="1"/>
          </p:nvPr>
        </p:nvSpPr>
        <p:spPr>
          <a:xfrm>
            <a:off x="97019" y="1196752"/>
            <a:ext cx="8928000" cy="5472608"/>
          </a:xfrm>
        </p:spPr>
        <p:txBody>
          <a:bodyPr/>
          <a:lstStyle/>
          <a:p>
            <a:pPr marL="0" indent="0">
              <a:buNone/>
            </a:pPr>
            <a:r>
              <a:rPr lang="ja-JP" altLang="en-US" dirty="0"/>
              <a:t>★</a:t>
            </a:r>
            <a:r>
              <a:rPr lang="ja-JP" altLang="en-US" dirty="0" smtClean="0"/>
              <a:t>がんサポートチーム★</a:t>
            </a:r>
            <a:endParaRPr lang="en-US" altLang="ja-JP" sz="2800" dirty="0"/>
          </a:p>
          <a:p>
            <a:pPr marL="0" indent="0">
              <a:buNone/>
            </a:pPr>
            <a:r>
              <a:rPr lang="en-US" altLang="ja-JP" sz="2800" dirty="0" smtClean="0"/>
              <a:t>      </a:t>
            </a:r>
            <a:r>
              <a:rPr lang="ja-JP" altLang="en-US" sz="2400" u="sng" dirty="0" smtClean="0"/>
              <a:t>患者</a:t>
            </a:r>
            <a:r>
              <a:rPr lang="ja-JP" altLang="en-US" sz="2400" u="sng" dirty="0"/>
              <a:t>さんとご家族が</a:t>
            </a:r>
            <a:r>
              <a:rPr lang="ja-JP" altLang="en-US" sz="2400" u="sng" dirty="0" smtClean="0"/>
              <a:t>抱えるさまざま</a:t>
            </a:r>
            <a:r>
              <a:rPr lang="ja-JP" altLang="en-US" sz="2400" u="sng" dirty="0"/>
              <a:t>なつらさ等</a:t>
            </a:r>
            <a:r>
              <a:rPr lang="ja-JP" altLang="en-US" sz="2400" u="sng" dirty="0" smtClean="0"/>
              <a:t>に</a:t>
            </a:r>
            <a:endParaRPr lang="en-US" altLang="ja-JP" sz="2400" u="sng" dirty="0" smtClean="0"/>
          </a:p>
          <a:p>
            <a:pPr marL="0" indent="0">
              <a:buNone/>
            </a:pPr>
            <a:r>
              <a:rPr lang="ja-JP" altLang="en-US" sz="2400" dirty="0"/>
              <a:t>　</a:t>
            </a:r>
            <a:r>
              <a:rPr lang="ja-JP" altLang="en-US" sz="2400" dirty="0" smtClean="0"/>
              <a:t>　 </a:t>
            </a:r>
            <a:r>
              <a:rPr lang="ja-JP" altLang="en-US" sz="2400" u="sng" dirty="0" smtClean="0"/>
              <a:t>対応</a:t>
            </a:r>
            <a:r>
              <a:rPr lang="ja-JP" altLang="en-US" sz="2400" u="sng" dirty="0"/>
              <a:t>する専門家</a:t>
            </a:r>
            <a:r>
              <a:rPr lang="ja-JP" altLang="en-US" sz="2400" u="sng" dirty="0" smtClean="0"/>
              <a:t>チーム</a:t>
            </a:r>
            <a:endParaRPr lang="en-US" altLang="ja-JP" sz="2400" u="sng" dirty="0" smtClean="0"/>
          </a:p>
          <a:p>
            <a:pPr marL="0" indent="0">
              <a:buNone/>
            </a:pPr>
            <a:r>
              <a:rPr lang="ja-JP" altLang="en-US" dirty="0"/>
              <a:t>　</a:t>
            </a:r>
            <a:r>
              <a:rPr lang="ja-JP" altLang="en-US" dirty="0" smtClean="0"/>
              <a:t>  </a:t>
            </a:r>
            <a:r>
              <a:rPr kumimoji="1" lang="ja-JP" altLang="en-US" sz="2400" dirty="0" smtClean="0"/>
              <a:t>メンバー：</a:t>
            </a:r>
            <a:r>
              <a:rPr lang="ja-JP" altLang="en-US" sz="2400" dirty="0" smtClean="0"/>
              <a:t>医師 看護師</a:t>
            </a:r>
            <a:r>
              <a:rPr lang="ja-JP" altLang="en-US" sz="2400" dirty="0"/>
              <a:t> </a:t>
            </a:r>
            <a:r>
              <a:rPr lang="ja-JP" altLang="en-US" sz="2400" dirty="0" smtClean="0"/>
              <a:t>薬剤師 臨床心理士 管理栄養士       </a:t>
            </a:r>
            <a:endParaRPr lang="en-US" altLang="ja-JP" sz="2400" dirty="0" smtClean="0"/>
          </a:p>
          <a:p>
            <a:pPr marL="0" indent="0">
              <a:buNone/>
            </a:pPr>
            <a:r>
              <a:rPr lang="en-US" altLang="ja-JP" sz="2400" dirty="0"/>
              <a:t> </a:t>
            </a:r>
            <a:r>
              <a:rPr lang="en-US" altLang="ja-JP" sz="2400" dirty="0" smtClean="0"/>
              <a:t>                    </a:t>
            </a:r>
            <a:r>
              <a:rPr lang="ja-JP" altLang="en-US" sz="2400" dirty="0"/>
              <a:t> </a:t>
            </a:r>
            <a:r>
              <a:rPr lang="ja-JP" altLang="en-US" sz="2400" dirty="0" smtClean="0"/>
              <a:t> 理学療法士 退院</a:t>
            </a:r>
            <a:r>
              <a:rPr lang="ja-JP" altLang="en-US" sz="2400" dirty="0"/>
              <a:t>調整</a:t>
            </a:r>
            <a:r>
              <a:rPr lang="ja-JP" altLang="en-US" sz="2400" dirty="0" smtClean="0"/>
              <a:t>看護師 </a:t>
            </a:r>
            <a:r>
              <a:rPr lang="en-US" altLang="ja-JP" sz="2400" dirty="0" smtClean="0"/>
              <a:t>MSW</a:t>
            </a:r>
          </a:p>
          <a:p>
            <a:pPr marL="0" indent="0">
              <a:buNone/>
            </a:pPr>
            <a:r>
              <a:rPr lang="ja-JP" altLang="en-US" sz="2400" b="1" dirty="0"/>
              <a:t>　</a:t>
            </a:r>
            <a:r>
              <a:rPr lang="ja-JP" altLang="en-US" sz="2400" b="1" dirty="0" smtClean="0"/>
              <a:t>　</a:t>
            </a:r>
            <a:r>
              <a:rPr lang="ja-JP" altLang="en-US" sz="2400" dirty="0" smtClean="0"/>
              <a:t>相談内容：痛み</a:t>
            </a:r>
            <a:r>
              <a:rPr lang="ja-JP" altLang="en-US" sz="2400" dirty="0"/>
              <a:t>やだるさなどの体の症状</a:t>
            </a:r>
            <a:br>
              <a:rPr lang="ja-JP" altLang="en-US" sz="2400" dirty="0"/>
            </a:br>
            <a:r>
              <a:rPr lang="ja-JP" altLang="en-US" sz="2400" dirty="0"/>
              <a:t>　</a:t>
            </a:r>
            <a:r>
              <a:rPr lang="ja-JP" altLang="en-US" sz="2400" dirty="0" smtClean="0"/>
              <a:t>　　　　  　 不安</a:t>
            </a:r>
            <a:r>
              <a:rPr lang="ja-JP" altLang="en-US" sz="2400" dirty="0"/>
              <a:t>、不眠、気持ちの落ち込みなどの心の症状</a:t>
            </a:r>
            <a:br>
              <a:rPr lang="ja-JP" altLang="en-US" sz="2400" dirty="0"/>
            </a:br>
            <a:r>
              <a:rPr lang="ja-JP" altLang="en-US" sz="2400" dirty="0"/>
              <a:t>　</a:t>
            </a:r>
            <a:r>
              <a:rPr lang="ja-JP" altLang="en-US" sz="2400" dirty="0" smtClean="0"/>
              <a:t>　　　　　   家事</a:t>
            </a:r>
            <a:r>
              <a:rPr lang="ja-JP" altLang="en-US" sz="2400" dirty="0"/>
              <a:t>や仕事の悩み、退院後の生活の心配</a:t>
            </a:r>
            <a:br>
              <a:rPr lang="ja-JP" altLang="en-US" sz="2400" dirty="0"/>
            </a:br>
            <a:r>
              <a:rPr lang="ja-JP" altLang="en-US" sz="2400" dirty="0"/>
              <a:t>　</a:t>
            </a:r>
            <a:r>
              <a:rPr lang="ja-JP" altLang="en-US" sz="2400" dirty="0" smtClean="0"/>
              <a:t>　　　　　   治療</a:t>
            </a:r>
            <a:r>
              <a:rPr lang="ja-JP" altLang="en-US" sz="2400" dirty="0"/>
              <a:t>や療養決定における相談</a:t>
            </a:r>
            <a:r>
              <a:rPr lang="ja-JP" altLang="en-US" sz="2400" u="sng" dirty="0"/>
              <a:t/>
            </a:r>
            <a:br>
              <a:rPr lang="ja-JP" altLang="en-US" sz="2400" u="sng" dirty="0"/>
            </a:br>
            <a:r>
              <a:rPr lang="ja-JP" altLang="en-US" sz="2400" dirty="0"/>
              <a:t>　</a:t>
            </a:r>
            <a:r>
              <a:rPr lang="ja-JP" altLang="en-US" sz="2400" dirty="0" smtClean="0"/>
              <a:t>　　　　　   療養</a:t>
            </a:r>
            <a:r>
              <a:rPr lang="ja-JP" altLang="en-US" sz="2400" dirty="0"/>
              <a:t>の場の</a:t>
            </a:r>
            <a:r>
              <a:rPr lang="ja-JP" altLang="en-US" sz="2400" dirty="0" smtClean="0"/>
              <a:t>悩み　など</a:t>
            </a:r>
            <a:endParaRPr lang="en-US" altLang="ja-JP" sz="2400" dirty="0" smtClean="0"/>
          </a:p>
        </p:txBody>
      </p:sp>
      <p:sp>
        <p:nvSpPr>
          <p:cNvPr id="4" name="正方形/長方形 3"/>
          <p:cNvSpPr/>
          <p:nvPr/>
        </p:nvSpPr>
        <p:spPr>
          <a:xfrm>
            <a:off x="5508104" y="1179661"/>
            <a:ext cx="3312368" cy="707886"/>
          </a:xfrm>
          <a:prstGeom prst="rect">
            <a:avLst/>
          </a:prstGeom>
        </p:spPr>
        <p:txBody>
          <a:bodyPr wrap="square">
            <a:spAutoFit/>
          </a:bodyPr>
          <a:lstStyle/>
          <a:p>
            <a:r>
              <a:rPr lang="ja-JP" altLang="en-US" sz="2000" dirty="0" smtClean="0">
                <a:latin typeface="HG丸ｺﾞｼｯｸM-PRO" panose="020F0600000000000000" pitchFamily="50" charset="-128"/>
                <a:ea typeface="HG丸ｺﾞｼｯｸM-PRO" panose="020F0600000000000000" pitchFamily="50" charset="-128"/>
              </a:rPr>
              <a:t>がんサポートチーム看護師</a:t>
            </a:r>
            <a:endParaRPr lang="en-US" altLang="ja-JP" sz="2000" dirty="0" smtClean="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PHS</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4370</a:t>
            </a:r>
          </a:p>
        </p:txBody>
      </p:sp>
    </p:spTree>
    <p:extLst>
      <p:ext uri="{BB962C8B-B14F-4D97-AF65-F5344CB8AC3E}">
        <p14:creationId xmlns:p14="http://schemas.microsoft.com/office/powerpoint/2010/main" val="148787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610F2AA-E607-0A4C-90B0-F191CBB557D9}"/>
              </a:ext>
            </a:extLst>
          </p:cNvPr>
          <p:cNvSpPr>
            <a:spLocks noGrp="1"/>
          </p:cNvSpPr>
          <p:nvPr>
            <p:ph type="title"/>
          </p:nvPr>
        </p:nvSpPr>
        <p:spPr/>
        <p:txBody>
          <a:bodyPr/>
          <a:lstStyle/>
          <a:p>
            <a:r>
              <a:rPr kumimoji="1" lang="ja-JP" altLang="en-US" dirty="0"/>
              <a:t>がん相談支援センター</a:t>
            </a:r>
          </a:p>
        </p:txBody>
      </p:sp>
      <p:sp>
        <p:nvSpPr>
          <p:cNvPr id="3" name="コンテンツ プレースホルダー 2">
            <a:extLst>
              <a:ext uri="{FF2B5EF4-FFF2-40B4-BE49-F238E27FC236}">
                <a16:creationId xmlns="" xmlns:a16="http://schemas.microsoft.com/office/drawing/2014/main" id="{7030DAD5-067B-1A4E-BFC2-DD426337F9BE}"/>
              </a:ext>
            </a:extLst>
          </p:cNvPr>
          <p:cNvSpPr>
            <a:spLocks noGrp="1"/>
          </p:cNvSpPr>
          <p:nvPr>
            <p:ph idx="1"/>
          </p:nvPr>
        </p:nvSpPr>
        <p:spPr>
          <a:xfrm>
            <a:off x="457200" y="1376064"/>
            <a:ext cx="8435280" cy="5221288"/>
          </a:xfrm>
        </p:spPr>
        <p:txBody>
          <a:bodyPr/>
          <a:lstStyle/>
          <a:p>
            <a:pPr marL="0" indent="0">
              <a:buNone/>
            </a:pPr>
            <a:r>
              <a:rPr kumimoji="1" lang="ja-JP" altLang="en-US" dirty="0"/>
              <a:t>がんに関する相談の窓口として、がん診療連携拠点病院などに設置されている</a:t>
            </a:r>
            <a:endParaRPr kumimoji="1" lang="en-US" altLang="ja-JP" dirty="0"/>
          </a:p>
          <a:p>
            <a:pPr marL="0" indent="0">
              <a:buNone/>
            </a:pPr>
            <a:endParaRPr lang="en-US" altLang="ja-JP" dirty="0"/>
          </a:p>
          <a:p>
            <a:pPr marL="0" indent="0">
              <a:buNone/>
            </a:pPr>
            <a:r>
              <a:rPr lang="ja-JP" altLang="en-US" dirty="0"/>
              <a:t>「相談支援センター</a:t>
            </a:r>
            <a:r>
              <a:rPr lang="ja-JP" altLang="en-US"/>
              <a:t>相談員研修・基礎研修」</a:t>
            </a:r>
            <a:r>
              <a:rPr lang="ja-JP" altLang="en-US" dirty="0"/>
              <a:t>を修了した、相談支援に携わる者を配置することが求められている</a:t>
            </a:r>
            <a:endParaRPr lang="en-US" altLang="ja-JP" dirty="0"/>
          </a:p>
          <a:p>
            <a:pPr marL="0" indent="0">
              <a:buNone/>
            </a:pPr>
            <a:endParaRPr lang="en-US" altLang="ja-JP" dirty="0"/>
          </a:p>
          <a:p>
            <a:pPr marL="0" indent="0">
              <a:buNone/>
            </a:pPr>
            <a:r>
              <a:rPr lang="ja-JP" altLang="en-US"/>
              <a:t>無料</a:t>
            </a:r>
            <a:r>
              <a:rPr lang="ja-JP" altLang="en-US" dirty="0"/>
              <a:t>で相談できる</a:t>
            </a:r>
            <a:endParaRPr lang="en-US" altLang="ja-JP"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2517785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6D16B72-48F9-4CBC-8A38-4AD13C8B33C3}"/>
              </a:ext>
            </a:extLst>
          </p:cNvPr>
          <p:cNvSpPr>
            <a:spLocks noGrp="1"/>
          </p:cNvSpPr>
          <p:nvPr>
            <p:ph type="title"/>
          </p:nvPr>
        </p:nvSpPr>
        <p:spPr/>
        <p:txBody>
          <a:bodyPr/>
          <a:lstStyle/>
          <a:p>
            <a:r>
              <a:rPr kumimoji="1" lang="ja-JP" altLang="en-US" dirty="0"/>
              <a:t>がん相談支援センター</a:t>
            </a:r>
          </a:p>
        </p:txBody>
      </p:sp>
      <p:sp>
        <p:nvSpPr>
          <p:cNvPr id="3" name="コンテンツ プレースホルダー 2">
            <a:extLst>
              <a:ext uri="{FF2B5EF4-FFF2-40B4-BE49-F238E27FC236}">
                <a16:creationId xmlns="" xmlns:a16="http://schemas.microsoft.com/office/drawing/2014/main" id="{84DFCA77-0E96-46F4-A711-3D9EA986C594}"/>
              </a:ext>
            </a:extLst>
          </p:cNvPr>
          <p:cNvSpPr>
            <a:spLocks noGrp="1"/>
          </p:cNvSpPr>
          <p:nvPr>
            <p:ph idx="1"/>
          </p:nvPr>
        </p:nvSpPr>
        <p:spPr>
          <a:xfrm>
            <a:off x="457200" y="1376063"/>
            <a:ext cx="8229600" cy="4481409"/>
          </a:xfrm>
        </p:spPr>
        <p:txBody>
          <a:bodyPr/>
          <a:lstStyle/>
          <a:p>
            <a:r>
              <a:rPr lang="ja-JP" altLang="en-US" sz="2800" dirty="0"/>
              <a:t>相談内容の例</a:t>
            </a:r>
            <a:endParaRPr lang="en-US" altLang="ja-JP" sz="2800" dirty="0"/>
          </a:p>
          <a:p>
            <a:pPr lvl="1"/>
            <a:r>
              <a:rPr lang="ja-JP" altLang="en-US" sz="2500" dirty="0"/>
              <a:t>自分のがんや治療について知りたい</a:t>
            </a:r>
            <a:endParaRPr lang="en-US" altLang="ja-JP" sz="2500" dirty="0"/>
          </a:p>
          <a:p>
            <a:pPr lvl="1"/>
            <a:r>
              <a:rPr lang="ja-JP" altLang="en-US" sz="2500" dirty="0"/>
              <a:t>セカンドオピニオンを受けたい</a:t>
            </a:r>
            <a:endParaRPr lang="en-US" altLang="ja-JP" sz="2500" dirty="0"/>
          </a:p>
          <a:p>
            <a:pPr lvl="1"/>
            <a:r>
              <a:rPr lang="ja-JP" altLang="en-US" sz="2500" dirty="0"/>
              <a:t>担当医に自分の希望をうまく伝えられない</a:t>
            </a:r>
            <a:endParaRPr lang="en-US" altLang="ja-JP" sz="2500" dirty="0"/>
          </a:p>
          <a:p>
            <a:pPr lvl="1"/>
            <a:r>
              <a:rPr lang="ja-JP" altLang="en-US" sz="2500" dirty="0"/>
              <a:t>活用できる助成やサービスを知りたい</a:t>
            </a:r>
            <a:endParaRPr lang="en-US" altLang="ja-JP" sz="2500" dirty="0"/>
          </a:p>
          <a:p>
            <a:pPr lvl="1"/>
            <a:r>
              <a:rPr lang="ja-JP" altLang="en-US" sz="2500" dirty="0"/>
              <a:t>病気のことを職場にどう伝えたらよいか</a:t>
            </a:r>
            <a:endParaRPr lang="en-US" altLang="ja-JP" sz="2500" dirty="0"/>
          </a:p>
          <a:p>
            <a:pPr lvl="1"/>
            <a:r>
              <a:rPr lang="ja-JP" altLang="en-US" sz="2500" dirty="0"/>
              <a:t>緩和ケアを受けるにはどうしたらよいか</a:t>
            </a:r>
            <a:endParaRPr lang="en-US" altLang="ja-JP" sz="2500" dirty="0"/>
          </a:p>
          <a:p>
            <a:pPr lvl="1"/>
            <a:r>
              <a:rPr lang="ja-JP" altLang="en-US" sz="2500" dirty="0"/>
              <a:t>がん検診はどこで受けられるのか　など</a:t>
            </a:r>
            <a:endParaRPr lang="en-US" altLang="ja-JP" sz="2500" dirty="0"/>
          </a:p>
        </p:txBody>
      </p:sp>
      <p:sp>
        <p:nvSpPr>
          <p:cNvPr id="4" name="正方形/長方形 3">
            <a:extLst>
              <a:ext uri="{FF2B5EF4-FFF2-40B4-BE49-F238E27FC236}">
                <a16:creationId xmlns="" xmlns:a16="http://schemas.microsoft.com/office/drawing/2014/main" id="{841A81B4-4EFD-400F-84E8-F10BAB74194B}"/>
              </a:ext>
            </a:extLst>
          </p:cNvPr>
          <p:cNvSpPr/>
          <p:nvPr/>
        </p:nvSpPr>
        <p:spPr>
          <a:xfrm>
            <a:off x="3271864" y="5857472"/>
            <a:ext cx="5650637" cy="584775"/>
          </a:xfrm>
          <a:prstGeom prst="rect">
            <a:avLst/>
          </a:prstGeom>
        </p:spPr>
        <p:txBody>
          <a:bodyPr wrap="square">
            <a:spAutoFit/>
          </a:bodyPr>
          <a:lstStyle/>
          <a:p>
            <a:pPr lvl="1" algn="r"/>
            <a:r>
              <a:rPr lang="ja-JP" altLang="en-US" sz="1600" dirty="0"/>
              <a:t>国立がん研究センターがん情報サービス</a:t>
            </a:r>
            <a:r>
              <a:rPr lang="en-US" altLang="ja-JP" sz="1600" dirty="0"/>
              <a:t>https://ganjoho.jp/public/consultation/cisc/cisc.html</a:t>
            </a:r>
          </a:p>
        </p:txBody>
      </p:sp>
    </p:spTree>
    <p:extLst>
      <p:ext uri="{BB962C8B-B14F-4D97-AF65-F5344CB8AC3E}">
        <p14:creationId xmlns:p14="http://schemas.microsoft.com/office/powerpoint/2010/main" val="258226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一般受講者レベルのスラ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97D"/>
        </a:solidFill>
        <a:ln>
          <a:solidFill>
            <a:schemeClr val="bg1"/>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1219</Words>
  <Application>Microsoft Office PowerPoint</Application>
  <PresentationFormat>画面に合わせる (4:3)</PresentationFormat>
  <Paragraphs>184</Paragraphs>
  <Slides>18</Slides>
  <Notes>13</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34" baseType="lpstr">
      <vt:lpstr>HGP創英ﾌﾟﾚｾﾞﾝｽEB</vt:lpstr>
      <vt:lpstr>HG丸ｺﾞｼｯｸM-PRO</vt:lpstr>
      <vt:lpstr>Meiryo UI</vt:lpstr>
      <vt:lpstr>ＭＳ Ｐゴシック</vt:lpstr>
      <vt:lpstr>ＭＳ ゴシック</vt:lpstr>
      <vt:lpstr>ＭＳ 明朝</vt:lpstr>
      <vt:lpstr>News Gothic MT</vt:lpstr>
      <vt:lpstr>ヒラギノ角ゴ ProN</vt:lpstr>
      <vt:lpstr>メイリオ</vt:lpstr>
      <vt:lpstr>Arial</vt:lpstr>
      <vt:lpstr>Calibri</vt:lpstr>
      <vt:lpstr>Tahoma</vt:lpstr>
      <vt:lpstr>Times New Roman</vt:lpstr>
      <vt:lpstr>一般受講者レベルのスライド</vt:lpstr>
      <vt:lpstr>文書</vt:lpstr>
      <vt:lpstr>スライド</vt:lpstr>
      <vt:lpstr>PowerPoint プレゼンテーション</vt:lpstr>
      <vt:lpstr>がん患者・家族を支える ～孤立させない支援の輪〜</vt:lpstr>
      <vt:lpstr>ある日の光景</vt:lpstr>
      <vt:lpstr>「がん患者等への支援」とは</vt:lpstr>
      <vt:lpstr>様々な支援が必要</vt:lpstr>
      <vt:lpstr>当院や地域との連携で取り組む がん患者等への支援</vt:lpstr>
      <vt:lpstr>当院の緩和ケアチーム</vt:lpstr>
      <vt:lpstr>がん相談支援センター</vt:lpstr>
      <vt:lpstr>がん相談支援センター</vt:lpstr>
      <vt:lpstr>当院のがん相談支援センター</vt:lpstr>
      <vt:lpstr>当院のがん相談支援センター</vt:lpstr>
      <vt:lpstr>がんサロン</vt:lpstr>
      <vt:lpstr>当院のがんサロン</vt:lpstr>
      <vt:lpstr>PowerPoint プレゼンテーション</vt:lpstr>
      <vt:lpstr>就労支援</vt:lpstr>
      <vt:lpstr>就労支援での連携</vt:lpstr>
      <vt:lpstr>緩和ケア地域連携パス</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がん患者等への支援</dc:title>
  <dc:creator>長谷川</dc:creator>
  <cp:lastModifiedBy>進藤 美舟</cp:lastModifiedBy>
  <cp:revision>94</cp:revision>
  <dcterms:created xsi:type="dcterms:W3CDTF">2018-02-26T10:09:54Z</dcterms:created>
  <dcterms:modified xsi:type="dcterms:W3CDTF">2021-01-04T23:06:00Z</dcterms:modified>
</cp:coreProperties>
</file>