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 id="2147483682" r:id="rId2"/>
    <p:sldMasterId id="2147483660" r:id="rId3"/>
    <p:sldMasterId id="2147483729" r:id="rId4"/>
  </p:sldMasterIdLst>
  <p:notesMasterIdLst>
    <p:notesMasterId r:id="rId14"/>
  </p:notesMasterIdLst>
  <p:handoutMasterIdLst>
    <p:handoutMasterId r:id="rId15"/>
  </p:handoutMasterIdLst>
  <p:sldIdLst>
    <p:sldId id="261" r:id="rId5"/>
    <p:sldId id="267" r:id="rId6"/>
    <p:sldId id="288" r:id="rId7"/>
    <p:sldId id="289" r:id="rId8"/>
    <p:sldId id="302" r:id="rId9"/>
    <p:sldId id="308" r:id="rId10"/>
    <p:sldId id="290" r:id="rId11"/>
    <p:sldId id="291" r:id="rId12"/>
    <p:sldId id="292" r:id="rId13"/>
  </p:sldIdLst>
  <p:sldSz cx="9144000" cy="6858000" type="screen4x3"/>
  <p:notesSz cx="6797675" cy="9926638"/>
  <p:defaultTex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26">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永山淳" initials="永山淳" lastIdx="7" clrIdx="0">
    <p:extLst/>
  </p:cmAuthor>
  <p:cmAuthor id="2" name="Yamamoto Ryo" initials="" lastIdx="2" clrIdx="1"/>
  <p:cmAuthor id="3" name="Ryo Yamamoto" initials="RY" lastIdx="1" clrIdx="2"/>
  <p:cmAuthor id="4" name="山本 亮" initials="" lastIdx="7" clrIdx="3"/>
  <p:cmAuthor id="5" name="坂下明大" initials="坂下明大" lastIdx="4" clrIdx="4">
    <p:extLst/>
  </p:cmAuthor>
  <p:cmAuthor id="6" name="hasegawa" initials="f" lastIdx="1" clrIdx="5">
    <p:extLst>
      <p:ext uri="{19B8F6BF-5375-455C-9EA6-DF929625EA0E}">
        <p15:presenceInfo xmlns:p15="http://schemas.microsoft.com/office/powerpoint/2012/main" userId="hasegaw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B6D5"/>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50" autoAdjust="0"/>
    <p:restoredTop sz="80407" autoAdjust="0"/>
  </p:normalViewPr>
  <p:slideViewPr>
    <p:cSldViewPr snapToGrid="0" snapToObjects="1">
      <p:cViewPr varScale="1">
        <p:scale>
          <a:sx n="93" d="100"/>
          <a:sy n="93" d="100"/>
        </p:scale>
        <p:origin x="1740" y="90"/>
      </p:cViewPr>
      <p:guideLst>
        <p:guide orient="horz" pos="2126"/>
        <p:guide pos="2880"/>
      </p:guideLst>
    </p:cSldViewPr>
  </p:slideViewPr>
  <p:notesTextViewPr>
    <p:cViewPr>
      <p:scale>
        <a:sx n="100" d="100"/>
        <a:sy n="100" d="100"/>
      </p:scale>
      <p:origin x="0" y="0"/>
    </p:cViewPr>
  </p:notesTextViewPr>
  <p:sorterViewPr>
    <p:cViewPr varScale="1">
      <p:scale>
        <a:sx n="100" d="100"/>
        <a:sy n="100" d="100"/>
      </p:scale>
      <p:origin x="0" y="5728"/>
    </p:cViewPr>
  </p:sorterViewPr>
  <p:notesViewPr>
    <p:cSldViewPr snapToGrid="0" snapToObjects="1">
      <p:cViewPr varScale="1">
        <p:scale>
          <a:sx n="62" d="100"/>
          <a:sy n="62" d="100"/>
        </p:scale>
        <p:origin x="3354"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ヘッダー プレースホルダー 1"/>
          <p:cNvSpPr>
            <a:spLocks noGrp="1"/>
          </p:cNvSpPr>
          <p:nvPr/>
        </p:nvSpPr>
        <p:spPr>
          <a:xfrm>
            <a:off x="794" y="-46495"/>
            <a:ext cx="4686445" cy="512304"/>
          </a:xfrm>
          <a:prstGeom prst="rect">
            <a:avLst/>
          </a:prstGeom>
        </p:spPr>
        <p:txBody>
          <a:bodyPr vert="horz" lIns="94768" tIns="47384" rIns="94768" bIns="47384" rtlCol="0"/>
          <a:ls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nSpc>
                <a:spcPct val="12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全人的苦痛に対する緩和</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ケア（</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肺がん）</a:t>
            </a:r>
          </a:p>
        </p:txBody>
      </p:sp>
      <p:sp>
        <p:nvSpPr>
          <p:cNvPr id="8" name="フッター プレースホルダー 3"/>
          <p:cNvSpPr>
            <a:spLocks noGrp="1"/>
          </p:cNvSpPr>
          <p:nvPr/>
        </p:nvSpPr>
        <p:spPr>
          <a:xfrm>
            <a:off x="793" y="9408181"/>
            <a:ext cx="5788059" cy="512304"/>
          </a:xfrm>
          <a:prstGeom prst="rect">
            <a:avLst/>
          </a:prstGeom>
        </p:spPr>
        <p:txBody>
          <a:bodyPr vert="horz" lIns="94768" tIns="47384" rIns="94768" bIns="47384" rtlCol="0" anchor="b"/>
          <a:ls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nSpc>
                <a:spcPct val="120000"/>
              </a:lnSpc>
            </a:pPr>
            <a:r>
              <a:rPr lang="en-US" altLang="ja-JP" sz="800" dirty="0">
                <a:latin typeface="メイリオ" panose="020B0604030504040204" pitchFamily="50" charset="-128"/>
                <a:ea typeface="メイリオ" panose="020B0604030504040204" pitchFamily="50" charset="-128"/>
                <a:cs typeface="Arial" panose="020B0604020202020204" pitchFamily="34" charset="0"/>
              </a:rPr>
              <a:t>The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PEACE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project</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JSPM 2009</a:t>
            </a:r>
          </a:p>
          <a:p>
            <a:pPr>
              <a:lnSpc>
                <a:spcPct val="120000"/>
              </a:lnSpc>
            </a:pPr>
            <a:r>
              <a:rPr lang="en-US" altLang="ja-JP" sz="800" b="1" dirty="0">
                <a:latin typeface="メイリオ" panose="020B0604030504040204" pitchFamily="50" charset="-128"/>
                <a:ea typeface="メイリオ" panose="020B0604030504040204" pitchFamily="50" charset="-128"/>
                <a:cs typeface="Arial" panose="020B0604020202020204" pitchFamily="34" charset="0"/>
              </a:rPr>
              <a:t>P</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alliative care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mphasis program on symptom management and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A</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ssessment for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C</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ontinuous medical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ducation</a:t>
            </a:r>
          </a:p>
        </p:txBody>
      </p:sp>
      <p:sp>
        <p:nvSpPr>
          <p:cNvPr id="5" name="スライド番号プレースホルダー 4"/>
          <p:cNvSpPr>
            <a:spLocks noGrp="1"/>
          </p:cNvSpPr>
          <p:nvPr>
            <p:ph type="sldNum" sz="quarter" idx="3"/>
          </p:nvPr>
        </p:nvSpPr>
        <p:spPr>
          <a:xfrm>
            <a:off x="6061434" y="9408181"/>
            <a:ext cx="734653" cy="496888"/>
          </a:xfrm>
          <a:prstGeom prst="rect">
            <a:avLst/>
          </a:prstGeom>
        </p:spPr>
        <p:txBody>
          <a:bodyPr vert="horz" lIns="91440" tIns="45720" rIns="91440" bIns="45720" rtlCol="0" anchor="b"/>
          <a:lstStyle>
            <a:lvl1pPr algn="r">
              <a:defRPr sz="1200"/>
            </a:lvl1pPr>
          </a:lstStyle>
          <a:p>
            <a:fld id="{B5636787-089A-43F6-B06D-B9D48B3B28EA}" type="slidenum">
              <a:rPr kumimoji="1" lang="ja-JP" altLang="en-US" smtClean="0">
                <a:latin typeface="メイリオ" panose="020B0604030504040204" pitchFamily="50" charset="-128"/>
                <a:ea typeface="メイリオ" panose="020B0604030504040204" pitchFamily="50" charset="-128"/>
              </a:rPr>
              <a:pPr/>
              <a:t>‹#›</a:t>
            </a:fld>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33696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1AEEBD3-6BF7-4D24-B15C-6F7628D968F0}" type="datetimeFigureOut">
              <a:rPr kumimoji="1" lang="ja-JP" altLang="en-US" smtClean="0"/>
              <a:pPr/>
              <a:t>2020/1/10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B55A20-DC82-4237-8A71-91EBBA3DF855}" type="slidenum">
              <a:rPr kumimoji="1" lang="ja-JP" altLang="en-US" smtClean="0"/>
              <a:pPr/>
              <a:t>‹#›</a:t>
            </a:fld>
            <a:endParaRPr kumimoji="1" lang="ja-JP" altLang="en-US"/>
          </a:p>
        </p:txBody>
      </p:sp>
    </p:spTree>
    <p:extLst>
      <p:ext uri="{BB962C8B-B14F-4D97-AF65-F5344CB8AC3E}">
        <p14:creationId xmlns:p14="http://schemas.microsoft.com/office/powerpoint/2010/main" val="3410182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 7"/>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r>
              <a:rPr lang="ja-JP" altLang="en-US" sz="800">
                <a:solidFill>
                  <a:prstClr val="black"/>
                </a:solidFill>
                <a:ea typeface="ＭＳ Ｐゴシック" charset="0"/>
                <a:cs typeface="ＭＳ Ｐゴシック" charset="0"/>
              </a:rPr>
              <a:t>日本緩和医療学会　</a:t>
            </a:r>
            <a:r>
              <a:rPr lang="en-US" altLang="ja-JP" sz="800">
                <a:solidFill>
                  <a:prstClr val="black"/>
                </a:solidFill>
                <a:ea typeface="ＭＳ Ｐゴシック" charset="0"/>
                <a:cs typeface="ＭＳ Ｐゴシック" charset="0"/>
              </a:rPr>
              <a:t>The PEACE Project</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M-4a</a:t>
            </a:r>
            <a:r>
              <a:rPr lang="ja-JP" altLang="en-US" sz="800">
                <a:solidFill>
                  <a:prstClr val="black"/>
                </a:solidFill>
                <a:ea typeface="ＭＳ Ｐゴシック" charset="0"/>
                <a:cs typeface="ＭＳ Ｐゴシック" charset="0"/>
              </a:rPr>
              <a:t>　　がん疼痛事例検討</a:t>
            </a:r>
            <a:endParaRPr lang="en-US" altLang="ja-JP" sz="800">
              <a:solidFill>
                <a:prstClr val="black"/>
              </a:solidFill>
              <a:ea typeface="ＭＳ Ｐゴシック" charset="0"/>
              <a:cs typeface="ＭＳ Ｐゴシック" charset="0"/>
            </a:endParaRPr>
          </a:p>
          <a:p>
            <a:pPr eaLnBrk="1" hangingPunct="1"/>
            <a:r>
              <a:rPr lang="en-US" altLang="ja-JP" sz="800">
                <a:solidFill>
                  <a:prstClr val="black"/>
                </a:solidFill>
                <a:ea typeface="ＭＳ Ｐゴシック" charset="0"/>
                <a:cs typeface="ＭＳ Ｐゴシック" charset="0"/>
              </a:rPr>
              <a:t>	 Copy Right </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Japanese Society for Palliative Medicine</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fld id="{63FCA185-1756-784C-8EE3-50BDD71225B0}" type="slidenum">
              <a:rPr lang="en-US" altLang="ja-JP" sz="1200">
                <a:solidFill>
                  <a:prstClr val="black"/>
                </a:solidFill>
                <a:latin typeface="Times New Roman" charset="0"/>
              </a:rPr>
              <a:pPr eaLnBrk="1" hangingPunct="1"/>
              <a:t>3</a:t>
            </a:fld>
            <a:endParaRPr lang="en-US" altLang="ja-JP" sz="1200">
              <a:solidFill>
                <a:prstClr val="black"/>
              </a:solidFill>
              <a:latin typeface="Times New Roman" charset="0"/>
            </a:endParaRPr>
          </a:p>
        </p:txBody>
      </p:sp>
      <p:sp>
        <p:nvSpPr>
          <p:cNvPr id="45060" name="スライド イメージ プレースホルダ 1"/>
          <p:cNvSpPr>
            <a:spLocks noGrp="1" noRot="1" noChangeAspect="1" noTextEdit="1"/>
          </p:cNvSpPr>
          <p:nvPr>
            <p:ph type="sldImg"/>
          </p:nvPr>
        </p:nvSpPr>
        <p:spPr>
          <a:ln/>
        </p:spPr>
      </p:sp>
      <p:sp>
        <p:nvSpPr>
          <p:cNvPr id="4506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Times New Roman" charset="0"/>
                <a:ea typeface="ＭＳ Ｐ明朝" charset="0"/>
                <a:cs typeface="ＭＳ Ｐ明朝" charset="0"/>
              </a:rPr>
              <a:t>では実際の症例ではどうだったのかということを説明していきます。痛みは大きく分けるとこの</a:t>
            </a:r>
            <a:r>
              <a:rPr lang="en-US" altLang="ja-JP" dirty="0">
                <a:latin typeface="Times New Roman" charset="0"/>
                <a:ea typeface="ＭＳ Ｐ明朝" charset="0"/>
                <a:cs typeface="ＭＳ Ｐ明朝" charset="0"/>
              </a:rPr>
              <a:t>3</a:t>
            </a:r>
            <a:r>
              <a:rPr lang="ja-JP" altLang="en-US" dirty="0">
                <a:latin typeface="Times New Roman" charset="0"/>
                <a:ea typeface="ＭＳ Ｐ明朝" charset="0"/>
                <a:cs typeface="ＭＳ Ｐ明朝" charset="0"/>
              </a:rPr>
              <a:t>つです。それぞれの原因について説明する。</a:t>
            </a:r>
          </a:p>
        </p:txBody>
      </p:sp>
      <p:sp>
        <p:nvSpPr>
          <p:cNvPr id="45062" name="スライド番号プレースホルダ 3"/>
          <p:cNvSpPr txBox="1">
            <a:spLocks noGrp="1"/>
          </p:cNvSpPr>
          <p:nvPr/>
        </p:nvSpPr>
        <p:spPr bwMode="auto">
          <a:xfrm>
            <a:off x="3884463" y="8685878"/>
            <a:ext cx="297200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eaLnBrk="0" hangingPunct="0">
              <a:defRPr sz="2400">
                <a:solidFill>
                  <a:schemeClr val="tx1"/>
                </a:solidFill>
                <a:latin typeface="Arial Black" charset="0"/>
                <a:ea typeface="HGP創英角ｺﾞｼｯｸUB" charset="0"/>
                <a:cs typeface="HGP創英角ｺﾞｼｯｸUB" charset="0"/>
              </a:defRPr>
            </a:lvl1pPr>
            <a:lvl2pPr marL="742950" indent="-285750" eaLnBrk="0" hangingPunct="0">
              <a:defRPr sz="2400">
                <a:solidFill>
                  <a:schemeClr val="tx1"/>
                </a:solidFill>
                <a:latin typeface="Arial Black" charset="0"/>
                <a:ea typeface="HGP創英角ｺﾞｼｯｸUB" charset="0"/>
                <a:cs typeface="HGP創英角ｺﾞｼｯｸUB" charset="0"/>
              </a:defRPr>
            </a:lvl2pPr>
            <a:lvl3pPr marL="1143000" indent="-228600" eaLnBrk="0" hangingPunct="0">
              <a:defRPr sz="2400">
                <a:solidFill>
                  <a:schemeClr val="tx1"/>
                </a:solidFill>
                <a:latin typeface="Arial Black" charset="0"/>
                <a:ea typeface="HGP創英角ｺﾞｼｯｸUB" charset="0"/>
                <a:cs typeface="HGP創英角ｺﾞｼｯｸUB" charset="0"/>
              </a:defRPr>
            </a:lvl3pPr>
            <a:lvl4pPr marL="1600200" indent="-228600" eaLnBrk="0" hangingPunct="0">
              <a:defRPr sz="2400">
                <a:solidFill>
                  <a:schemeClr val="tx1"/>
                </a:solidFill>
                <a:latin typeface="Arial Black" charset="0"/>
                <a:ea typeface="HGP創英角ｺﾞｼｯｸUB" charset="0"/>
                <a:cs typeface="HGP創英角ｺﾞｼｯｸUB" charset="0"/>
              </a:defRPr>
            </a:lvl4pPr>
            <a:lvl5pPr marL="2057400" indent="-228600" eaLnBrk="0" hangingPunct="0">
              <a:defRPr sz="2400">
                <a:solidFill>
                  <a:schemeClr val="tx1"/>
                </a:solidFill>
                <a:latin typeface="Arial Black" charset="0"/>
                <a:ea typeface="HGP創英角ｺﾞｼｯｸUB" charset="0"/>
                <a:cs typeface="HGP創英角ｺﾞｼｯｸUB" charset="0"/>
              </a:defRPr>
            </a:lvl5pPr>
            <a:lvl6pPr marL="25146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6pPr>
            <a:lvl7pPr marL="29718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7pPr>
            <a:lvl8pPr marL="34290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8pPr>
            <a:lvl9pPr marL="38862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9pPr>
          </a:lstStyle>
          <a:p>
            <a:pPr algn="r" eaLnBrk="1" hangingPunct="1"/>
            <a:fld id="{CEE7F6D8-4A32-654F-B9F9-72CF8846AA9D}" type="slidenum">
              <a:rPr lang="en-US" altLang="ja-JP" sz="1200">
                <a:solidFill>
                  <a:prstClr val="black"/>
                </a:solidFill>
                <a:latin typeface="Times New Roman" charset="0"/>
              </a:rPr>
              <a:pPr algn="r" eaLnBrk="1" hangingPunct="1"/>
              <a:t>3</a:t>
            </a:fld>
            <a:endParaRPr lang="en-US" altLang="ja-JP" sz="1200">
              <a:solidFill>
                <a:prstClr val="black"/>
              </a:solidFill>
              <a:latin typeface="Times New Roman" charset="0"/>
            </a:endParaRPr>
          </a:p>
        </p:txBody>
      </p:sp>
    </p:spTree>
    <p:extLst>
      <p:ext uri="{BB962C8B-B14F-4D97-AF65-F5344CB8AC3E}">
        <p14:creationId xmlns:p14="http://schemas.microsoft.com/office/powerpoint/2010/main" val="103593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 7"/>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r>
              <a:rPr lang="ja-JP" altLang="en-US" sz="800">
                <a:solidFill>
                  <a:prstClr val="black"/>
                </a:solidFill>
                <a:ea typeface="ＭＳ Ｐゴシック" charset="0"/>
                <a:cs typeface="ＭＳ Ｐゴシック" charset="0"/>
              </a:rPr>
              <a:t>日本緩和医療学会　</a:t>
            </a:r>
            <a:r>
              <a:rPr lang="en-US" altLang="ja-JP" sz="800">
                <a:solidFill>
                  <a:prstClr val="black"/>
                </a:solidFill>
                <a:ea typeface="ＭＳ Ｐゴシック" charset="0"/>
                <a:cs typeface="ＭＳ Ｐゴシック" charset="0"/>
              </a:rPr>
              <a:t>The PEACE Project</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M-4a</a:t>
            </a:r>
            <a:r>
              <a:rPr lang="ja-JP" altLang="en-US" sz="800">
                <a:solidFill>
                  <a:prstClr val="black"/>
                </a:solidFill>
                <a:ea typeface="ＭＳ Ｐゴシック" charset="0"/>
                <a:cs typeface="ＭＳ Ｐゴシック" charset="0"/>
              </a:rPr>
              <a:t>　　がん疼痛事例検討</a:t>
            </a:r>
            <a:endParaRPr lang="en-US" altLang="ja-JP" sz="800">
              <a:solidFill>
                <a:prstClr val="black"/>
              </a:solidFill>
              <a:ea typeface="ＭＳ Ｐゴシック" charset="0"/>
              <a:cs typeface="ＭＳ Ｐゴシック" charset="0"/>
            </a:endParaRPr>
          </a:p>
          <a:p>
            <a:pPr eaLnBrk="1" hangingPunct="1"/>
            <a:r>
              <a:rPr lang="en-US" altLang="ja-JP" sz="800">
                <a:solidFill>
                  <a:prstClr val="black"/>
                </a:solidFill>
                <a:ea typeface="ＭＳ Ｐゴシック" charset="0"/>
                <a:cs typeface="ＭＳ Ｐゴシック" charset="0"/>
              </a:rPr>
              <a:t>	 Copy Right </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Japanese Society for Palliative Medicine</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fld id="{63FCA185-1756-784C-8EE3-50BDD71225B0}" type="slidenum">
              <a:rPr lang="en-US" altLang="ja-JP" sz="1200">
                <a:solidFill>
                  <a:prstClr val="black"/>
                </a:solidFill>
                <a:latin typeface="Times New Roman" charset="0"/>
              </a:rPr>
              <a:pPr eaLnBrk="1" hangingPunct="1"/>
              <a:t>4</a:t>
            </a:fld>
            <a:endParaRPr lang="en-US" altLang="ja-JP" sz="1200">
              <a:solidFill>
                <a:prstClr val="black"/>
              </a:solidFill>
              <a:latin typeface="Times New Roman" charset="0"/>
            </a:endParaRPr>
          </a:p>
        </p:txBody>
      </p:sp>
      <p:sp>
        <p:nvSpPr>
          <p:cNvPr id="45060" name="スライド イメージ プレースホルダ 1"/>
          <p:cNvSpPr>
            <a:spLocks noGrp="1" noRot="1" noChangeAspect="1" noTextEdit="1"/>
          </p:cNvSpPr>
          <p:nvPr>
            <p:ph type="sldImg"/>
          </p:nvPr>
        </p:nvSpPr>
        <p:spPr>
          <a:ln/>
        </p:spPr>
      </p:sp>
      <p:sp>
        <p:nvSpPr>
          <p:cNvPr id="4506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Times New Roman" charset="0"/>
                <a:ea typeface="ＭＳ Ｐ明朝" charset="0"/>
              </a:rPr>
              <a:t>マネジメントを説明する。</a:t>
            </a: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放射線治療のやり方や線量などについて質問が出た場合、各施設でやり方・治療方針の立て方に違いがあるので敢えて「回答」することは避ける。</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a:latin typeface="Times New Roman" charset="0"/>
                <a:ea typeface="ＭＳ Ｐ明朝" charset="0"/>
              </a:rPr>
              <a:t>※</a:t>
            </a:r>
            <a:r>
              <a:rPr lang="ja-JP" altLang="en-US" dirty="0">
                <a:latin typeface="Times New Roman" charset="0"/>
                <a:ea typeface="ＭＳ Ｐ明朝" charset="0"/>
              </a:rPr>
              <a:t>もし、参加者に放射線腫瘍医がいたり、放射線腫瘍医によく依頼する専門医などがいれば「先生の施設ではどんなやり方をしていますか？」といった尋ね方で話を膨らませる。</a:t>
            </a:r>
            <a:endParaRPr lang="en-US" altLang="ja-JP" dirty="0">
              <a:latin typeface="Times New Roman" charset="0"/>
              <a:ea typeface="ＭＳ Ｐ明朝" charset="0"/>
            </a:endParaRP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日本口腔外科学会では、「全身状態が許せば、注射用</a:t>
            </a:r>
            <a:r>
              <a:rPr lang="en-US" altLang="ja-JP" dirty="0">
                <a:latin typeface="Times New Roman" charset="0"/>
                <a:ea typeface="ＭＳ Ｐ明朝" charset="0"/>
              </a:rPr>
              <a:t>BP</a:t>
            </a:r>
            <a:r>
              <a:rPr lang="ja-JP" altLang="en-US" dirty="0">
                <a:latin typeface="Times New Roman" charset="0"/>
                <a:ea typeface="ＭＳ Ｐ明朝" charset="0"/>
              </a:rPr>
              <a:t>製剤による治療開始は、抜歯部位の粘膜形成が完了するか（</a:t>
            </a:r>
            <a:r>
              <a:rPr lang="en-US" altLang="ja-JP" dirty="0">
                <a:latin typeface="Times New Roman" charset="0"/>
                <a:ea typeface="ＭＳ Ｐ明朝" charset="0"/>
              </a:rPr>
              <a:t>14</a:t>
            </a:r>
            <a:r>
              <a:rPr lang="ja-JP" altLang="en-US" dirty="0">
                <a:latin typeface="Times New Roman" charset="0"/>
                <a:ea typeface="ＭＳ Ｐ明朝" charset="0"/>
              </a:rPr>
              <a:t>～</a:t>
            </a:r>
            <a:r>
              <a:rPr lang="en-US" altLang="ja-JP" dirty="0">
                <a:latin typeface="Times New Roman" charset="0"/>
                <a:ea typeface="ＭＳ Ｐ明朝" charset="0"/>
              </a:rPr>
              <a:t>21</a:t>
            </a:r>
            <a:r>
              <a:rPr lang="ja-JP" altLang="en-US" dirty="0">
                <a:latin typeface="Times New Roman" charset="0"/>
                <a:ea typeface="ＭＳ Ｐ明朝" charset="0"/>
              </a:rPr>
              <a:t>日）、骨が十分に治癒するまで延期すること。」となっている。</a:t>
            </a: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「正解を得ることが目的ではない」ので、注意する。</a:t>
            </a:r>
          </a:p>
        </p:txBody>
      </p:sp>
      <p:sp>
        <p:nvSpPr>
          <p:cNvPr id="45062" name="スライド番号プレースホルダ 3"/>
          <p:cNvSpPr txBox="1">
            <a:spLocks noGrp="1"/>
          </p:cNvSpPr>
          <p:nvPr/>
        </p:nvSpPr>
        <p:spPr bwMode="auto">
          <a:xfrm>
            <a:off x="3884463" y="8685878"/>
            <a:ext cx="297200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eaLnBrk="0" hangingPunct="0">
              <a:defRPr sz="2400">
                <a:solidFill>
                  <a:schemeClr val="tx1"/>
                </a:solidFill>
                <a:latin typeface="Arial Black" charset="0"/>
                <a:ea typeface="HGP創英角ｺﾞｼｯｸUB" charset="0"/>
                <a:cs typeface="HGP創英角ｺﾞｼｯｸUB" charset="0"/>
              </a:defRPr>
            </a:lvl1pPr>
            <a:lvl2pPr marL="742950" indent="-285750" eaLnBrk="0" hangingPunct="0">
              <a:defRPr sz="2400">
                <a:solidFill>
                  <a:schemeClr val="tx1"/>
                </a:solidFill>
                <a:latin typeface="Arial Black" charset="0"/>
                <a:ea typeface="HGP創英角ｺﾞｼｯｸUB" charset="0"/>
                <a:cs typeface="HGP創英角ｺﾞｼｯｸUB" charset="0"/>
              </a:defRPr>
            </a:lvl2pPr>
            <a:lvl3pPr marL="1143000" indent="-228600" eaLnBrk="0" hangingPunct="0">
              <a:defRPr sz="2400">
                <a:solidFill>
                  <a:schemeClr val="tx1"/>
                </a:solidFill>
                <a:latin typeface="Arial Black" charset="0"/>
                <a:ea typeface="HGP創英角ｺﾞｼｯｸUB" charset="0"/>
                <a:cs typeface="HGP創英角ｺﾞｼｯｸUB" charset="0"/>
              </a:defRPr>
            </a:lvl3pPr>
            <a:lvl4pPr marL="1600200" indent="-228600" eaLnBrk="0" hangingPunct="0">
              <a:defRPr sz="2400">
                <a:solidFill>
                  <a:schemeClr val="tx1"/>
                </a:solidFill>
                <a:latin typeface="Arial Black" charset="0"/>
                <a:ea typeface="HGP創英角ｺﾞｼｯｸUB" charset="0"/>
                <a:cs typeface="HGP創英角ｺﾞｼｯｸUB" charset="0"/>
              </a:defRPr>
            </a:lvl4pPr>
            <a:lvl5pPr marL="2057400" indent="-228600" eaLnBrk="0" hangingPunct="0">
              <a:defRPr sz="2400">
                <a:solidFill>
                  <a:schemeClr val="tx1"/>
                </a:solidFill>
                <a:latin typeface="Arial Black" charset="0"/>
                <a:ea typeface="HGP創英角ｺﾞｼｯｸUB" charset="0"/>
                <a:cs typeface="HGP創英角ｺﾞｼｯｸUB" charset="0"/>
              </a:defRPr>
            </a:lvl5pPr>
            <a:lvl6pPr marL="25146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6pPr>
            <a:lvl7pPr marL="29718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7pPr>
            <a:lvl8pPr marL="34290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8pPr>
            <a:lvl9pPr marL="38862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9pPr>
          </a:lstStyle>
          <a:p>
            <a:pPr algn="r" eaLnBrk="1" hangingPunct="1"/>
            <a:fld id="{CEE7F6D8-4A32-654F-B9F9-72CF8846AA9D}" type="slidenum">
              <a:rPr lang="en-US" altLang="ja-JP" sz="1200">
                <a:solidFill>
                  <a:prstClr val="black"/>
                </a:solidFill>
                <a:latin typeface="Times New Roman" charset="0"/>
              </a:rPr>
              <a:pPr algn="r" eaLnBrk="1" hangingPunct="1"/>
              <a:t>4</a:t>
            </a:fld>
            <a:endParaRPr lang="en-US" altLang="ja-JP" sz="1200">
              <a:solidFill>
                <a:prstClr val="black"/>
              </a:solidFill>
              <a:latin typeface="Times New Roman" charset="0"/>
            </a:endParaRPr>
          </a:p>
        </p:txBody>
      </p:sp>
    </p:spTree>
    <p:extLst>
      <p:ext uri="{BB962C8B-B14F-4D97-AF65-F5344CB8AC3E}">
        <p14:creationId xmlns:p14="http://schemas.microsoft.com/office/powerpoint/2010/main" val="3362059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 7"/>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r>
              <a:rPr lang="ja-JP" altLang="en-US" sz="800">
                <a:solidFill>
                  <a:prstClr val="black"/>
                </a:solidFill>
                <a:ea typeface="ＭＳ Ｐゴシック" charset="0"/>
                <a:cs typeface="ＭＳ Ｐゴシック" charset="0"/>
              </a:rPr>
              <a:t>日本緩和医療学会　</a:t>
            </a:r>
            <a:r>
              <a:rPr lang="en-US" altLang="ja-JP" sz="800">
                <a:solidFill>
                  <a:prstClr val="black"/>
                </a:solidFill>
                <a:ea typeface="ＭＳ Ｐゴシック" charset="0"/>
                <a:cs typeface="ＭＳ Ｐゴシック" charset="0"/>
              </a:rPr>
              <a:t>The PEACE Project</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M-4a</a:t>
            </a:r>
            <a:r>
              <a:rPr lang="ja-JP" altLang="en-US" sz="800">
                <a:solidFill>
                  <a:prstClr val="black"/>
                </a:solidFill>
                <a:ea typeface="ＭＳ Ｐゴシック" charset="0"/>
                <a:cs typeface="ＭＳ Ｐゴシック" charset="0"/>
              </a:rPr>
              <a:t>　　がん疼痛事例検討</a:t>
            </a:r>
            <a:endParaRPr lang="en-US" altLang="ja-JP" sz="800">
              <a:solidFill>
                <a:prstClr val="black"/>
              </a:solidFill>
              <a:ea typeface="ＭＳ Ｐゴシック" charset="0"/>
              <a:cs typeface="ＭＳ Ｐゴシック" charset="0"/>
            </a:endParaRPr>
          </a:p>
          <a:p>
            <a:pPr eaLnBrk="1" hangingPunct="1"/>
            <a:r>
              <a:rPr lang="en-US" altLang="ja-JP" sz="800">
                <a:solidFill>
                  <a:prstClr val="black"/>
                </a:solidFill>
                <a:ea typeface="ＭＳ Ｐゴシック" charset="0"/>
                <a:cs typeface="ＭＳ Ｐゴシック" charset="0"/>
              </a:rPr>
              <a:t>	 Copy Right </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Japanese Society for Palliative Medicine</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fld id="{63FCA185-1756-784C-8EE3-50BDD71225B0}" type="slidenum">
              <a:rPr lang="en-US" altLang="ja-JP" sz="1200">
                <a:solidFill>
                  <a:prstClr val="black"/>
                </a:solidFill>
                <a:latin typeface="Times New Roman" charset="0"/>
              </a:rPr>
              <a:pPr eaLnBrk="1" hangingPunct="1"/>
              <a:t>5</a:t>
            </a:fld>
            <a:endParaRPr lang="en-US" altLang="ja-JP" sz="1200">
              <a:solidFill>
                <a:prstClr val="black"/>
              </a:solidFill>
              <a:latin typeface="Times New Roman" charset="0"/>
            </a:endParaRPr>
          </a:p>
        </p:txBody>
      </p:sp>
      <p:sp>
        <p:nvSpPr>
          <p:cNvPr id="45060" name="スライド イメージ プレースホルダ 1"/>
          <p:cNvSpPr>
            <a:spLocks noGrp="1" noRot="1" noChangeAspect="1" noTextEdit="1"/>
          </p:cNvSpPr>
          <p:nvPr>
            <p:ph type="sldImg"/>
          </p:nvPr>
        </p:nvSpPr>
        <p:spPr>
          <a:ln/>
        </p:spPr>
      </p:sp>
      <p:sp>
        <p:nvSpPr>
          <p:cNvPr id="4506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Times New Roman" charset="0"/>
                <a:ea typeface="ＭＳ Ｐ明朝" charset="0"/>
              </a:rPr>
              <a:t>マネジメントを説明する。</a:t>
            </a: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放射線治療のやり方や線量などについて質問が出た場合、各施設でやり方・治療方針の立て方に違いがあるので敢えて「回答」することは避ける。</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a:latin typeface="Times New Roman" charset="0"/>
                <a:ea typeface="ＭＳ Ｐ明朝" charset="0"/>
              </a:rPr>
              <a:t>※</a:t>
            </a:r>
            <a:r>
              <a:rPr lang="ja-JP" altLang="en-US" dirty="0">
                <a:latin typeface="Times New Roman" charset="0"/>
                <a:ea typeface="ＭＳ Ｐ明朝" charset="0"/>
              </a:rPr>
              <a:t>もし、参加者に放射線腫瘍医がいたり、放射線腫瘍医によく依頼する専門医などがいれば「先生の施設ではどんなやり方をしていますか？」といった尋ね方で話を膨らませる。</a:t>
            </a:r>
            <a:endParaRPr lang="en-US" altLang="ja-JP" dirty="0">
              <a:latin typeface="Times New Roman" charset="0"/>
              <a:ea typeface="ＭＳ Ｐ明朝" charset="0"/>
            </a:endParaRP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日本口腔外科学会では、「全身状態が許せば、注射用</a:t>
            </a:r>
            <a:r>
              <a:rPr lang="en-US" altLang="ja-JP" dirty="0">
                <a:latin typeface="Times New Roman" charset="0"/>
                <a:ea typeface="ＭＳ Ｐ明朝" charset="0"/>
              </a:rPr>
              <a:t>BP</a:t>
            </a:r>
            <a:r>
              <a:rPr lang="ja-JP" altLang="en-US" dirty="0">
                <a:latin typeface="Times New Roman" charset="0"/>
                <a:ea typeface="ＭＳ Ｐ明朝" charset="0"/>
              </a:rPr>
              <a:t>製剤による治療開始は、抜歯部位の粘膜形成が完了するか（</a:t>
            </a:r>
            <a:r>
              <a:rPr lang="en-US" altLang="ja-JP" dirty="0">
                <a:latin typeface="Times New Roman" charset="0"/>
                <a:ea typeface="ＭＳ Ｐ明朝" charset="0"/>
              </a:rPr>
              <a:t>14</a:t>
            </a:r>
            <a:r>
              <a:rPr lang="ja-JP" altLang="en-US" dirty="0">
                <a:latin typeface="Times New Roman" charset="0"/>
                <a:ea typeface="ＭＳ Ｐ明朝" charset="0"/>
              </a:rPr>
              <a:t>～</a:t>
            </a:r>
            <a:r>
              <a:rPr lang="en-US" altLang="ja-JP" dirty="0">
                <a:latin typeface="Times New Roman" charset="0"/>
                <a:ea typeface="ＭＳ Ｐ明朝" charset="0"/>
              </a:rPr>
              <a:t>21</a:t>
            </a:r>
            <a:r>
              <a:rPr lang="ja-JP" altLang="en-US" dirty="0">
                <a:latin typeface="Times New Roman" charset="0"/>
                <a:ea typeface="ＭＳ Ｐ明朝" charset="0"/>
              </a:rPr>
              <a:t>日）、骨が十分に治癒するまで延期すること。」となっている。</a:t>
            </a: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「正解を得ることが目的ではない」ので、注意する。</a:t>
            </a:r>
          </a:p>
        </p:txBody>
      </p:sp>
      <p:sp>
        <p:nvSpPr>
          <p:cNvPr id="45062" name="スライド番号プレースホルダ 3"/>
          <p:cNvSpPr txBox="1">
            <a:spLocks noGrp="1"/>
          </p:cNvSpPr>
          <p:nvPr/>
        </p:nvSpPr>
        <p:spPr bwMode="auto">
          <a:xfrm>
            <a:off x="3884463" y="8685878"/>
            <a:ext cx="297200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eaLnBrk="0" hangingPunct="0">
              <a:defRPr sz="2400">
                <a:solidFill>
                  <a:schemeClr val="tx1"/>
                </a:solidFill>
                <a:latin typeface="Arial Black" charset="0"/>
                <a:ea typeface="HGP創英角ｺﾞｼｯｸUB" charset="0"/>
                <a:cs typeface="HGP創英角ｺﾞｼｯｸUB" charset="0"/>
              </a:defRPr>
            </a:lvl1pPr>
            <a:lvl2pPr marL="742950" indent="-285750" eaLnBrk="0" hangingPunct="0">
              <a:defRPr sz="2400">
                <a:solidFill>
                  <a:schemeClr val="tx1"/>
                </a:solidFill>
                <a:latin typeface="Arial Black" charset="0"/>
                <a:ea typeface="HGP創英角ｺﾞｼｯｸUB" charset="0"/>
                <a:cs typeface="HGP創英角ｺﾞｼｯｸUB" charset="0"/>
              </a:defRPr>
            </a:lvl2pPr>
            <a:lvl3pPr marL="1143000" indent="-228600" eaLnBrk="0" hangingPunct="0">
              <a:defRPr sz="2400">
                <a:solidFill>
                  <a:schemeClr val="tx1"/>
                </a:solidFill>
                <a:latin typeface="Arial Black" charset="0"/>
                <a:ea typeface="HGP創英角ｺﾞｼｯｸUB" charset="0"/>
                <a:cs typeface="HGP創英角ｺﾞｼｯｸUB" charset="0"/>
              </a:defRPr>
            </a:lvl3pPr>
            <a:lvl4pPr marL="1600200" indent="-228600" eaLnBrk="0" hangingPunct="0">
              <a:defRPr sz="2400">
                <a:solidFill>
                  <a:schemeClr val="tx1"/>
                </a:solidFill>
                <a:latin typeface="Arial Black" charset="0"/>
                <a:ea typeface="HGP創英角ｺﾞｼｯｸUB" charset="0"/>
                <a:cs typeface="HGP創英角ｺﾞｼｯｸUB" charset="0"/>
              </a:defRPr>
            </a:lvl4pPr>
            <a:lvl5pPr marL="2057400" indent="-228600" eaLnBrk="0" hangingPunct="0">
              <a:defRPr sz="2400">
                <a:solidFill>
                  <a:schemeClr val="tx1"/>
                </a:solidFill>
                <a:latin typeface="Arial Black" charset="0"/>
                <a:ea typeface="HGP創英角ｺﾞｼｯｸUB" charset="0"/>
                <a:cs typeface="HGP創英角ｺﾞｼｯｸUB" charset="0"/>
              </a:defRPr>
            </a:lvl5pPr>
            <a:lvl6pPr marL="25146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6pPr>
            <a:lvl7pPr marL="29718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7pPr>
            <a:lvl8pPr marL="34290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8pPr>
            <a:lvl9pPr marL="38862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9pPr>
          </a:lstStyle>
          <a:p>
            <a:pPr algn="r" eaLnBrk="1" hangingPunct="1"/>
            <a:fld id="{CEE7F6D8-4A32-654F-B9F9-72CF8846AA9D}" type="slidenum">
              <a:rPr lang="en-US" altLang="ja-JP" sz="1200">
                <a:solidFill>
                  <a:prstClr val="black"/>
                </a:solidFill>
                <a:latin typeface="Times New Roman" charset="0"/>
              </a:rPr>
              <a:pPr algn="r" eaLnBrk="1" hangingPunct="1"/>
              <a:t>5</a:t>
            </a:fld>
            <a:endParaRPr lang="en-US" altLang="ja-JP" sz="1200">
              <a:solidFill>
                <a:prstClr val="black"/>
              </a:solidFill>
              <a:latin typeface="Times New Roman" charset="0"/>
            </a:endParaRPr>
          </a:p>
        </p:txBody>
      </p:sp>
    </p:spTree>
    <p:extLst>
      <p:ext uri="{BB962C8B-B14F-4D97-AF65-F5344CB8AC3E}">
        <p14:creationId xmlns:p14="http://schemas.microsoft.com/office/powerpoint/2010/main" val="3362059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 7"/>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r>
              <a:rPr lang="ja-JP" altLang="en-US" sz="800">
                <a:solidFill>
                  <a:prstClr val="black"/>
                </a:solidFill>
                <a:ea typeface="ＭＳ Ｐゴシック" charset="0"/>
                <a:cs typeface="ＭＳ Ｐゴシック" charset="0"/>
              </a:rPr>
              <a:t>日本緩和医療学会　</a:t>
            </a:r>
            <a:r>
              <a:rPr lang="en-US" altLang="ja-JP" sz="800">
                <a:solidFill>
                  <a:prstClr val="black"/>
                </a:solidFill>
                <a:ea typeface="ＭＳ Ｐゴシック" charset="0"/>
                <a:cs typeface="ＭＳ Ｐゴシック" charset="0"/>
              </a:rPr>
              <a:t>The PEACE Project</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M-4a</a:t>
            </a:r>
            <a:r>
              <a:rPr lang="ja-JP" altLang="en-US" sz="800">
                <a:solidFill>
                  <a:prstClr val="black"/>
                </a:solidFill>
                <a:ea typeface="ＭＳ Ｐゴシック" charset="0"/>
                <a:cs typeface="ＭＳ Ｐゴシック" charset="0"/>
              </a:rPr>
              <a:t>　　がん疼痛事例検討</a:t>
            </a:r>
            <a:endParaRPr lang="en-US" altLang="ja-JP" sz="800">
              <a:solidFill>
                <a:prstClr val="black"/>
              </a:solidFill>
              <a:ea typeface="ＭＳ Ｐゴシック" charset="0"/>
              <a:cs typeface="ＭＳ Ｐゴシック" charset="0"/>
            </a:endParaRPr>
          </a:p>
          <a:p>
            <a:pPr eaLnBrk="1" hangingPunct="1"/>
            <a:r>
              <a:rPr lang="en-US" altLang="ja-JP" sz="800">
                <a:solidFill>
                  <a:prstClr val="black"/>
                </a:solidFill>
                <a:ea typeface="ＭＳ Ｐゴシック" charset="0"/>
                <a:cs typeface="ＭＳ Ｐゴシック" charset="0"/>
              </a:rPr>
              <a:t>	 Copy Right </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Japanese Society for Palliative Medicine</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fld id="{63FCA185-1756-784C-8EE3-50BDD71225B0}" type="slidenum">
              <a:rPr lang="en-US" altLang="ja-JP" sz="1200">
                <a:solidFill>
                  <a:prstClr val="black"/>
                </a:solidFill>
                <a:latin typeface="Times New Roman" charset="0"/>
              </a:rPr>
              <a:pPr eaLnBrk="1" hangingPunct="1"/>
              <a:t>6</a:t>
            </a:fld>
            <a:endParaRPr lang="en-US" altLang="ja-JP" sz="1200">
              <a:solidFill>
                <a:prstClr val="black"/>
              </a:solidFill>
              <a:latin typeface="Times New Roman" charset="0"/>
            </a:endParaRPr>
          </a:p>
        </p:txBody>
      </p:sp>
      <p:sp>
        <p:nvSpPr>
          <p:cNvPr id="45060" name="スライド イメージ プレースホルダ 1"/>
          <p:cNvSpPr>
            <a:spLocks noGrp="1" noRot="1" noChangeAspect="1" noTextEdit="1"/>
          </p:cNvSpPr>
          <p:nvPr>
            <p:ph type="sldImg"/>
          </p:nvPr>
        </p:nvSpPr>
        <p:spPr>
          <a:ln/>
        </p:spPr>
      </p:sp>
      <p:sp>
        <p:nvSpPr>
          <p:cNvPr id="4506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Times New Roman" charset="0"/>
                <a:ea typeface="ＭＳ Ｐ明朝" charset="0"/>
              </a:rPr>
              <a:t>マネジメントを説明する。</a:t>
            </a: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放射線治療のやり方や線量などについて質問が出た場合、各施設でやり方・治療方針の立て方に違いがあるので敢えて「回答」することは避ける。</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a:latin typeface="Times New Roman" charset="0"/>
                <a:ea typeface="ＭＳ Ｐ明朝" charset="0"/>
              </a:rPr>
              <a:t>※</a:t>
            </a:r>
            <a:r>
              <a:rPr lang="ja-JP" altLang="en-US" dirty="0">
                <a:latin typeface="Times New Roman" charset="0"/>
                <a:ea typeface="ＭＳ Ｐ明朝" charset="0"/>
              </a:rPr>
              <a:t>もし、参加者に放射線腫瘍医がいたり、放射線腫瘍医によく依頼する専門医などがいれば「先生の施設ではどんなやり方をしていますか？」といった尋ね方で話を膨らませる。</a:t>
            </a:r>
            <a:endParaRPr lang="en-US" altLang="ja-JP" dirty="0">
              <a:latin typeface="Times New Roman" charset="0"/>
              <a:ea typeface="ＭＳ Ｐ明朝" charset="0"/>
            </a:endParaRPr>
          </a:p>
          <a:p>
            <a:pPr eaLnBrk="1" hangingPunct="1"/>
            <a:r>
              <a:rPr lang="en-US" altLang="ja-JP" dirty="0">
                <a:latin typeface="Times New Roman" charset="0"/>
                <a:ea typeface="ＭＳ Ｐ明朝" charset="0"/>
              </a:rPr>
              <a:t>※</a:t>
            </a:r>
            <a:r>
              <a:rPr lang="ja-JP" altLang="en-US" dirty="0">
                <a:latin typeface="Times New Roman" charset="0"/>
                <a:ea typeface="ＭＳ Ｐ明朝" charset="0"/>
              </a:rPr>
              <a:t>「正解を得ることが目的ではない」ので、注意する。</a:t>
            </a:r>
          </a:p>
        </p:txBody>
      </p:sp>
      <p:sp>
        <p:nvSpPr>
          <p:cNvPr id="45062" name="スライド番号プレースホルダ 3"/>
          <p:cNvSpPr txBox="1">
            <a:spLocks noGrp="1"/>
          </p:cNvSpPr>
          <p:nvPr/>
        </p:nvSpPr>
        <p:spPr bwMode="auto">
          <a:xfrm>
            <a:off x="3884463" y="8685878"/>
            <a:ext cx="297200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eaLnBrk="0" hangingPunct="0">
              <a:defRPr sz="2400">
                <a:solidFill>
                  <a:schemeClr val="tx1"/>
                </a:solidFill>
                <a:latin typeface="Arial Black" charset="0"/>
                <a:ea typeface="HGP創英角ｺﾞｼｯｸUB" charset="0"/>
                <a:cs typeface="HGP創英角ｺﾞｼｯｸUB" charset="0"/>
              </a:defRPr>
            </a:lvl1pPr>
            <a:lvl2pPr marL="742950" indent="-285750" eaLnBrk="0" hangingPunct="0">
              <a:defRPr sz="2400">
                <a:solidFill>
                  <a:schemeClr val="tx1"/>
                </a:solidFill>
                <a:latin typeface="Arial Black" charset="0"/>
                <a:ea typeface="HGP創英角ｺﾞｼｯｸUB" charset="0"/>
                <a:cs typeface="HGP創英角ｺﾞｼｯｸUB" charset="0"/>
              </a:defRPr>
            </a:lvl2pPr>
            <a:lvl3pPr marL="1143000" indent="-228600" eaLnBrk="0" hangingPunct="0">
              <a:defRPr sz="2400">
                <a:solidFill>
                  <a:schemeClr val="tx1"/>
                </a:solidFill>
                <a:latin typeface="Arial Black" charset="0"/>
                <a:ea typeface="HGP創英角ｺﾞｼｯｸUB" charset="0"/>
                <a:cs typeface="HGP創英角ｺﾞｼｯｸUB" charset="0"/>
              </a:defRPr>
            </a:lvl3pPr>
            <a:lvl4pPr marL="1600200" indent="-228600" eaLnBrk="0" hangingPunct="0">
              <a:defRPr sz="2400">
                <a:solidFill>
                  <a:schemeClr val="tx1"/>
                </a:solidFill>
                <a:latin typeface="Arial Black" charset="0"/>
                <a:ea typeface="HGP創英角ｺﾞｼｯｸUB" charset="0"/>
                <a:cs typeface="HGP創英角ｺﾞｼｯｸUB" charset="0"/>
              </a:defRPr>
            </a:lvl4pPr>
            <a:lvl5pPr marL="2057400" indent="-228600" eaLnBrk="0" hangingPunct="0">
              <a:defRPr sz="2400">
                <a:solidFill>
                  <a:schemeClr val="tx1"/>
                </a:solidFill>
                <a:latin typeface="Arial Black" charset="0"/>
                <a:ea typeface="HGP創英角ｺﾞｼｯｸUB" charset="0"/>
                <a:cs typeface="HGP創英角ｺﾞｼｯｸUB" charset="0"/>
              </a:defRPr>
            </a:lvl5pPr>
            <a:lvl6pPr marL="25146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6pPr>
            <a:lvl7pPr marL="29718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7pPr>
            <a:lvl8pPr marL="34290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8pPr>
            <a:lvl9pPr marL="38862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9pPr>
          </a:lstStyle>
          <a:p>
            <a:pPr algn="r" eaLnBrk="1" hangingPunct="1"/>
            <a:fld id="{CEE7F6D8-4A32-654F-B9F9-72CF8846AA9D}" type="slidenum">
              <a:rPr lang="en-US" altLang="ja-JP" sz="1200">
                <a:solidFill>
                  <a:prstClr val="black"/>
                </a:solidFill>
                <a:latin typeface="Times New Roman" charset="0"/>
              </a:rPr>
              <a:pPr algn="r" eaLnBrk="1" hangingPunct="1"/>
              <a:t>6</a:t>
            </a:fld>
            <a:endParaRPr lang="en-US" altLang="ja-JP" sz="1200">
              <a:solidFill>
                <a:prstClr val="black"/>
              </a:solidFill>
              <a:latin typeface="Times New Roman" charset="0"/>
            </a:endParaRPr>
          </a:p>
        </p:txBody>
      </p:sp>
    </p:spTree>
    <p:extLst>
      <p:ext uri="{BB962C8B-B14F-4D97-AF65-F5344CB8AC3E}">
        <p14:creationId xmlns:p14="http://schemas.microsoft.com/office/powerpoint/2010/main" val="2079580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 7"/>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r>
              <a:rPr lang="ja-JP" altLang="en-US" sz="800">
                <a:solidFill>
                  <a:prstClr val="black"/>
                </a:solidFill>
                <a:ea typeface="ＭＳ Ｐゴシック" charset="0"/>
                <a:cs typeface="ＭＳ Ｐゴシック" charset="0"/>
              </a:rPr>
              <a:t>日本緩和医療学会　</a:t>
            </a:r>
            <a:r>
              <a:rPr lang="en-US" altLang="ja-JP" sz="800">
                <a:solidFill>
                  <a:prstClr val="black"/>
                </a:solidFill>
                <a:ea typeface="ＭＳ Ｐゴシック" charset="0"/>
                <a:cs typeface="ＭＳ Ｐゴシック" charset="0"/>
              </a:rPr>
              <a:t>The PEACE Project</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M-4a</a:t>
            </a:r>
            <a:r>
              <a:rPr lang="ja-JP" altLang="en-US" sz="800">
                <a:solidFill>
                  <a:prstClr val="black"/>
                </a:solidFill>
                <a:ea typeface="ＭＳ Ｐゴシック" charset="0"/>
                <a:cs typeface="ＭＳ Ｐゴシック" charset="0"/>
              </a:rPr>
              <a:t>　　がん疼痛事例検討</a:t>
            </a:r>
            <a:endParaRPr lang="en-US" altLang="ja-JP" sz="800">
              <a:solidFill>
                <a:prstClr val="black"/>
              </a:solidFill>
              <a:ea typeface="ＭＳ Ｐゴシック" charset="0"/>
              <a:cs typeface="ＭＳ Ｐゴシック" charset="0"/>
            </a:endParaRPr>
          </a:p>
          <a:p>
            <a:pPr eaLnBrk="1" hangingPunct="1"/>
            <a:r>
              <a:rPr lang="en-US" altLang="ja-JP" sz="800">
                <a:solidFill>
                  <a:prstClr val="black"/>
                </a:solidFill>
                <a:ea typeface="ＭＳ Ｐゴシック" charset="0"/>
                <a:cs typeface="ＭＳ Ｐゴシック" charset="0"/>
              </a:rPr>
              <a:t>	 Copy Right </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Japanese Society for Palliative Medicine</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fld id="{63FCA185-1756-784C-8EE3-50BDD71225B0}" type="slidenum">
              <a:rPr lang="en-US" altLang="ja-JP" sz="1200">
                <a:solidFill>
                  <a:prstClr val="black"/>
                </a:solidFill>
                <a:latin typeface="Times New Roman" charset="0"/>
              </a:rPr>
              <a:pPr eaLnBrk="1" hangingPunct="1"/>
              <a:t>7</a:t>
            </a:fld>
            <a:endParaRPr lang="en-US" altLang="ja-JP" sz="1200">
              <a:solidFill>
                <a:prstClr val="black"/>
              </a:solidFill>
              <a:latin typeface="Times New Roman" charset="0"/>
            </a:endParaRPr>
          </a:p>
        </p:txBody>
      </p:sp>
      <p:sp>
        <p:nvSpPr>
          <p:cNvPr id="45060" name="スライド イメージ プレースホルダ 1"/>
          <p:cNvSpPr>
            <a:spLocks noGrp="1" noRot="1" noChangeAspect="1" noTextEdit="1"/>
          </p:cNvSpPr>
          <p:nvPr>
            <p:ph type="sldImg"/>
          </p:nvPr>
        </p:nvSpPr>
        <p:spPr>
          <a:ln/>
        </p:spPr>
      </p:sp>
      <p:sp>
        <p:nvSpPr>
          <p:cNvPr id="4506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Times New Roman" charset="0"/>
                <a:ea typeface="ＭＳ Ｐ明朝" charset="0"/>
                <a:cs typeface="ＭＳ Ｐ明朝" charset="0"/>
              </a:rPr>
              <a:t>その他非薬物的なアプローチとしてはこのようなものがあります。説明する。</a:t>
            </a:r>
          </a:p>
          <a:p>
            <a:endParaRPr lang="ja-JP" altLang="en-US" dirty="0">
              <a:latin typeface="Times New Roman" charset="0"/>
              <a:ea typeface="ＭＳ Ｐ明朝" charset="0"/>
              <a:cs typeface="ＭＳ Ｐ明朝" charset="0"/>
            </a:endParaRPr>
          </a:p>
          <a:p>
            <a:r>
              <a:rPr lang="ja-JP" altLang="en-US" dirty="0">
                <a:latin typeface="Times New Roman" charset="0"/>
                <a:ea typeface="ＭＳ Ｐ明朝" charset="0"/>
                <a:cs typeface="ＭＳ Ｐ明朝" charset="0"/>
              </a:rPr>
              <a:t>注）アームスリング </a:t>
            </a:r>
            <a:r>
              <a:rPr lang="en-US" altLang="ja-JP" dirty="0">
                <a:latin typeface="Times New Roman" charset="0"/>
                <a:ea typeface="ＭＳ Ｐ明朝" charset="0"/>
                <a:cs typeface="ＭＳ Ｐ明朝" charset="0"/>
              </a:rPr>
              <a:t>arm sling</a:t>
            </a:r>
            <a:r>
              <a:rPr lang="ja-JP" altLang="en-US" dirty="0">
                <a:latin typeface="Times New Roman" charset="0"/>
                <a:ea typeface="ＭＳ Ｐ明朝" charset="0"/>
                <a:cs typeface="ＭＳ Ｐ明朝" charset="0"/>
              </a:rPr>
              <a:t>：上腕骨骨折時などに使用される固定帯、体幹に固定するベルトが付いていることもある。緊急対応の三角巾＋バストバンドが長く続くと、肩の内旋・内転拘縮を起こし、痛みの原因になったり、その後の</a:t>
            </a:r>
            <a:r>
              <a:rPr lang="en-US" altLang="ja-JP" dirty="0">
                <a:latin typeface="Times New Roman" charset="0"/>
                <a:ea typeface="ＭＳ Ｐ明朝" charset="0"/>
                <a:cs typeface="ＭＳ Ｐ明朝" charset="0"/>
              </a:rPr>
              <a:t>ADL</a:t>
            </a:r>
            <a:r>
              <a:rPr lang="ja-JP" altLang="en-US" dirty="0">
                <a:latin typeface="Times New Roman" charset="0"/>
                <a:ea typeface="ＭＳ Ｐ明朝" charset="0"/>
                <a:cs typeface="ＭＳ Ｐ明朝" charset="0"/>
              </a:rPr>
              <a:t>を大きく下げることになるため、固定が長引く際には、肩を中間位で固定できる装具を使用することが望まれる。</a:t>
            </a:r>
          </a:p>
        </p:txBody>
      </p:sp>
      <p:sp>
        <p:nvSpPr>
          <p:cNvPr id="45062" name="スライド番号プレースホルダ 3"/>
          <p:cNvSpPr txBox="1">
            <a:spLocks noGrp="1"/>
          </p:cNvSpPr>
          <p:nvPr/>
        </p:nvSpPr>
        <p:spPr bwMode="auto">
          <a:xfrm>
            <a:off x="3884463" y="8685878"/>
            <a:ext cx="297200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eaLnBrk="0" hangingPunct="0">
              <a:defRPr sz="2400">
                <a:solidFill>
                  <a:schemeClr val="tx1"/>
                </a:solidFill>
                <a:latin typeface="Arial Black" charset="0"/>
                <a:ea typeface="HGP創英角ｺﾞｼｯｸUB" charset="0"/>
                <a:cs typeface="HGP創英角ｺﾞｼｯｸUB" charset="0"/>
              </a:defRPr>
            </a:lvl1pPr>
            <a:lvl2pPr marL="742950" indent="-285750" eaLnBrk="0" hangingPunct="0">
              <a:defRPr sz="2400">
                <a:solidFill>
                  <a:schemeClr val="tx1"/>
                </a:solidFill>
                <a:latin typeface="Arial Black" charset="0"/>
                <a:ea typeface="HGP創英角ｺﾞｼｯｸUB" charset="0"/>
                <a:cs typeface="HGP創英角ｺﾞｼｯｸUB" charset="0"/>
              </a:defRPr>
            </a:lvl2pPr>
            <a:lvl3pPr marL="1143000" indent="-228600" eaLnBrk="0" hangingPunct="0">
              <a:defRPr sz="2400">
                <a:solidFill>
                  <a:schemeClr val="tx1"/>
                </a:solidFill>
                <a:latin typeface="Arial Black" charset="0"/>
                <a:ea typeface="HGP創英角ｺﾞｼｯｸUB" charset="0"/>
                <a:cs typeface="HGP創英角ｺﾞｼｯｸUB" charset="0"/>
              </a:defRPr>
            </a:lvl3pPr>
            <a:lvl4pPr marL="1600200" indent="-228600" eaLnBrk="0" hangingPunct="0">
              <a:defRPr sz="2400">
                <a:solidFill>
                  <a:schemeClr val="tx1"/>
                </a:solidFill>
                <a:latin typeface="Arial Black" charset="0"/>
                <a:ea typeface="HGP創英角ｺﾞｼｯｸUB" charset="0"/>
                <a:cs typeface="HGP創英角ｺﾞｼｯｸUB" charset="0"/>
              </a:defRPr>
            </a:lvl4pPr>
            <a:lvl5pPr marL="2057400" indent="-228600" eaLnBrk="0" hangingPunct="0">
              <a:defRPr sz="2400">
                <a:solidFill>
                  <a:schemeClr val="tx1"/>
                </a:solidFill>
                <a:latin typeface="Arial Black" charset="0"/>
                <a:ea typeface="HGP創英角ｺﾞｼｯｸUB" charset="0"/>
                <a:cs typeface="HGP創英角ｺﾞｼｯｸUB" charset="0"/>
              </a:defRPr>
            </a:lvl5pPr>
            <a:lvl6pPr marL="25146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6pPr>
            <a:lvl7pPr marL="29718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7pPr>
            <a:lvl8pPr marL="34290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8pPr>
            <a:lvl9pPr marL="38862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9pPr>
          </a:lstStyle>
          <a:p>
            <a:pPr algn="r" eaLnBrk="1" hangingPunct="1"/>
            <a:fld id="{CEE7F6D8-4A32-654F-B9F9-72CF8846AA9D}" type="slidenum">
              <a:rPr lang="en-US" altLang="ja-JP" sz="1200">
                <a:solidFill>
                  <a:prstClr val="black"/>
                </a:solidFill>
                <a:latin typeface="Times New Roman" charset="0"/>
              </a:rPr>
              <a:pPr algn="r" eaLnBrk="1" hangingPunct="1"/>
              <a:t>7</a:t>
            </a:fld>
            <a:endParaRPr lang="en-US" altLang="ja-JP" sz="1200">
              <a:solidFill>
                <a:prstClr val="black"/>
              </a:solidFill>
              <a:latin typeface="Times New Roman" charset="0"/>
            </a:endParaRPr>
          </a:p>
        </p:txBody>
      </p:sp>
    </p:spTree>
    <p:extLst>
      <p:ext uri="{BB962C8B-B14F-4D97-AF65-F5344CB8AC3E}">
        <p14:creationId xmlns:p14="http://schemas.microsoft.com/office/powerpoint/2010/main" val="1846162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8</a:t>
            </a:fld>
            <a:endParaRPr kumimoji="1" lang="ja-JP" altLang="en-US"/>
          </a:p>
        </p:txBody>
      </p:sp>
    </p:spTree>
    <p:extLst>
      <p:ext uri="{BB962C8B-B14F-4D97-AF65-F5344CB8AC3E}">
        <p14:creationId xmlns:p14="http://schemas.microsoft.com/office/powerpoint/2010/main" val="735073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 7"/>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r>
              <a:rPr lang="ja-JP" altLang="en-US" sz="800">
                <a:solidFill>
                  <a:prstClr val="black"/>
                </a:solidFill>
                <a:ea typeface="ＭＳ Ｐゴシック" charset="0"/>
                <a:cs typeface="ＭＳ Ｐゴシック" charset="0"/>
              </a:rPr>
              <a:t>日本緩和医療学会　</a:t>
            </a:r>
            <a:r>
              <a:rPr lang="en-US" altLang="ja-JP" sz="800">
                <a:solidFill>
                  <a:prstClr val="black"/>
                </a:solidFill>
                <a:ea typeface="ＭＳ Ｐゴシック" charset="0"/>
                <a:cs typeface="ＭＳ Ｐゴシック" charset="0"/>
              </a:rPr>
              <a:t>The PEACE Project</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M-4a</a:t>
            </a:r>
            <a:r>
              <a:rPr lang="ja-JP" altLang="en-US" sz="800">
                <a:solidFill>
                  <a:prstClr val="black"/>
                </a:solidFill>
                <a:ea typeface="ＭＳ Ｐゴシック" charset="0"/>
                <a:cs typeface="ＭＳ Ｐゴシック" charset="0"/>
              </a:rPr>
              <a:t>　　がん疼痛事例検討</a:t>
            </a:r>
            <a:endParaRPr lang="en-US" altLang="ja-JP" sz="800">
              <a:solidFill>
                <a:prstClr val="black"/>
              </a:solidFill>
              <a:ea typeface="ＭＳ Ｐゴシック" charset="0"/>
              <a:cs typeface="ＭＳ Ｐゴシック" charset="0"/>
            </a:endParaRPr>
          </a:p>
          <a:p>
            <a:pPr eaLnBrk="1" hangingPunct="1"/>
            <a:r>
              <a:rPr lang="en-US" altLang="ja-JP" sz="800">
                <a:solidFill>
                  <a:prstClr val="black"/>
                </a:solidFill>
                <a:ea typeface="ＭＳ Ｐゴシック" charset="0"/>
                <a:cs typeface="ＭＳ Ｐゴシック" charset="0"/>
              </a:rPr>
              <a:t>	 Copy Right </a:t>
            </a:r>
            <a:r>
              <a:rPr lang="ja-JP" altLang="en-US" sz="800">
                <a:solidFill>
                  <a:prstClr val="black"/>
                </a:solidFill>
                <a:ea typeface="ＭＳ Ｐゴシック" charset="0"/>
                <a:cs typeface="ＭＳ Ｐゴシック" charset="0"/>
              </a:rPr>
              <a:t>ⓒ　</a:t>
            </a:r>
            <a:r>
              <a:rPr lang="en-US" altLang="ja-JP" sz="800">
                <a:solidFill>
                  <a:prstClr val="black"/>
                </a:solidFill>
                <a:ea typeface="ＭＳ Ｐゴシック" charset="0"/>
                <a:cs typeface="ＭＳ Ｐゴシック" charset="0"/>
              </a:rPr>
              <a:t>Japanese Society for Palliative Medicine</a:t>
            </a:r>
          </a:p>
        </p:txBody>
      </p:sp>
      <p:sp>
        <p:nvSpPr>
          <p:cNvPr id="45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Arial Black" charset="0"/>
                <a:ea typeface="HGP創英角ｺﾞｼｯｸUB" charset="0"/>
                <a:cs typeface="HGP創英角ｺﾞｼｯｸUB" charset="0"/>
              </a:defRPr>
            </a:lvl1pPr>
            <a:lvl2pPr marL="685817" indent="-263776" eaLnBrk="0" hangingPunct="0">
              <a:defRPr sz="2200">
                <a:solidFill>
                  <a:schemeClr val="tx1"/>
                </a:solidFill>
                <a:latin typeface="Arial Black" charset="0"/>
                <a:ea typeface="HGP創英角ｺﾞｼｯｸUB" charset="0"/>
                <a:cs typeface="HGP創英角ｺﾞｼｯｸUB" charset="0"/>
              </a:defRPr>
            </a:lvl2pPr>
            <a:lvl3pPr marL="1055103" indent="-211021" eaLnBrk="0" hangingPunct="0">
              <a:defRPr sz="2200">
                <a:solidFill>
                  <a:schemeClr val="tx1"/>
                </a:solidFill>
                <a:latin typeface="Arial Black" charset="0"/>
                <a:ea typeface="HGP創英角ｺﾞｼｯｸUB" charset="0"/>
                <a:cs typeface="HGP創英角ｺﾞｼｯｸUB" charset="0"/>
              </a:defRPr>
            </a:lvl3pPr>
            <a:lvl4pPr marL="1477145" indent="-211021" eaLnBrk="0" hangingPunct="0">
              <a:defRPr sz="2200">
                <a:solidFill>
                  <a:schemeClr val="tx1"/>
                </a:solidFill>
                <a:latin typeface="Arial Black" charset="0"/>
                <a:ea typeface="HGP創英角ｺﾞｼｯｸUB" charset="0"/>
                <a:cs typeface="HGP創英角ｺﾞｼｯｸUB" charset="0"/>
              </a:defRPr>
            </a:lvl4pPr>
            <a:lvl5pPr marL="1899186" indent="-211021" eaLnBrk="0" hangingPunct="0">
              <a:defRPr sz="2200">
                <a:solidFill>
                  <a:schemeClr val="tx1"/>
                </a:solidFill>
                <a:latin typeface="Arial Black" charset="0"/>
                <a:ea typeface="HGP創英角ｺﾞｼｯｸUB" charset="0"/>
                <a:cs typeface="HGP創英角ｺﾞｼｯｸUB" charset="0"/>
              </a:defRPr>
            </a:lvl5pPr>
            <a:lvl6pPr marL="2321227"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6pPr>
            <a:lvl7pPr marL="2743269"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7pPr>
            <a:lvl8pPr marL="3165310"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8pPr>
            <a:lvl9pPr marL="3587351" indent="-211021" eaLnBrk="0" fontAlgn="base" hangingPunct="0">
              <a:spcBef>
                <a:spcPct val="0"/>
              </a:spcBef>
              <a:spcAft>
                <a:spcPct val="0"/>
              </a:spcAft>
              <a:defRPr sz="2200">
                <a:solidFill>
                  <a:schemeClr val="tx1"/>
                </a:solidFill>
                <a:latin typeface="Arial Black" charset="0"/>
                <a:ea typeface="HGP創英角ｺﾞｼｯｸUB" charset="0"/>
                <a:cs typeface="HGP創英角ｺﾞｼｯｸUB" charset="0"/>
              </a:defRPr>
            </a:lvl9pPr>
          </a:lstStyle>
          <a:p>
            <a:pPr eaLnBrk="1" hangingPunct="1"/>
            <a:fld id="{63FCA185-1756-784C-8EE3-50BDD71225B0}" type="slidenum">
              <a:rPr lang="en-US" altLang="ja-JP" sz="1200">
                <a:solidFill>
                  <a:prstClr val="black"/>
                </a:solidFill>
                <a:latin typeface="Times New Roman" charset="0"/>
              </a:rPr>
              <a:pPr eaLnBrk="1" hangingPunct="1"/>
              <a:t>9</a:t>
            </a:fld>
            <a:endParaRPr lang="en-US" altLang="ja-JP" sz="1200">
              <a:solidFill>
                <a:prstClr val="black"/>
              </a:solidFill>
              <a:latin typeface="Times New Roman" charset="0"/>
            </a:endParaRPr>
          </a:p>
        </p:txBody>
      </p:sp>
      <p:sp>
        <p:nvSpPr>
          <p:cNvPr id="45060" name="スライド イメージ プレースホルダ 1"/>
          <p:cNvSpPr>
            <a:spLocks noGrp="1" noRot="1" noChangeAspect="1" noTextEdit="1"/>
          </p:cNvSpPr>
          <p:nvPr>
            <p:ph type="sldImg"/>
          </p:nvPr>
        </p:nvSpPr>
        <p:spPr>
          <a:ln/>
        </p:spPr>
      </p:sp>
      <p:sp>
        <p:nvSpPr>
          <p:cNvPr id="4506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Times New Roman" charset="0"/>
              <a:ea typeface="ＭＳ Ｐ明朝" charset="0"/>
              <a:cs typeface="ＭＳ Ｐ明朝" charset="0"/>
            </a:endParaRPr>
          </a:p>
        </p:txBody>
      </p:sp>
      <p:sp>
        <p:nvSpPr>
          <p:cNvPr id="45062" name="スライド番号プレースホルダ 3"/>
          <p:cNvSpPr txBox="1">
            <a:spLocks noGrp="1"/>
          </p:cNvSpPr>
          <p:nvPr/>
        </p:nvSpPr>
        <p:spPr bwMode="auto">
          <a:xfrm>
            <a:off x="3884463" y="8685878"/>
            <a:ext cx="297200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eaLnBrk="0" hangingPunct="0">
              <a:defRPr sz="2400">
                <a:solidFill>
                  <a:schemeClr val="tx1"/>
                </a:solidFill>
                <a:latin typeface="Arial Black" charset="0"/>
                <a:ea typeface="HGP創英角ｺﾞｼｯｸUB" charset="0"/>
                <a:cs typeface="HGP創英角ｺﾞｼｯｸUB" charset="0"/>
              </a:defRPr>
            </a:lvl1pPr>
            <a:lvl2pPr marL="742950" indent="-285750" eaLnBrk="0" hangingPunct="0">
              <a:defRPr sz="2400">
                <a:solidFill>
                  <a:schemeClr val="tx1"/>
                </a:solidFill>
                <a:latin typeface="Arial Black" charset="0"/>
                <a:ea typeface="HGP創英角ｺﾞｼｯｸUB" charset="0"/>
                <a:cs typeface="HGP創英角ｺﾞｼｯｸUB" charset="0"/>
              </a:defRPr>
            </a:lvl2pPr>
            <a:lvl3pPr marL="1143000" indent="-228600" eaLnBrk="0" hangingPunct="0">
              <a:defRPr sz="2400">
                <a:solidFill>
                  <a:schemeClr val="tx1"/>
                </a:solidFill>
                <a:latin typeface="Arial Black" charset="0"/>
                <a:ea typeface="HGP創英角ｺﾞｼｯｸUB" charset="0"/>
                <a:cs typeface="HGP創英角ｺﾞｼｯｸUB" charset="0"/>
              </a:defRPr>
            </a:lvl3pPr>
            <a:lvl4pPr marL="1600200" indent="-228600" eaLnBrk="0" hangingPunct="0">
              <a:defRPr sz="2400">
                <a:solidFill>
                  <a:schemeClr val="tx1"/>
                </a:solidFill>
                <a:latin typeface="Arial Black" charset="0"/>
                <a:ea typeface="HGP創英角ｺﾞｼｯｸUB" charset="0"/>
                <a:cs typeface="HGP創英角ｺﾞｼｯｸUB" charset="0"/>
              </a:defRPr>
            </a:lvl4pPr>
            <a:lvl5pPr marL="2057400" indent="-228600" eaLnBrk="0" hangingPunct="0">
              <a:defRPr sz="2400">
                <a:solidFill>
                  <a:schemeClr val="tx1"/>
                </a:solidFill>
                <a:latin typeface="Arial Black" charset="0"/>
                <a:ea typeface="HGP創英角ｺﾞｼｯｸUB" charset="0"/>
                <a:cs typeface="HGP創英角ｺﾞｼｯｸUB" charset="0"/>
              </a:defRPr>
            </a:lvl5pPr>
            <a:lvl6pPr marL="25146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6pPr>
            <a:lvl7pPr marL="29718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7pPr>
            <a:lvl8pPr marL="34290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8pPr>
            <a:lvl9pPr marL="3886200" indent="-228600" eaLnBrk="0" fontAlgn="base" hangingPunct="0">
              <a:spcBef>
                <a:spcPct val="0"/>
              </a:spcBef>
              <a:spcAft>
                <a:spcPct val="0"/>
              </a:spcAft>
              <a:defRPr sz="2400">
                <a:solidFill>
                  <a:schemeClr val="tx1"/>
                </a:solidFill>
                <a:latin typeface="Arial Black" charset="0"/>
                <a:ea typeface="HGP創英角ｺﾞｼｯｸUB" charset="0"/>
                <a:cs typeface="HGP創英角ｺﾞｼｯｸUB" charset="0"/>
              </a:defRPr>
            </a:lvl9pPr>
          </a:lstStyle>
          <a:p>
            <a:pPr algn="r" eaLnBrk="1" hangingPunct="1"/>
            <a:fld id="{CEE7F6D8-4A32-654F-B9F9-72CF8846AA9D}" type="slidenum">
              <a:rPr lang="en-US" altLang="ja-JP" sz="1200">
                <a:solidFill>
                  <a:prstClr val="black"/>
                </a:solidFill>
                <a:latin typeface="Times New Roman" charset="0"/>
              </a:rPr>
              <a:pPr algn="r" eaLnBrk="1" hangingPunct="1"/>
              <a:t>9</a:t>
            </a:fld>
            <a:endParaRPr lang="en-US" altLang="ja-JP" sz="1200">
              <a:solidFill>
                <a:prstClr val="black"/>
              </a:solidFill>
              <a:latin typeface="Times New Roman" charset="0"/>
            </a:endParaRPr>
          </a:p>
        </p:txBody>
      </p:sp>
    </p:spTree>
    <p:extLst>
      <p:ext uri="{BB962C8B-B14F-4D97-AF65-F5344CB8AC3E}">
        <p14:creationId xmlns:p14="http://schemas.microsoft.com/office/powerpoint/2010/main" val="30002983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SPMアイキャッチ">
    <p:spTree>
      <p:nvGrpSpPr>
        <p:cNvPr id="1" name=""/>
        <p:cNvGrpSpPr/>
        <p:nvPr/>
      </p:nvGrpSpPr>
      <p:grpSpPr>
        <a:xfrm>
          <a:off x="0" y="0"/>
          <a:ext cx="0" cy="0"/>
          <a:chOff x="0" y="0"/>
          <a:chExt cx="0" cy="0"/>
        </a:xfrm>
      </p:grpSpPr>
      <p:sp>
        <p:nvSpPr>
          <p:cNvPr id="7" name="正方形/長方形 6"/>
          <p:cNvSpPr/>
          <p:nvPr userDrawn="1"/>
        </p:nvSpPr>
        <p:spPr>
          <a:xfrm>
            <a:off x="481947" y="4495869"/>
            <a:ext cx="8180105" cy="1200328"/>
          </a:xfrm>
          <a:prstGeom prst="rect">
            <a:avLst/>
          </a:prstGeom>
        </p:spPr>
        <p:txBody>
          <a:bodyPr wrap="square">
            <a:spAutoFit/>
          </a:bodyPr>
          <a:lstStyle/>
          <a:p>
            <a:pPr algn="ctr" fontAlgn="auto">
              <a:spcBef>
                <a:spcPts val="0"/>
              </a:spcBef>
              <a:spcAft>
                <a:spcPts val="0"/>
              </a:spcAft>
              <a:defRPr/>
            </a:pPr>
            <a:r>
              <a:rPr lang="en-US" altLang="ja-JP" sz="2400" b="1" i="0" dirty="0">
                <a:solidFill>
                  <a:schemeClr val="tx2"/>
                </a:solidFill>
                <a:latin typeface="Calibri"/>
                <a:ea typeface="HGP創英角ｺﾞｼｯｸUB" charset="0"/>
                <a:cs typeface="Calibri"/>
              </a:rPr>
              <a:t>P</a:t>
            </a:r>
            <a:r>
              <a:rPr lang="en-US" altLang="ja-JP" sz="2400" b="1" i="0" dirty="0">
                <a:solidFill>
                  <a:srgbClr val="000000"/>
                </a:solidFill>
                <a:latin typeface="Calibri"/>
                <a:ea typeface="HGP創英角ｺﾞｼｯｸUB" charset="0"/>
                <a:cs typeface="Calibri"/>
              </a:rPr>
              <a:t>alliative care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mphasis program on symptom  management and </a:t>
            </a:r>
            <a:r>
              <a:rPr lang="en-US" altLang="ja-JP" sz="2400" b="1" i="0" dirty="0">
                <a:solidFill>
                  <a:srgbClr val="1F497D"/>
                </a:solidFill>
                <a:latin typeface="Calibri"/>
                <a:ea typeface="HGP創英角ｺﾞｼｯｸUB" charset="0"/>
                <a:cs typeface="Calibri"/>
              </a:rPr>
              <a:t>A</a:t>
            </a:r>
            <a:r>
              <a:rPr lang="en-US" altLang="ja-JP" sz="2400" b="1" i="0" dirty="0">
                <a:solidFill>
                  <a:srgbClr val="000000"/>
                </a:solidFill>
                <a:latin typeface="Calibri"/>
                <a:ea typeface="HGP創英角ｺﾞｼｯｸUB" charset="0"/>
                <a:cs typeface="Calibri"/>
              </a:rPr>
              <a:t>ssessment for </a:t>
            </a:r>
            <a:r>
              <a:rPr lang="en-US" altLang="ja-JP" sz="2400" b="1" i="0" dirty="0">
                <a:solidFill>
                  <a:srgbClr val="1F497D"/>
                </a:solidFill>
                <a:latin typeface="Calibri"/>
                <a:ea typeface="HGP創英角ｺﾞｼｯｸUB" charset="0"/>
                <a:cs typeface="Calibri"/>
              </a:rPr>
              <a:t>C</a:t>
            </a:r>
            <a:r>
              <a:rPr lang="en-US" altLang="ja-JP" sz="2400" b="1" i="0" dirty="0">
                <a:solidFill>
                  <a:srgbClr val="000000"/>
                </a:solidFill>
                <a:latin typeface="Calibri"/>
                <a:ea typeface="HGP創英角ｺﾞｼｯｸUB" charset="0"/>
                <a:cs typeface="Calibri"/>
              </a:rPr>
              <a:t>ontinuous medical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ducation</a:t>
            </a:r>
            <a:endParaRPr lang="ja-JP" altLang="en-US" sz="2400" b="1" i="0" dirty="0">
              <a:solidFill>
                <a:srgbClr val="000000"/>
              </a:solidFill>
              <a:latin typeface="Calibri"/>
              <a:cs typeface="Calibri"/>
            </a:endParaRPr>
          </a:p>
          <a:p>
            <a:pPr algn="ctr" fontAlgn="auto">
              <a:spcBef>
                <a:spcPts val="0"/>
              </a:spcBef>
              <a:spcAft>
                <a:spcPts val="0"/>
              </a:spcAft>
              <a:buFont typeface="Wingdings" charset="0"/>
              <a:buNone/>
              <a:defRPr/>
            </a:pPr>
            <a:endParaRPr lang="en-US" altLang="ja-JP" sz="2400" b="1" i="0" dirty="0">
              <a:solidFill>
                <a:srgbClr val="000000"/>
              </a:solidFill>
              <a:latin typeface="Calibri"/>
              <a:ea typeface="HGP創英角ｺﾞｼｯｸUB" charset="0"/>
              <a:cs typeface="Calibri"/>
            </a:endParaRPr>
          </a:p>
        </p:txBody>
      </p:sp>
      <p:cxnSp>
        <p:nvCxnSpPr>
          <p:cNvPr id="8" name="直線コネクタ 7"/>
          <p:cNvCxnSpPr/>
          <p:nvPr userDrawn="1"/>
        </p:nvCxnSpPr>
        <p:spPr>
          <a:xfrm>
            <a:off x="0" y="4214626"/>
            <a:ext cx="9144000" cy="0"/>
          </a:xfrm>
          <a:prstGeom prst="line">
            <a:avLst/>
          </a:prstGeom>
          <a:ln w="57150" cmpd="sng">
            <a:solidFill>
              <a:schemeClr val="tx2"/>
            </a:solidFill>
            <a:headEnd type="none"/>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pic>
        <p:nvPicPr>
          <p:cNvPr id="2" name="図 1" descr="PEACEロゴ.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399" y="2369924"/>
            <a:ext cx="5791200" cy="1562100"/>
          </a:xfrm>
          <a:prstGeom prst="rect">
            <a:avLst/>
          </a:prstGeom>
        </p:spPr>
      </p:pic>
    </p:spTree>
    <p:extLst>
      <p:ext uri="{BB962C8B-B14F-4D97-AF65-F5344CB8AC3E}">
        <p14:creationId xmlns:p14="http://schemas.microsoft.com/office/powerpoint/2010/main" val="62723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SPM二段組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8" name="直線コネクタ 7"/>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5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JSPMタイトルの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cxnSp>
        <p:nvCxnSpPr>
          <p:cNvPr id="4" name="直線コネクタ 3"/>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046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097734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3719233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JPOSアイキャッチ">
    <p:spTree>
      <p:nvGrpSpPr>
        <p:cNvPr id="1" name=""/>
        <p:cNvGrpSpPr/>
        <p:nvPr/>
      </p:nvGrpSpPr>
      <p:grpSpPr>
        <a:xfrm>
          <a:off x="0" y="0"/>
          <a:ext cx="0" cy="0"/>
          <a:chOff x="0" y="0"/>
          <a:chExt cx="0" cy="0"/>
        </a:xfrm>
      </p:grpSpPr>
      <p:sp>
        <p:nvSpPr>
          <p:cNvPr id="2" name="正方形/長方形 1"/>
          <p:cNvSpPr/>
          <p:nvPr userDrawn="1"/>
        </p:nvSpPr>
        <p:spPr>
          <a:xfrm>
            <a:off x="481947" y="4495869"/>
            <a:ext cx="8180105" cy="1200328"/>
          </a:xfrm>
          <a:prstGeom prst="rect">
            <a:avLst/>
          </a:prstGeom>
        </p:spPr>
        <p:txBody>
          <a:bodyPr wrap="square">
            <a:spAutoFit/>
          </a:bodyPr>
          <a:lstStyle/>
          <a:p>
            <a:pPr algn="ctr" fontAlgn="auto">
              <a:spcBef>
                <a:spcPts val="0"/>
              </a:spcBef>
              <a:spcAft>
                <a:spcPts val="0"/>
              </a:spcAft>
              <a:defRPr/>
            </a:pPr>
            <a:r>
              <a:rPr lang="en-US" altLang="ja-JP" sz="2400" b="1" i="0" dirty="0">
                <a:solidFill>
                  <a:schemeClr val="tx2"/>
                </a:solidFill>
                <a:latin typeface="Calibri"/>
                <a:ea typeface="HGP創英角ｺﾞｼｯｸUB" charset="0"/>
                <a:cs typeface="Calibri"/>
              </a:rPr>
              <a:t>P</a:t>
            </a:r>
            <a:r>
              <a:rPr lang="en-US" altLang="ja-JP" sz="2400" b="1" i="0" dirty="0">
                <a:solidFill>
                  <a:srgbClr val="000000"/>
                </a:solidFill>
                <a:latin typeface="Calibri"/>
                <a:ea typeface="HGP創英角ｺﾞｼｯｸUB" charset="0"/>
                <a:cs typeface="Calibri"/>
              </a:rPr>
              <a:t>alliative care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mphasis program on symptom  management and </a:t>
            </a:r>
            <a:r>
              <a:rPr lang="en-US" altLang="ja-JP" sz="2400" b="1" i="0" dirty="0">
                <a:solidFill>
                  <a:srgbClr val="1F497D"/>
                </a:solidFill>
                <a:latin typeface="Calibri"/>
                <a:ea typeface="HGP創英角ｺﾞｼｯｸUB" charset="0"/>
                <a:cs typeface="Calibri"/>
              </a:rPr>
              <a:t>A</a:t>
            </a:r>
            <a:r>
              <a:rPr lang="en-US" altLang="ja-JP" sz="2400" b="1" i="0" dirty="0">
                <a:solidFill>
                  <a:srgbClr val="000000"/>
                </a:solidFill>
                <a:latin typeface="Calibri"/>
                <a:ea typeface="HGP創英角ｺﾞｼｯｸUB" charset="0"/>
                <a:cs typeface="Calibri"/>
              </a:rPr>
              <a:t>ssessment for </a:t>
            </a:r>
            <a:r>
              <a:rPr lang="en-US" altLang="ja-JP" sz="2400" b="1" i="0" dirty="0">
                <a:solidFill>
                  <a:srgbClr val="1F497D"/>
                </a:solidFill>
                <a:latin typeface="Calibri"/>
                <a:ea typeface="HGP創英角ｺﾞｼｯｸUB" charset="0"/>
                <a:cs typeface="Calibri"/>
              </a:rPr>
              <a:t>C</a:t>
            </a:r>
            <a:r>
              <a:rPr lang="en-US" altLang="ja-JP" sz="2400" b="1" i="0" dirty="0">
                <a:solidFill>
                  <a:srgbClr val="000000"/>
                </a:solidFill>
                <a:latin typeface="Calibri"/>
                <a:ea typeface="HGP創英角ｺﾞｼｯｸUB" charset="0"/>
                <a:cs typeface="Calibri"/>
              </a:rPr>
              <a:t>ontinuous medical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ducation</a:t>
            </a:r>
            <a:endParaRPr lang="ja-JP" altLang="en-US" sz="2400" b="1" i="0" dirty="0">
              <a:solidFill>
                <a:srgbClr val="000000"/>
              </a:solidFill>
              <a:latin typeface="Calibri"/>
              <a:cs typeface="Calibri"/>
            </a:endParaRPr>
          </a:p>
          <a:p>
            <a:pPr algn="ctr" fontAlgn="auto">
              <a:spcBef>
                <a:spcPts val="0"/>
              </a:spcBef>
              <a:spcAft>
                <a:spcPts val="0"/>
              </a:spcAft>
              <a:buFont typeface="Wingdings" charset="0"/>
              <a:buNone/>
              <a:defRPr/>
            </a:pPr>
            <a:endParaRPr lang="en-US" altLang="ja-JP" sz="2400" b="1" i="0" dirty="0">
              <a:solidFill>
                <a:srgbClr val="000000"/>
              </a:solidFill>
              <a:latin typeface="Calibri"/>
              <a:ea typeface="HGP創英角ｺﾞｼｯｸUB" charset="0"/>
              <a:cs typeface="Calibri"/>
            </a:endParaRPr>
          </a:p>
        </p:txBody>
      </p:sp>
      <p:cxnSp>
        <p:nvCxnSpPr>
          <p:cNvPr id="3" name="直線コネクタ 2"/>
          <p:cNvCxnSpPr/>
          <p:nvPr userDrawn="1"/>
        </p:nvCxnSpPr>
        <p:spPr>
          <a:xfrm>
            <a:off x="0" y="4214626"/>
            <a:ext cx="9144000" cy="0"/>
          </a:xfrm>
          <a:prstGeom prst="line">
            <a:avLst/>
          </a:prstGeom>
          <a:ln w="57150" cmpd="sng">
            <a:solidFill>
              <a:schemeClr val="tx2"/>
            </a:solidFill>
            <a:headEnd type="none"/>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pic>
        <p:nvPicPr>
          <p:cNvPr id="4" name="図 3" descr="PEACEロゴ.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399" y="2369924"/>
            <a:ext cx="5791200" cy="1562100"/>
          </a:xfrm>
          <a:prstGeom prst="rect">
            <a:avLst/>
          </a:prstGeom>
        </p:spPr>
      </p:pic>
    </p:spTree>
    <p:extLst>
      <p:ext uri="{BB962C8B-B14F-4D97-AF65-F5344CB8AC3E}">
        <p14:creationId xmlns:p14="http://schemas.microsoft.com/office/powerpoint/2010/main" val="2352778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JPOS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86287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JPOS小見出し">
    <p:spTree>
      <p:nvGrpSpPr>
        <p:cNvPr id="1" name=""/>
        <p:cNvGrpSpPr/>
        <p:nvPr/>
      </p:nvGrpSpPr>
      <p:grpSpPr>
        <a:xfrm>
          <a:off x="0" y="0"/>
          <a:ext cx="0" cy="0"/>
          <a:chOff x="0" y="0"/>
          <a:chExt cx="0" cy="0"/>
        </a:xfrm>
      </p:grpSpPr>
      <p:sp>
        <p:nvSpPr>
          <p:cNvPr id="4" name="正方形/長方形 3"/>
          <p:cNvSpPr/>
          <p:nvPr userDrawn="1"/>
        </p:nvSpPr>
        <p:spPr>
          <a:xfrm>
            <a:off x="0" y="4083050"/>
            <a:ext cx="9144000" cy="225051"/>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5" name="タイトル 1"/>
          <p:cNvSpPr>
            <a:spLocks noGrp="1"/>
          </p:cNvSpPr>
          <p:nvPr>
            <p:ph type="ctrTitle"/>
          </p:nvPr>
        </p:nvSpPr>
        <p:spPr>
          <a:xfrm>
            <a:off x="450164" y="2340241"/>
            <a:ext cx="8440614" cy="1952627"/>
          </a:xfrm>
          <a:noFill/>
        </p:spPr>
        <p:txBody>
          <a:bodyPr/>
          <a:lstStyle>
            <a:lvl1pPr>
              <a:defRPr sz="4800" b="1">
                <a:solidFill>
                  <a:schemeClr val="accent4">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70583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JPOS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06554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JPOS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81435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POS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24881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SPMモジュールタイトル">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6646390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JPOS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362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JPOSコンテンツ（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5" name="直線コネクタ 4"/>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14339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JPOS二段組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8" name="直線コネクタ 7"/>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1318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JPOSタイトルの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cxnSp>
        <p:nvCxnSpPr>
          <p:cNvPr id="4" name="直線コネクタ 3"/>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38834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自由設定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sp>
        <p:nvSpPr>
          <p:cNvPr id="2" name="タイトル 1"/>
          <p:cNvSpPr>
            <a:spLocks noGrp="1"/>
          </p:cNvSpPr>
          <p:nvPr>
            <p:ph type="ctrTitle"/>
          </p:nvPr>
        </p:nvSpPr>
        <p:spPr>
          <a:xfrm>
            <a:off x="685800" y="2398992"/>
            <a:ext cx="7772400" cy="1470025"/>
          </a:xfrm>
        </p:spPr>
        <p:txBody>
          <a:bodyPr/>
          <a:lstStyle>
            <a:lvl1pPr>
              <a:defRPr b="1">
                <a:solidFill>
                  <a:srgbClr val="FFFFFF"/>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3784295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自由設定小見出し">
    <p:spTree>
      <p:nvGrpSpPr>
        <p:cNvPr id="1" name=""/>
        <p:cNvGrpSpPr/>
        <p:nvPr/>
      </p:nvGrpSpPr>
      <p:grpSpPr>
        <a:xfrm>
          <a:off x="0" y="0"/>
          <a:ext cx="0" cy="0"/>
          <a:chOff x="0" y="0"/>
          <a:chExt cx="0" cy="0"/>
        </a:xfrm>
      </p:grpSpPr>
      <p:sp>
        <p:nvSpPr>
          <p:cNvPr id="4" name="正方形/長方形 3"/>
          <p:cNvSpPr/>
          <p:nvPr userDrawn="1"/>
        </p:nvSpPr>
        <p:spPr>
          <a:xfrm>
            <a:off x="0" y="4083050"/>
            <a:ext cx="9144000" cy="225051"/>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5" name="タイトル 1"/>
          <p:cNvSpPr>
            <a:spLocks noGrp="1"/>
          </p:cNvSpPr>
          <p:nvPr>
            <p:ph type="ctrTitle"/>
          </p:nvPr>
        </p:nvSpPr>
        <p:spPr>
          <a:xfrm>
            <a:off x="450164" y="2340241"/>
            <a:ext cx="8440614" cy="1952627"/>
          </a:xfrm>
          <a:noFill/>
        </p:spPr>
        <p:txBody>
          <a:bodyPr/>
          <a:lstStyle>
            <a:lvl1pPr>
              <a:defRPr sz="4800" b="1">
                <a:solidFill>
                  <a:schemeClr val="accent3">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8333598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自由設定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正方形/長方形 6"/>
          <p:cNvSpPr/>
          <p:nvPr userDrawn="1"/>
        </p:nvSpPr>
        <p:spPr>
          <a:xfrm>
            <a:off x="0" y="0"/>
            <a:ext cx="9144000" cy="1143000"/>
          </a:xfrm>
          <a:prstGeom prst="rect">
            <a:avLst/>
          </a:prstGeom>
          <a:solidFill>
            <a:srgbClr val="4F622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8" name="タイトル 1"/>
          <p:cNvSpPr>
            <a:spLocks noGrp="1"/>
          </p:cNvSpPr>
          <p:nvPr>
            <p:ph type="title"/>
          </p:nvPr>
        </p:nvSpPr>
        <p:spPr>
          <a:xfrm>
            <a:off x="457200" y="146038"/>
            <a:ext cx="8229600" cy="868362"/>
          </a:xfrm>
        </p:spPr>
        <p:txBody>
          <a:bodyP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13835146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自由設定二段組み">
    <p:spTree>
      <p:nvGrpSpPr>
        <p:cNvPr id="1" name=""/>
        <p:cNvGrpSpPr/>
        <p:nvPr/>
      </p:nvGrpSpPr>
      <p:grpSpPr>
        <a:xfrm>
          <a:off x="0" y="0"/>
          <a:ext cx="0" cy="0"/>
          <a:chOff x="0" y="0"/>
          <a:chExt cx="0" cy="0"/>
        </a:xfrm>
      </p:grpSpPr>
      <p:sp>
        <p:nvSpPr>
          <p:cNvPr id="7" name="正方形/長方形 6"/>
          <p:cNvSpPr/>
          <p:nvPr userDrawn="1"/>
        </p:nvSpPr>
        <p:spPr>
          <a:xfrm>
            <a:off x="0" y="-4135"/>
            <a:ext cx="9144000" cy="1143000"/>
          </a:xfrm>
          <a:prstGeom prst="rect">
            <a:avLst/>
          </a:prstGeom>
          <a:solidFill>
            <a:srgbClr val="4F622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a:xfrm>
            <a:off x="457200" y="0"/>
            <a:ext cx="8229600" cy="1143000"/>
          </a:xfrm>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1397201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3" name="正方形/長方形 2"/>
          <p:cNvSpPr/>
          <p:nvPr userDrawn="1"/>
        </p:nvSpPr>
        <p:spPr>
          <a:xfrm>
            <a:off x="1124909" y="4475003"/>
            <a:ext cx="6894182" cy="1809726"/>
          </a:xfrm>
          <a:prstGeom prst="rect">
            <a:avLst/>
          </a:prstGeom>
        </p:spPr>
        <p:txBody>
          <a:bodyPr wrap="square">
            <a:spAutoFit/>
          </a:bodyPr>
          <a:lstStyle/>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r>
              <a:rPr kumimoji="1" lang="ja-JP" altLang="en-US" sz="1800" b="0" i="0" u="none" strike="noStrike" kern="1200" cap="none" spc="0" normalizeH="0" baseline="0" noProof="0" dirty="0">
                <a:ln>
                  <a:noFill/>
                </a:ln>
                <a:solidFill>
                  <a:prstClr val="black"/>
                </a:solidFill>
                <a:effectLst/>
                <a:uLnTx/>
                <a:uFillTx/>
                <a:latin typeface="メイリオ"/>
                <a:ea typeface="メイリオ"/>
              </a:rPr>
              <a:t>ここからのスライドは、ファシリテーターの方を対象として、このモジュールを通じて参加者になにを学んでいただくかを説明したものです</a:t>
            </a:r>
            <a:endParaRPr kumimoji="1" lang="en-US" altLang="ja-JP" sz="1800" b="0" i="0" u="none" strike="noStrike" kern="1200" cap="none" spc="0" normalizeH="0" baseline="0" noProof="0" dirty="0">
              <a:ln>
                <a:noFill/>
              </a:ln>
              <a:solidFill>
                <a:prstClr val="black"/>
              </a:solidFill>
              <a:effectLst/>
              <a:uLnTx/>
              <a:uFillTx/>
              <a:latin typeface="メイリオ"/>
              <a:ea typeface="メイリオ"/>
            </a:endParaRPr>
          </a:p>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r>
              <a:rPr kumimoji="1" lang="ja-JP" altLang="en-US" sz="1800" b="0" i="0" u="none" strike="noStrike" kern="1200" cap="none" spc="0" normalizeH="0" baseline="0" noProof="0" dirty="0">
                <a:ln>
                  <a:noFill/>
                </a:ln>
                <a:solidFill>
                  <a:prstClr val="black"/>
                </a:solidFill>
                <a:effectLst/>
                <a:uLnTx/>
                <a:uFillTx/>
                <a:latin typeface="メイリオ"/>
                <a:ea typeface="メイリオ"/>
              </a:rPr>
              <a:t>参加者に配付するハンドブックに印刷する必要はありません</a:t>
            </a:r>
          </a:p>
        </p:txBody>
      </p:sp>
      <p:sp>
        <p:nvSpPr>
          <p:cNvPr id="5" name="正方形/長方形 4"/>
          <p:cNvSpPr/>
          <p:nvPr userDrawn="1"/>
        </p:nvSpPr>
        <p:spPr>
          <a:xfrm>
            <a:off x="947292" y="2705725"/>
            <a:ext cx="7249416" cy="769441"/>
          </a:xfrm>
          <a:prstGeom prst="rect">
            <a:avLst/>
          </a:prstGeom>
        </p:spPr>
        <p:txBody>
          <a:bodyPr wrap="square">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このモジュールのねらい</a:t>
            </a:r>
            <a:endParaRPr lang="ja-JP" altLang="en-US" b="1" dirty="0">
              <a:solidFill>
                <a:schemeClr val="bg1"/>
              </a:solidFill>
            </a:endParaRPr>
          </a:p>
        </p:txBody>
      </p:sp>
    </p:spTree>
    <p:extLst>
      <p:ext uri="{BB962C8B-B14F-4D97-AF65-F5344CB8AC3E}">
        <p14:creationId xmlns:p14="http://schemas.microsoft.com/office/powerpoint/2010/main" val="41775987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モジュールの学習目標">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正方形/長方形 4"/>
          <p:cNvSpPr/>
          <p:nvPr userDrawn="1"/>
        </p:nvSpPr>
        <p:spPr>
          <a:xfrm>
            <a:off x="1613357" y="186780"/>
            <a:ext cx="5917287"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モジュールの学習目標</a:t>
            </a:r>
            <a:endParaRPr lang="ja-JP" altLang="en-US" b="1" dirty="0">
              <a:solidFill>
                <a:schemeClr val="bg1"/>
              </a:solidFill>
            </a:endParaRPr>
          </a:p>
        </p:txBody>
      </p:sp>
    </p:spTree>
    <p:extLst>
      <p:ext uri="{BB962C8B-B14F-4D97-AF65-F5344CB8AC3E}">
        <p14:creationId xmlns:p14="http://schemas.microsoft.com/office/powerpoint/2010/main" val="4286265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SPM小見出し">
    <p:spTree>
      <p:nvGrpSpPr>
        <p:cNvPr id="1" name=""/>
        <p:cNvGrpSpPr/>
        <p:nvPr/>
      </p:nvGrpSpPr>
      <p:grpSpPr>
        <a:xfrm>
          <a:off x="0" y="0"/>
          <a:ext cx="0" cy="0"/>
          <a:chOff x="0" y="0"/>
          <a:chExt cx="0" cy="0"/>
        </a:xfrm>
      </p:grpSpPr>
      <p:sp>
        <p:nvSpPr>
          <p:cNvPr id="7" name="正方形/長方形 6"/>
          <p:cNvSpPr/>
          <p:nvPr userDrawn="1"/>
        </p:nvSpPr>
        <p:spPr>
          <a:xfrm>
            <a:off x="0" y="4083050"/>
            <a:ext cx="9144000" cy="225051"/>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340241"/>
            <a:ext cx="8440614" cy="1952627"/>
          </a:xfrm>
          <a:noFill/>
        </p:spPr>
        <p:txBody>
          <a:bodyPr/>
          <a:lstStyle>
            <a:lvl1pPr>
              <a:defRPr sz="4800" b="1">
                <a:solidFill>
                  <a:schemeClr val="accent4">
                    <a:lumMod val="50000"/>
                  </a:schemeClr>
                </a:solidFill>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13959617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モジュール運営上の留意点">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正方形/長方形 4"/>
          <p:cNvSpPr/>
          <p:nvPr userDrawn="1"/>
        </p:nvSpPr>
        <p:spPr>
          <a:xfrm>
            <a:off x="457201" y="186780"/>
            <a:ext cx="8229600"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モジュール運営上の留意点</a:t>
            </a:r>
            <a:endParaRPr lang="ja-JP" altLang="en-US" b="1" dirty="0">
              <a:solidFill>
                <a:schemeClr val="bg1"/>
              </a:solidFill>
            </a:endParaRPr>
          </a:p>
        </p:txBody>
      </p:sp>
    </p:spTree>
    <p:extLst>
      <p:ext uri="{BB962C8B-B14F-4D97-AF65-F5344CB8AC3E}">
        <p14:creationId xmlns:p14="http://schemas.microsoft.com/office/powerpoint/2010/main" val="29470898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全てのモジュールに共通する留意点">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正方形/長方形 5"/>
          <p:cNvSpPr/>
          <p:nvPr userDrawn="1"/>
        </p:nvSpPr>
        <p:spPr>
          <a:xfrm>
            <a:off x="85521" y="217557"/>
            <a:ext cx="8972960" cy="707886"/>
          </a:xfrm>
          <a:prstGeom prst="rect">
            <a:avLst/>
          </a:prstGeom>
        </p:spPr>
        <p:txBody>
          <a:bodyPr wrap="square" anchor="ctr">
            <a:spAutoFit/>
          </a:bodyPr>
          <a:lstStyle/>
          <a:p>
            <a:pPr algn="ctr" defTabSz="914400" fontAlgn="auto">
              <a:spcBef>
                <a:spcPts val="0"/>
              </a:spcBef>
              <a:spcAft>
                <a:spcPts val="0"/>
              </a:spcAft>
            </a:pPr>
            <a:r>
              <a:rPr kumimoji="1" lang="ja-JP" altLang="en-US" sz="4000" b="1" kern="1200" dirty="0">
                <a:solidFill>
                  <a:prstClr val="white"/>
                </a:solidFill>
                <a:latin typeface="メイリオ"/>
                <a:ea typeface="メイリオ"/>
                <a:cs typeface="ＭＳ Ｐゴシック" charset="0"/>
              </a:rPr>
              <a:t>すべてのモジュールに共通する留意点</a:t>
            </a:r>
            <a:endParaRPr kumimoji="1" lang="ja-JP" altLang="en-US" sz="4000" b="1" kern="1200" dirty="0">
              <a:solidFill>
                <a:prstClr val="white"/>
              </a:solidFill>
              <a:latin typeface="Calibri" panose="020F0502020204030204"/>
              <a:ea typeface="ＭＳ Ｐゴシック"/>
              <a:cs typeface="ＭＳ Ｐゴシック" charset="0"/>
            </a:endParaRPr>
          </a:p>
        </p:txBody>
      </p:sp>
    </p:spTree>
    <p:extLst>
      <p:ext uri="{BB962C8B-B14F-4D97-AF65-F5344CB8AC3E}">
        <p14:creationId xmlns:p14="http://schemas.microsoft.com/office/powerpoint/2010/main" val="238298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JSPM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204430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JSPM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2382237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SPM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0184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SPM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546223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JSPM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754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JSPMコンテンツ(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cxnSp>
        <p:nvCxnSpPr>
          <p:cNvPr id="5" name="直線コネクタ 4"/>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69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4.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146038"/>
            <a:ext cx="8229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376064"/>
            <a:ext cx="8229600" cy="490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sz="2600" b="0" i="0" dirty="0">
                <a:solidFill>
                  <a:srgbClr val="000000"/>
                </a:solidFill>
                <a:latin typeface="ヒラギノ角ゴ ProN"/>
                <a:ea typeface="ヒラギノ角ゴ ProN"/>
                <a:cs typeface="ヒラギノ角ゴ ProN"/>
              </a:rPr>
              <a:t>メインスライド</a:t>
            </a:r>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 name="図 6" descr="JSPM(png32).png"/>
          <p:cNvPicPr>
            <a:picLocks noChangeAspect="1"/>
          </p:cNvPicPr>
          <p:nvPr userDrawn="1"/>
        </p:nvPicPr>
        <p:blipFill rotWithShape="1">
          <a:blip r:embed="rId15">
            <a:extLst>
              <a:ext uri="{28A0092B-C50C-407E-A947-70E740481C1C}">
                <a14:useLocalDpi xmlns:a14="http://schemas.microsoft.com/office/drawing/2010/main" val="0"/>
              </a:ext>
            </a:extLst>
          </a:blip>
          <a:srcRect b="22144"/>
          <a:stretch/>
        </p:blipFill>
        <p:spPr bwMode="auto">
          <a:xfrm>
            <a:off x="8517471" y="6681892"/>
            <a:ext cx="448730" cy="150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図 1" descr="PEACEロゴ.jpg"/>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6200" y="6620256"/>
            <a:ext cx="9070848" cy="246888"/>
          </a:xfrm>
          <a:prstGeom prst="rect">
            <a:avLst/>
          </a:prstGeom>
        </p:spPr>
      </p:pic>
    </p:spTree>
    <p:extLst>
      <p:ext uri="{BB962C8B-B14F-4D97-AF65-F5344CB8AC3E}">
        <p14:creationId xmlns:p14="http://schemas.microsoft.com/office/powerpoint/2010/main" val="3476722653"/>
      </p:ext>
    </p:extLst>
  </p:cSld>
  <p:clrMap bg1="lt1" tx1="dk1" bg2="lt2" tx2="dk2" accent1="accent1" accent2="accent2" accent3="accent3" accent4="accent4" accent5="accent5" accent6="accent6" hlink="hlink" folHlink="folHlink"/>
  <p:sldLayoutIdLst>
    <p:sldLayoutId id="2147483736" r:id="rId1"/>
    <p:sldLayoutId id="2147483703" r:id="rId2"/>
    <p:sldLayoutId id="2147483716" r:id="rId3"/>
    <p:sldLayoutId id="2147483704" r:id="rId4"/>
    <p:sldLayoutId id="2147483728" r:id="rId5"/>
    <p:sldLayoutId id="2147483705" r:id="rId6"/>
    <p:sldLayoutId id="2147483706" r:id="rId7"/>
    <p:sldLayoutId id="2147483707" r:id="rId8"/>
    <p:sldLayoutId id="2147483724" r:id="rId9"/>
    <p:sldLayoutId id="2147483727" r:id="rId10"/>
    <p:sldLayoutId id="2147483726" r:id="rId11"/>
    <p:sldLayoutId id="2147483748" r:id="rId12"/>
    <p:sldLayoutId id="2147483749" r:id="rId13"/>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302025" y="146038"/>
            <a:ext cx="8534142"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302025" y="1600200"/>
            <a:ext cx="8534142" cy="490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正方形/長方形 6"/>
          <p:cNvSpPr/>
          <p:nvPr userDrawn="1"/>
        </p:nvSpPr>
        <p:spPr>
          <a:xfrm>
            <a:off x="1204913" y="6623052"/>
            <a:ext cx="7939087" cy="242355"/>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pic>
        <p:nvPicPr>
          <p:cNvPr id="11" name="Picture 9" descr="ロゴデータ透明２"/>
          <p:cNvPicPr>
            <a:picLocks noChangeAspect="1" noChangeArrowheads="1"/>
          </p:cNvPicPr>
          <p:nvPr userDrawn="1"/>
        </p:nvPicPr>
        <p:blipFill>
          <a:blip r:embed="rId12" cstate="print"/>
          <a:srcRect/>
          <a:stretch>
            <a:fillRect/>
          </a:stretch>
        </p:blipFill>
        <p:spPr bwMode="auto">
          <a:xfrm>
            <a:off x="8524611" y="6616353"/>
            <a:ext cx="488950" cy="239712"/>
          </a:xfrm>
          <a:prstGeom prst="rect">
            <a:avLst/>
          </a:prstGeom>
          <a:noFill/>
          <a:ln w="9525">
            <a:noFill/>
            <a:miter lim="800000"/>
            <a:headEnd/>
            <a:tailEnd/>
          </a:ln>
        </p:spPr>
      </p:pic>
      <p:sp>
        <p:nvSpPr>
          <p:cNvPr id="12" name="正方形/長方形 11"/>
          <p:cNvSpPr/>
          <p:nvPr userDrawn="1"/>
        </p:nvSpPr>
        <p:spPr>
          <a:xfrm>
            <a:off x="1321334" y="6617154"/>
            <a:ext cx="7196137" cy="430887"/>
          </a:xfrm>
          <a:prstGeom prst="rect">
            <a:avLst/>
          </a:prstGeom>
        </p:spPr>
        <p:txBody>
          <a:bodyPr>
            <a:spAutoFit/>
          </a:bodyPr>
          <a:lstStyle/>
          <a:p>
            <a:pPr fontAlgn="auto">
              <a:spcBef>
                <a:spcPts val="0"/>
              </a:spcBef>
              <a:spcAft>
                <a:spcPts val="0"/>
              </a:spcAft>
              <a:defRPr/>
            </a:pPr>
            <a:r>
              <a:rPr lang="en-US" altLang="ja-JP" sz="1100" b="1" i="1" dirty="0">
                <a:solidFill>
                  <a:schemeClr val="accent1">
                    <a:lumMod val="75000"/>
                  </a:schemeClr>
                </a:solidFill>
                <a:latin typeface="Calibri"/>
                <a:ea typeface="HGP創英角ｺﾞｼｯｸUB" charset="0"/>
                <a:cs typeface="Calibri"/>
              </a:rPr>
              <a:t>P</a:t>
            </a:r>
            <a:r>
              <a:rPr lang="en-US" altLang="ja-JP" sz="1100" b="1" i="1" dirty="0">
                <a:solidFill>
                  <a:srgbClr val="FFFFFF"/>
                </a:solidFill>
                <a:latin typeface="Calibri"/>
                <a:ea typeface="HGP創英角ｺﾞｼｯｸUB" charset="0"/>
                <a:cs typeface="Calibri"/>
              </a:rPr>
              <a:t>alliative care </a:t>
            </a:r>
            <a:r>
              <a:rPr lang="en-US" altLang="ja-JP" sz="1100" b="1" i="1" dirty="0">
                <a:solidFill>
                  <a:srgbClr val="376092"/>
                </a:solidFill>
                <a:latin typeface="Calibri"/>
                <a:ea typeface="HGP創英角ｺﾞｼｯｸUB" charset="0"/>
                <a:cs typeface="Calibri"/>
              </a:rPr>
              <a:t>E</a:t>
            </a:r>
            <a:r>
              <a:rPr lang="en-US" altLang="ja-JP" sz="1100" b="1" i="1" dirty="0">
                <a:solidFill>
                  <a:srgbClr val="FFFFFF"/>
                </a:solidFill>
                <a:latin typeface="Calibri"/>
                <a:ea typeface="HGP創英角ｺﾞｼｯｸUB" charset="0"/>
                <a:cs typeface="Calibri"/>
              </a:rPr>
              <a:t>mphasis program on symptom  management and </a:t>
            </a:r>
            <a:r>
              <a:rPr lang="en-US" altLang="ja-JP" sz="1100" b="1" i="1" dirty="0">
                <a:solidFill>
                  <a:srgbClr val="376092"/>
                </a:solidFill>
                <a:latin typeface="Calibri"/>
                <a:ea typeface="HGP創英角ｺﾞｼｯｸUB" charset="0"/>
                <a:cs typeface="Calibri"/>
              </a:rPr>
              <a:t>A</a:t>
            </a:r>
            <a:r>
              <a:rPr lang="en-US" altLang="ja-JP" sz="1100" b="1" i="1" dirty="0">
                <a:solidFill>
                  <a:srgbClr val="FFFFFF"/>
                </a:solidFill>
                <a:latin typeface="Calibri"/>
                <a:ea typeface="HGP創英角ｺﾞｼｯｸUB" charset="0"/>
                <a:cs typeface="Calibri"/>
              </a:rPr>
              <a:t>ssessment for </a:t>
            </a:r>
            <a:r>
              <a:rPr lang="en-US" altLang="ja-JP" sz="1100" b="1" i="1" dirty="0">
                <a:solidFill>
                  <a:srgbClr val="376092"/>
                </a:solidFill>
                <a:latin typeface="Calibri"/>
                <a:ea typeface="HGP創英角ｺﾞｼｯｸUB" charset="0"/>
                <a:cs typeface="Calibri"/>
              </a:rPr>
              <a:t>C</a:t>
            </a:r>
            <a:r>
              <a:rPr lang="en-US" altLang="ja-JP" sz="1100" b="1" i="1" dirty="0">
                <a:solidFill>
                  <a:srgbClr val="FFFFFF"/>
                </a:solidFill>
                <a:latin typeface="Calibri"/>
                <a:ea typeface="HGP創英角ｺﾞｼｯｸUB" charset="0"/>
                <a:cs typeface="Calibri"/>
              </a:rPr>
              <a:t>ontinuous medical </a:t>
            </a:r>
            <a:r>
              <a:rPr lang="en-US" altLang="ja-JP" sz="1100" b="1" i="1" dirty="0">
                <a:solidFill>
                  <a:srgbClr val="376092"/>
                </a:solidFill>
                <a:latin typeface="Calibri"/>
                <a:ea typeface="HGP創英角ｺﾞｼｯｸUB" charset="0"/>
                <a:cs typeface="Calibri"/>
              </a:rPr>
              <a:t>E</a:t>
            </a:r>
            <a:r>
              <a:rPr lang="en-US" altLang="ja-JP" sz="1100" b="1" i="1" dirty="0">
                <a:solidFill>
                  <a:srgbClr val="FFFFFF"/>
                </a:solidFill>
                <a:latin typeface="Calibri"/>
                <a:ea typeface="HGP創英角ｺﾞｼｯｸUB" charset="0"/>
                <a:cs typeface="Calibri"/>
              </a:rPr>
              <a:t>ducation</a:t>
            </a:r>
            <a:endParaRPr lang="ja-JP" altLang="en-US" sz="1100" b="1" i="1" dirty="0">
              <a:solidFill>
                <a:srgbClr val="FFFFFF"/>
              </a:solidFill>
              <a:latin typeface="Calibri"/>
              <a:ea typeface="+mn-ea"/>
              <a:cs typeface="Calibri"/>
            </a:endParaRPr>
          </a:p>
          <a:p>
            <a:pPr fontAlgn="auto">
              <a:spcBef>
                <a:spcPts val="0"/>
              </a:spcBef>
              <a:spcAft>
                <a:spcPts val="0"/>
              </a:spcAft>
              <a:buFont typeface="Wingdings" charset="0"/>
              <a:buNone/>
              <a:defRPr/>
            </a:pPr>
            <a:endParaRPr lang="en-US" altLang="ja-JP" sz="1100" b="1" i="1" dirty="0">
              <a:solidFill>
                <a:srgbClr val="FFFFFF"/>
              </a:solidFill>
              <a:latin typeface="Calibri"/>
              <a:ea typeface="HGP創英角ｺﾞｼｯｸUB" charset="0"/>
              <a:cs typeface="Calibri"/>
            </a:endParaRPr>
          </a:p>
        </p:txBody>
      </p:sp>
      <p:pic>
        <p:nvPicPr>
          <p:cNvPr id="13" name="図 12" descr="PEACEロゴ.pdf"/>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5566" y="6623154"/>
            <a:ext cx="977452" cy="263655"/>
          </a:xfrm>
          <a:prstGeom prst="rect">
            <a:avLst/>
          </a:prstGeom>
        </p:spPr>
      </p:pic>
    </p:spTree>
    <p:extLst>
      <p:ext uri="{BB962C8B-B14F-4D97-AF65-F5344CB8AC3E}">
        <p14:creationId xmlns:p14="http://schemas.microsoft.com/office/powerpoint/2010/main" val="2205096449"/>
      </p:ext>
    </p:extLst>
  </p:cSld>
  <p:clrMap bg1="lt1" tx1="dk1" bg2="lt2" tx2="dk2" accent1="accent1" accent2="accent2" accent3="accent3" accent4="accent4" accent5="accent5" accent6="accent6" hlink="hlink" folHlink="folHlink"/>
  <p:sldLayoutIdLst>
    <p:sldLayoutId id="2147483725" r:id="rId1"/>
    <p:sldLayoutId id="2147483683" r:id="rId2"/>
    <p:sldLayoutId id="2147483717" r:id="rId3"/>
    <p:sldLayoutId id="2147483684" r:id="rId4"/>
    <p:sldLayoutId id="2147483696" r:id="rId5"/>
    <p:sldLayoutId id="2147483685" r:id="rId6"/>
    <p:sldLayoutId id="2147483686" r:id="rId7"/>
    <p:sldLayoutId id="2147483694" r:id="rId8"/>
    <p:sldLayoutId id="2147483697" r:id="rId9"/>
    <p:sldLayoutId id="2147483695" r:id="rId10"/>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624153413"/>
      </p:ext>
    </p:extLst>
  </p:cSld>
  <p:clrMap bg1="lt1" tx1="dk1" bg2="lt2" tx2="dk2" accent1="accent1" accent2="accent2" accent3="accent3" accent4="accent4" accent5="accent5" accent6="accent6" hlink="hlink" folHlink="folHlink"/>
  <p:sldLayoutIdLst>
    <p:sldLayoutId id="2147483661" r:id="rId1"/>
    <p:sldLayoutId id="2147483718" r:id="rId2"/>
    <p:sldLayoutId id="2147483662" r:id="rId3"/>
    <p:sldLayoutId id="2147483700" r:id="rId4"/>
  </p:sldLayoutIdLst>
  <p:txStyles>
    <p:titleStyle>
      <a:lvl1pPr algn="ctr" defTabSz="457200" rtl="0" eaLnBrk="1" latinLnBrk="0" hangingPunct="1">
        <a:spcBef>
          <a:spcPct val="0"/>
        </a:spcBef>
        <a:buNone/>
        <a:defRPr kumimoji="1" sz="4400" kern="1200">
          <a:solidFill>
            <a:schemeClr val="tx1"/>
          </a:solidFill>
          <a:latin typeface="メイリオ"/>
          <a:ea typeface="メイリオ"/>
          <a:cs typeface="メイリオ"/>
        </a:defRPr>
      </a:lvl1pPr>
    </p:titleStyle>
    <p:bodyStyle>
      <a:lvl1pPr marL="342900" indent="-342900" algn="l" defTabSz="457200" rtl="0" eaLnBrk="1" latinLnBrk="0" hangingPunct="1">
        <a:lnSpc>
          <a:spcPct val="120000"/>
        </a:lnSpc>
        <a:spcBef>
          <a:spcPct val="20000"/>
        </a:spcBef>
        <a:buFont typeface="Arial"/>
        <a:buChar char="•"/>
        <a:defRPr kumimoji="1" sz="3200" kern="1200">
          <a:solidFill>
            <a:schemeClr val="tx1"/>
          </a:solidFill>
          <a:latin typeface="メイリオ"/>
          <a:ea typeface="メイリオ"/>
          <a:cs typeface="メイリオ"/>
        </a:defRPr>
      </a:lvl1pPr>
      <a:lvl2pPr marL="742950" indent="-285750" algn="l" defTabSz="457200" rtl="0" eaLnBrk="1" latinLnBrk="0" hangingPunct="1">
        <a:lnSpc>
          <a:spcPct val="120000"/>
        </a:lnSpc>
        <a:spcBef>
          <a:spcPct val="20000"/>
        </a:spcBef>
        <a:buFont typeface="Arial"/>
        <a:buChar char="–"/>
        <a:defRPr kumimoji="1" sz="2800" kern="1200">
          <a:solidFill>
            <a:schemeClr val="tx1"/>
          </a:solidFill>
          <a:latin typeface="メイリオ"/>
          <a:ea typeface="メイリオ"/>
          <a:cs typeface="メイリオ"/>
        </a:defRPr>
      </a:lvl2pPr>
      <a:lvl3pPr marL="1143000" indent="-228600" algn="l" defTabSz="457200" rtl="0" eaLnBrk="1" latinLnBrk="0" hangingPunct="1">
        <a:lnSpc>
          <a:spcPct val="120000"/>
        </a:lnSpc>
        <a:spcBef>
          <a:spcPct val="20000"/>
        </a:spcBef>
        <a:buFont typeface="Arial"/>
        <a:buChar char="•"/>
        <a:defRPr kumimoji="1" sz="2000" kern="1200">
          <a:solidFill>
            <a:schemeClr val="tx1"/>
          </a:solidFill>
          <a:latin typeface="メイリオ"/>
          <a:ea typeface="メイリオ"/>
          <a:cs typeface="メイリオ"/>
        </a:defRPr>
      </a:lvl3pPr>
      <a:lvl4pPr marL="1600200" indent="-228600" algn="l" defTabSz="457200" rtl="0" eaLnBrk="1" latinLnBrk="0" hangingPunct="1">
        <a:lnSpc>
          <a:spcPct val="120000"/>
        </a:lnSpc>
        <a:spcBef>
          <a:spcPct val="20000"/>
        </a:spcBef>
        <a:buFont typeface="Arial"/>
        <a:buChar char="–"/>
        <a:defRPr kumimoji="1" sz="2000" kern="1200">
          <a:solidFill>
            <a:schemeClr val="tx1"/>
          </a:solidFill>
          <a:latin typeface="メイリオ"/>
          <a:ea typeface="メイリオ"/>
          <a:cs typeface="メイリオ"/>
        </a:defRPr>
      </a:lvl4pPr>
      <a:lvl5pPr marL="2057400" indent="-228600" algn="l" defTabSz="457200" rtl="0" eaLnBrk="1" latinLnBrk="0" hangingPunct="1">
        <a:lnSpc>
          <a:spcPct val="120000"/>
        </a:lnSpc>
        <a:spcBef>
          <a:spcPct val="20000"/>
        </a:spcBef>
        <a:buFont typeface="Arial"/>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正方形/長方形 2"/>
          <p:cNvSpPr/>
          <p:nvPr userDrawn="1"/>
        </p:nvSpPr>
        <p:spPr>
          <a:xfrm>
            <a:off x="7572283" y="6608556"/>
            <a:ext cx="1571717" cy="252000"/>
          </a:xfrm>
          <a:prstGeom prst="rect">
            <a:avLst/>
          </a:prstGeom>
          <a:solidFill>
            <a:srgbClr val="C2B6D5"/>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050" name="タイトル プレースホルダー 1"/>
          <p:cNvSpPr>
            <a:spLocks noGrp="1"/>
          </p:cNvSpPr>
          <p:nvPr>
            <p:ph type="title"/>
          </p:nvPr>
        </p:nvSpPr>
        <p:spPr bwMode="auto">
          <a:xfrm>
            <a:off x="457200" y="146038"/>
            <a:ext cx="8229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376064"/>
            <a:ext cx="8229600" cy="490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sz="2600" b="0" i="0" dirty="0">
                <a:solidFill>
                  <a:srgbClr val="000000"/>
                </a:solidFill>
                <a:latin typeface="ヒラギノ角ゴ ProN"/>
                <a:ea typeface="ヒラギノ角ゴ ProN"/>
                <a:cs typeface="ヒラギノ角ゴ ProN"/>
              </a:rPr>
              <a:t>メインスライド</a:t>
            </a:r>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 name="図 6" descr="JSPM(png32).png"/>
          <p:cNvPicPr>
            <a:picLocks noChangeAspect="1"/>
          </p:cNvPicPr>
          <p:nvPr userDrawn="1"/>
        </p:nvPicPr>
        <p:blipFill rotWithShape="1">
          <a:blip r:embed="rId6">
            <a:extLst>
              <a:ext uri="{28A0092B-C50C-407E-A947-70E740481C1C}">
                <a14:useLocalDpi xmlns:a14="http://schemas.microsoft.com/office/drawing/2010/main" val="0"/>
              </a:ext>
            </a:extLst>
          </a:blip>
          <a:srcRect b="22144"/>
          <a:stretch/>
        </p:blipFill>
        <p:spPr bwMode="auto">
          <a:xfrm>
            <a:off x="8654775" y="6681892"/>
            <a:ext cx="448730" cy="150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6" descr="PEACEロゴ.jpg"/>
          <p:cNvPicPr>
            <a:picLocks noChangeAspect="1"/>
          </p:cNvPicPr>
          <p:nvPr userDrawn="1"/>
        </p:nvPicPr>
        <p:blipFill rotWithShape="1">
          <a:blip r:embed="rId7">
            <a:extLst>
              <a:ext uri="{28A0092B-C50C-407E-A947-70E740481C1C}">
                <a14:useLocalDpi xmlns:a14="http://schemas.microsoft.com/office/drawing/2010/main" val="0"/>
              </a:ext>
            </a:extLst>
          </a:blip>
          <a:srcRect r="7218"/>
          <a:stretch/>
        </p:blipFill>
        <p:spPr>
          <a:xfrm>
            <a:off x="-2744" y="6611112"/>
            <a:ext cx="8416120" cy="246888"/>
          </a:xfrm>
          <a:prstGeom prst="rect">
            <a:avLst/>
          </a:prstGeom>
        </p:spPr>
      </p:pic>
      <p:pic>
        <p:nvPicPr>
          <p:cNvPr id="9" name="Picture 9" descr="ロゴデータ透明２"/>
          <p:cNvPicPr>
            <a:picLocks noChangeAspect="1" noChangeArrowheads="1"/>
          </p:cNvPicPr>
          <p:nvPr userDrawn="1"/>
        </p:nvPicPr>
        <p:blipFill>
          <a:blip r:embed="rId8" cstate="print"/>
          <a:srcRect/>
          <a:stretch>
            <a:fillRect/>
          </a:stretch>
        </p:blipFill>
        <p:spPr bwMode="auto">
          <a:xfrm>
            <a:off x="8125330" y="6616353"/>
            <a:ext cx="488950" cy="239712"/>
          </a:xfrm>
          <a:prstGeom prst="rect">
            <a:avLst/>
          </a:prstGeom>
          <a:noFill/>
          <a:ln w="9525">
            <a:noFill/>
            <a:miter lim="800000"/>
            <a:headEnd/>
            <a:tailEnd/>
          </a:ln>
        </p:spPr>
      </p:pic>
    </p:spTree>
    <p:extLst>
      <p:ext uri="{BB962C8B-B14F-4D97-AF65-F5344CB8AC3E}">
        <p14:creationId xmlns:p14="http://schemas.microsoft.com/office/powerpoint/2010/main" val="875869392"/>
      </p:ext>
    </p:extLst>
  </p:cSld>
  <p:clrMap bg1="lt1" tx1="dk1" bg2="lt2" tx2="dk2" accent1="accent1" accent2="accent2" accent3="accent3" accent4="accent4" accent5="accent5" accent6="accent6" hlink="hlink" folHlink="folHlink"/>
  <p:sldLayoutIdLst>
    <p:sldLayoutId id="2147483731" r:id="rId1"/>
    <p:sldLayoutId id="2147483733" r:id="rId2"/>
    <p:sldLayoutId id="2147483743" r:id="rId3"/>
    <p:sldLayoutId id="2147483734" r:id="rId4"/>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9130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dirty="0" smtClean="0"/>
              <a:t>全人的苦痛に対する緩和ケア</a:t>
            </a:r>
            <a:r>
              <a:rPr lang="en-US" altLang="ja-JP" dirty="0"/>
              <a:t/>
            </a:r>
            <a:br>
              <a:rPr lang="en-US" altLang="ja-JP" dirty="0"/>
            </a:br>
            <a:r>
              <a:rPr lang="ja-JP" altLang="en-US" dirty="0" smtClean="0"/>
              <a:t>（</a:t>
            </a:r>
            <a:r>
              <a:rPr lang="ja-JP" altLang="en-US" sz="4400" dirty="0" smtClean="0"/>
              <a:t>肺がん）</a:t>
            </a:r>
            <a:endParaRPr lang="ja-JP" altLang="en-US" sz="4400" dirty="0"/>
          </a:p>
        </p:txBody>
      </p:sp>
    </p:spTree>
    <p:extLst>
      <p:ext uri="{BB962C8B-B14F-4D97-AF65-F5344CB8AC3E}">
        <p14:creationId xmlns:p14="http://schemas.microsoft.com/office/powerpoint/2010/main" val="70869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ja-JP" altLang="en-US"/>
              <a:t>痛みのアセスメントの一例</a:t>
            </a:r>
            <a:endParaRPr lang="ja-JP" altLang="en-US" dirty="0"/>
          </a:p>
        </p:txBody>
      </p:sp>
      <p:sp>
        <p:nvSpPr>
          <p:cNvPr id="20483" name="Rectangle 3"/>
          <p:cNvSpPr>
            <a:spLocks noGrp="1" noChangeArrowheads="1"/>
          </p:cNvSpPr>
          <p:nvPr>
            <p:ph idx="1"/>
          </p:nvPr>
        </p:nvSpPr>
        <p:spPr/>
        <p:txBody>
          <a:bodyPr>
            <a:normAutofit fontScale="85000" lnSpcReduction="20000"/>
          </a:bodyPr>
          <a:lstStyle/>
          <a:p>
            <a:r>
              <a:rPr lang="ja-JP" altLang="en-US" dirty="0"/>
              <a:t>左上腕痛</a:t>
            </a:r>
          </a:p>
          <a:p>
            <a:pPr lvl="1"/>
            <a:r>
              <a:rPr lang="ja-JP" altLang="en-US" dirty="0"/>
              <a:t>ズキッとした痛み：骨転移、病的骨折（体性痛：体動時に増強）</a:t>
            </a:r>
            <a:endParaRPr lang="en-US" altLang="ja-JP" dirty="0"/>
          </a:p>
          <a:p>
            <a:r>
              <a:rPr lang="ja-JP" altLang="en-US" dirty="0"/>
              <a:t>右側胸部痛（</a:t>
            </a:r>
            <a:r>
              <a:rPr lang="en-US" altLang="ja-JP" dirty="0"/>
              <a:t>NRS3</a:t>
            </a:r>
            <a:r>
              <a:rPr lang="ja-JP" altLang="en-US" dirty="0"/>
              <a:t>～</a:t>
            </a:r>
            <a:r>
              <a:rPr lang="en-US" altLang="ja-JP" dirty="0"/>
              <a:t>4</a:t>
            </a:r>
            <a:r>
              <a:rPr lang="ja-JP" altLang="en-US" dirty="0"/>
              <a:t>）</a:t>
            </a:r>
          </a:p>
          <a:p>
            <a:pPr lvl="1"/>
            <a:r>
              <a:rPr lang="ja-JP" altLang="en-US" dirty="0"/>
              <a:t>ビリビリとした痛み：胸椎転移による神経根症状（神経障害性疼痛）</a:t>
            </a:r>
            <a:endParaRPr lang="en-US" altLang="ja-JP" dirty="0"/>
          </a:p>
          <a:p>
            <a:r>
              <a:rPr lang="ja-JP" altLang="en-US" dirty="0"/>
              <a:t>背部痛（</a:t>
            </a:r>
            <a:r>
              <a:rPr lang="en-US" altLang="ja-JP" dirty="0"/>
              <a:t>NRS3</a:t>
            </a:r>
            <a:r>
              <a:rPr lang="ja-JP" altLang="en-US" dirty="0"/>
              <a:t>～</a:t>
            </a:r>
            <a:r>
              <a:rPr lang="en-US" altLang="ja-JP" dirty="0"/>
              <a:t>4</a:t>
            </a:r>
            <a:r>
              <a:rPr lang="ja-JP" altLang="en-US" dirty="0"/>
              <a:t>、体動時</a:t>
            </a:r>
            <a:r>
              <a:rPr lang="en-US" altLang="ja-JP" dirty="0"/>
              <a:t>8</a:t>
            </a:r>
            <a:r>
              <a:rPr lang="ja-JP" altLang="en-US" dirty="0"/>
              <a:t>～</a:t>
            </a:r>
            <a:r>
              <a:rPr lang="en-US" altLang="ja-JP" dirty="0"/>
              <a:t>10</a:t>
            </a:r>
            <a:r>
              <a:rPr lang="ja-JP" altLang="en-US" dirty="0"/>
              <a:t>）</a:t>
            </a:r>
          </a:p>
          <a:p>
            <a:pPr lvl="1"/>
            <a:r>
              <a:rPr lang="ja-JP" altLang="en-US" dirty="0"/>
              <a:t>ズキッとした痛み、寝返りで目覚める：胸椎転移、腰椎転移（体性痛）</a:t>
            </a:r>
          </a:p>
          <a:p>
            <a:r>
              <a:rPr lang="ja-JP" altLang="en-US" dirty="0"/>
              <a:t>腰背部痛</a:t>
            </a:r>
            <a:endParaRPr lang="en-US" altLang="ja-JP" dirty="0"/>
          </a:p>
          <a:p>
            <a:pPr lvl="1"/>
            <a:r>
              <a:rPr lang="ja-JP" altLang="en-US" dirty="0"/>
              <a:t>腰部の鈍い痛み：副腎転移（内臓痛）</a:t>
            </a:r>
          </a:p>
        </p:txBody>
      </p:sp>
    </p:spTree>
    <p:extLst>
      <p:ext uri="{BB962C8B-B14F-4D97-AF65-F5344CB8AC3E}">
        <p14:creationId xmlns:p14="http://schemas.microsoft.com/office/powerpoint/2010/main" val="242239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ja-JP" altLang="en-US" dirty="0"/>
              <a:t>痛みのマネジメントの一例</a:t>
            </a:r>
            <a:r>
              <a:rPr lang="en-US" altLang="ja-JP" dirty="0"/>
              <a:t>…</a:t>
            </a:r>
            <a:endParaRPr lang="ja-JP" altLang="en-US" dirty="0"/>
          </a:p>
        </p:txBody>
      </p:sp>
      <p:sp>
        <p:nvSpPr>
          <p:cNvPr id="20483" name="Rectangle 3"/>
          <p:cNvSpPr>
            <a:spLocks noGrp="1" noChangeArrowheads="1"/>
          </p:cNvSpPr>
          <p:nvPr>
            <p:ph idx="1"/>
          </p:nvPr>
        </p:nvSpPr>
        <p:spPr/>
        <p:txBody>
          <a:bodyPr>
            <a:normAutofit fontScale="92500" lnSpcReduction="20000"/>
          </a:bodyPr>
          <a:lstStyle/>
          <a:p>
            <a:r>
              <a:rPr lang="ja-JP" altLang="en-US" dirty="0"/>
              <a:t>オピオイド</a:t>
            </a:r>
            <a:endParaRPr lang="en-US" altLang="ja-JP" dirty="0"/>
          </a:p>
          <a:p>
            <a:pPr lvl="1"/>
            <a:r>
              <a:rPr lang="ja-JP" altLang="en-US" dirty="0"/>
              <a:t>モルヒネ徐放性製剤の増量：</a:t>
            </a:r>
            <a:r>
              <a:rPr lang="en-US" altLang="ja-JP" dirty="0"/>
              <a:t>120mg</a:t>
            </a:r>
            <a:r>
              <a:rPr lang="ja-JP" altLang="en-US" dirty="0"/>
              <a:t>/日</a:t>
            </a:r>
            <a:endParaRPr lang="en-US" altLang="ja-JP" dirty="0"/>
          </a:p>
          <a:p>
            <a:pPr lvl="1"/>
            <a:r>
              <a:rPr lang="ja-JP" altLang="en-US" dirty="0">
                <a:solidFill>
                  <a:prstClr val="black"/>
                </a:solidFill>
              </a:rPr>
              <a:t>レスキュー薬：モルヒネ速放性製剤</a:t>
            </a:r>
            <a:r>
              <a:rPr lang="en-US" altLang="ja-JP" dirty="0">
                <a:solidFill>
                  <a:prstClr val="black"/>
                </a:solidFill>
              </a:rPr>
              <a:t>20mg/</a:t>
            </a:r>
            <a:r>
              <a:rPr lang="ja-JP" altLang="en-US" dirty="0">
                <a:solidFill>
                  <a:prstClr val="black"/>
                </a:solidFill>
              </a:rPr>
              <a:t>回</a:t>
            </a:r>
            <a:endParaRPr lang="en-US" altLang="ja-JP" dirty="0">
              <a:solidFill>
                <a:prstClr val="black"/>
              </a:solidFill>
            </a:endParaRPr>
          </a:p>
          <a:p>
            <a:pPr lvl="1"/>
            <a:r>
              <a:rPr lang="ja-JP" altLang="en-US" dirty="0">
                <a:solidFill>
                  <a:prstClr val="black"/>
                </a:solidFill>
              </a:rPr>
              <a:t>副作用対策：酸化マグネシウム</a:t>
            </a:r>
            <a:r>
              <a:rPr lang="en-US" altLang="ja-JP" dirty="0">
                <a:solidFill>
                  <a:prstClr val="black"/>
                </a:solidFill>
              </a:rPr>
              <a:t>1.5g</a:t>
            </a:r>
            <a:r>
              <a:rPr lang="en-US" altLang="en-US" dirty="0">
                <a:solidFill>
                  <a:prstClr val="black"/>
                </a:solidFill>
              </a:rPr>
              <a:t>/</a:t>
            </a:r>
            <a:r>
              <a:rPr lang="ja-JP" altLang="en-US" dirty="0">
                <a:solidFill>
                  <a:prstClr val="black"/>
                </a:solidFill>
              </a:rPr>
              <a:t>日</a:t>
            </a:r>
          </a:p>
          <a:p>
            <a:r>
              <a:rPr lang="ja-JP" altLang="en-US" dirty="0"/>
              <a:t>鎮痛補助薬</a:t>
            </a:r>
            <a:endParaRPr lang="en-US" altLang="ja-JP" dirty="0"/>
          </a:p>
          <a:p>
            <a:pPr lvl="1"/>
            <a:r>
              <a:rPr lang="ja-JP" altLang="en-US" dirty="0"/>
              <a:t>プレガバリン</a:t>
            </a:r>
            <a:r>
              <a:rPr lang="en-US" altLang="ja-JP" dirty="0"/>
              <a:t> 75mg</a:t>
            </a:r>
            <a:r>
              <a:rPr lang="ja-JP" altLang="en-US" dirty="0"/>
              <a:t>（就寝時）</a:t>
            </a:r>
            <a:endParaRPr lang="en-US" altLang="ja-JP" dirty="0"/>
          </a:p>
          <a:p>
            <a:pPr lvl="1"/>
            <a:r>
              <a:rPr lang="ja-JP" altLang="en-US" dirty="0"/>
              <a:t>コルチコステロイド（ベタメタゾンなど）の使用を検討</a:t>
            </a:r>
            <a:endParaRPr lang="en-US" altLang="ja-JP" dirty="0"/>
          </a:p>
          <a:p>
            <a:r>
              <a:rPr lang="ja-JP" altLang="en-US" dirty="0"/>
              <a:t>骨吸収抑制薬</a:t>
            </a:r>
            <a:endParaRPr lang="en-US" altLang="ja-JP" dirty="0"/>
          </a:p>
          <a:p>
            <a:pPr lvl="1"/>
            <a:r>
              <a:rPr lang="ja-JP" altLang="en-US" dirty="0"/>
              <a:t>ゾレドロン酸点滴静注</a:t>
            </a:r>
            <a:r>
              <a:rPr lang="en-US" altLang="ja-JP" dirty="0"/>
              <a:t>4mg</a:t>
            </a:r>
            <a:endParaRPr lang="ja-JP" altLang="en-US" dirty="0"/>
          </a:p>
          <a:p>
            <a:endParaRPr lang="ja-JP" altLang="en-US" dirty="0">
              <a:solidFill>
                <a:prstClr val="black"/>
              </a:solidFill>
            </a:endParaRPr>
          </a:p>
          <a:p>
            <a:pPr lvl="1"/>
            <a:endParaRPr lang="ja-JP" altLang="en-US" dirty="0"/>
          </a:p>
        </p:txBody>
      </p:sp>
    </p:spTree>
    <p:extLst>
      <p:ext uri="{BB962C8B-B14F-4D97-AF65-F5344CB8AC3E}">
        <p14:creationId xmlns:p14="http://schemas.microsoft.com/office/powerpoint/2010/main" val="31208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en-US" altLang="ja-JP" dirty="0"/>
              <a:t>…</a:t>
            </a:r>
            <a:r>
              <a:rPr lang="ja-JP" altLang="en-US" dirty="0"/>
              <a:t>痛みのマネジメントの一例</a:t>
            </a:r>
          </a:p>
        </p:txBody>
      </p:sp>
      <p:sp>
        <p:nvSpPr>
          <p:cNvPr id="20483" name="Rectangle 3"/>
          <p:cNvSpPr>
            <a:spLocks noGrp="1" noChangeArrowheads="1"/>
          </p:cNvSpPr>
          <p:nvPr>
            <p:ph idx="1"/>
          </p:nvPr>
        </p:nvSpPr>
        <p:spPr/>
        <p:txBody>
          <a:bodyPr>
            <a:noAutofit/>
          </a:bodyPr>
          <a:lstStyle/>
          <a:p>
            <a:r>
              <a:rPr lang="ja-JP" altLang="en-US" dirty="0"/>
              <a:t>放射線療法：左上腕骨、第７胸椎</a:t>
            </a:r>
          </a:p>
          <a:p>
            <a:r>
              <a:rPr lang="ja-JP" altLang="en-US" dirty="0"/>
              <a:t>患者、家族と相談の結果、整形外科手術は全身状態や予後を勘案して行わないこととした</a:t>
            </a:r>
            <a:endParaRPr lang="en-US" altLang="ja-JP" dirty="0"/>
          </a:p>
          <a:p>
            <a:endParaRPr lang="ja-JP" altLang="en-US" dirty="0"/>
          </a:p>
        </p:txBody>
      </p:sp>
    </p:spTree>
    <p:extLst>
      <p:ext uri="{BB962C8B-B14F-4D97-AF65-F5344CB8AC3E}">
        <p14:creationId xmlns:p14="http://schemas.microsoft.com/office/powerpoint/2010/main" val="31208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ja-JP" altLang="en-US" dirty="0"/>
              <a:t>痛み以外の身体症状</a:t>
            </a:r>
          </a:p>
        </p:txBody>
      </p:sp>
      <p:sp>
        <p:nvSpPr>
          <p:cNvPr id="20483" name="Rectangle 3"/>
          <p:cNvSpPr>
            <a:spLocks noGrp="1" noChangeArrowheads="1"/>
          </p:cNvSpPr>
          <p:nvPr>
            <p:ph idx="1"/>
          </p:nvPr>
        </p:nvSpPr>
        <p:spPr/>
        <p:txBody>
          <a:bodyPr>
            <a:noAutofit/>
          </a:bodyPr>
          <a:lstStyle/>
          <a:p>
            <a:r>
              <a:rPr lang="ja-JP" altLang="en-US" dirty="0"/>
              <a:t>両下肢のしびれ</a:t>
            </a:r>
          </a:p>
          <a:p>
            <a:r>
              <a:rPr lang="ja-JP" altLang="en-US" dirty="0"/>
              <a:t>膀胱直腸障害</a:t>
            </a:r>
          </a:p>
          <a:p>
            <a:pPr lvl="1"/>
            <a:r>
              <a:rPr lang="ja-JP" altLang="en-US" dirty="0"/>
              <a:t>胸椎転移による脊髄圧迫障害</a:t>
            </a:r>
          </a:p>
          <a:p>
            <a:endParaRPr lang="en-US" altLang="ja-JP" dirty="0"/>
          </a:p>
          <a:p>
            <a:endParaRPr lang="ja-JP" altLang="en-US" dirty="0"/>
          </a:p>
        </p:txBody>
      </p:sp>
    </p:spTree>
    <p:extLst>
      <p:ext uri="{BB962C8B-B14F-4D97-AF65-F5344CB8AC3E}">
        <p14:creationId xmlns:p14="http://schemas.microsoft.com/office/powerpoint/2010/main" val="933762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ja-JP" altLang="en-US" dirty="0"/>
              <a:t>その他に</a:t>
            </a:r>
          </a:p>
        </p:txBody>
      </p:sp>
      <p:sp>
        <p:nvSpPr>
          <p:cNvPr id="20483" name="Rectangle 3"/>
          <p:cNvSpPr>
            <a:spLocks noGrp="1" noChangeArrowheads="1"/>
          </p:cNvSpPr>
          <p:nvPr>
            <p:ph idx="1"/>
          </p:nvPr>
        </p:nvSpPr>
        <p:spPr/>
        <p:txBody>
          <a:bodyPr/>
          <a:lstStyle/>
          <a:p>
            <a:r>
              <a:rPr lang="ja-JP" altLang="en-US" dirty="0"/>
              <a:t>動作前（</a:t>
            </a:r>
            <a:r>
              <a:rPr lang="en-US" altLang="ja-JP" dirty="0"/>
              <a:t>30</a:t>
            </a:r>
            <a:r>
              <a:rPr lang="ja-JP" altLang="en-US" dirty="0"/>
              <a:t>～</a:t>
            </a:r>
            <a:r>
              <a:rPr lang="en-US" altLang="ja-JP" dirty="0"/>
              <a:t>60</a:t>
            </a:r>
            <a:r>
              <a:rPr lang="ja-JP" altLang="en-US" dirty="0"/>
              <a:t>分）のレスキュー薬使用</a:t>
            </a:r>
          </a:p>
          <a:p>
            <a:r>
              <a:rPr lang="ja-JP" altLang="en-US" dirty="0"/>
              <a:t>痛みがでない姿勢や移動の工夫</a:t>
            </a:r>
          </a:p>
          <a:p>
            <a:r>
              <a:rPr lang="ja-JP" altLang="en-US" dirty="0"/>
              <a:t>コルセット、アームスリング（もしくは三角巾＋バストバンド固定）</a:t>
            </a:r>
          </a:p>
          <a:p>
            <a:r>
              <a:rPr lang="ja-JP" altLang="en-US" dirty="0"/>
              <a:t>温罨法：側胸部、腰</a:t>
            </a:r>
            <a:endParaRPr lang="en-US" altLang="ja-JP" dirty="0"/>
          </a:p>
          <a:p>
            <a:r>
              <a:rPr lang="ja-JP" altLang="en-US" dirty="0"/>
              <a:t>リラックス、気分転換</a:t>
            </a:r>
            <a:endParaRPr lang="en-US" altLang="ja-JP" dirty="0"/>
          </a:p>
          <a:p>
            <a:r>
              <a:rPr lang="ja-JP" altLang="en-US" dirty="0"/>
              <a:t>不安に対する支持的介入</a:t>
            </a:r>
          </a:p>
        </p:txBody>
      </p:sp>
      <p:pic>
        <p:nvPicPr>
          <p:cNvPr id="2" name="図 1"/>
          <p:cNvPicPr>
            <a:picLocks noChangeAspect="1"/>
          </p:cNvPicPr>
          <p:nvPr/>
        </p:nvPicPr>
        <p:blipFill>
          <a:blip r:embed="rId3"/>
          <a:stretch>
            <a:fillRect/>
          </a:stretch>
        </p:blipFill>
        <p:spPr>
          <a:xfrm>
            <a:off x="6476503" y="3531006"/>
            <a:ext cx="1645381" cy="2752554"/>
          </a:xfrm>
          <a:prstGeom prst="rect">
            <a:avLst/>
          </a:prstGeom>
        </p:spPr>
      </p:pic>
    </p:spTree>
    <p:extLst>
      <p:ext uri="{BB962C8B-B14F-4D97-AF65-F5344CB8AC3E}">
        <p14:creationId xmlns:p14="http://schemas.microsoft.com/office/powerpoint/2010/main" val="3935372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94480" y="1817224"/>
            <a:ext cx="7847635" cy="4317357"/>
          </a:xfrm>
          <a:prstGeom prst="ellipse">
            <a:avLst/>
          </a:prstGeom>
          <a:solidFill>
            <a:schemeClr val="accent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3200" b="1" dirty="0">
                <a:solidFill>
                  <a:prstClr val="white"/>
                </a:solidFill>
              </a:rPr>
              <a:t>全人的苦痛</a:t>
            </a:r>
            <a:endParaRPr lang="en-US" altLang="ja-JP" sz="3200" b="1" dirty="0">
              <a:solidFill>
                <a:prstClr val="white"/>
              </a:solidFill>
            </a:endParaRPr>
          </a:p>
          <a:p>
            <a:pPr algn="ctr"/>
            <a:r>
              <a:rPr lang="en-US" altLang="ja-JP" sz="3200" b="1" dirty="0">
                <a:solidFill>
                  <a:prstClr val="white"/>
                </a:solidFill>
              </a:rPr>
              <a:t>(Total Pain)</a:t>
            </a:r>
            <a:endParaRPr lang="ja-JP" altLang="en-US" sz="3200" b="1" dirty="0">
              <a:solidFill>
                <a:prstClr val="white"/>
              </a:solidFill>
            </a:endParaRPr>
          </a:p>
        </p:txBody>
      </p:sp>
      <p:sp>
        <p:nvSpPr>
          <p:cNvPr id="2" name="タイトル 1"/>
          <p:cNvSpPr>
            <a:spLocks noGrp="1"/>
          </p:cNvSpPr>
          <p:nvPr>
            <p:ph type="title"/>
          </p:nvPr>
        </p:nvSpPr>
        <p:spPr/>
        <p:txBody>
          <a:bodyPr/>
          <a:lstStyle/>
          <a:p>
            <a:r>
              <a:rPr lang="ja-JP" altLang="en-US"/>
              <a:t>全人的苦痛</a:t>
            </a:r>
            <a:endParaRPr lang="ja-JP" altLang="en-US" dirty="0"/>
          </a:p>
        </p:txBody>
      </p:sp>
      <p:grpSp>
        <p:nvGrpSpPr>
          <p:cNvPr id="15" name="図形グループ 14"/>
          <p:cNvGrpSpPr/>
          <p:nvPr/>
        </p:nvGrpSpPr>
        <p:grpSpPr>
          <a:xfrm>
            <a:off x="2910009" y="1221700"/>
            <a:ext cx="3119008" cy="1655725"/>
            <a:chOff x="3151164" y="1157400"/>
            <a:chExt cx="3119008" cy="1655725"/>
          </a:xfrm>
        </p:grpSpPr>
        <p:sp>
          <p:nvSpPr>
            <p:cNvPr id="4" name="角丸四角形 3"/>
            <p:cNvSpPr/>
            <p:nvPr/>
          </p:nvSpPr>
          <p:spPr>
            <a:xfrm>
              <a:off x="3151164" y="1607500"/>
              <a:ext cx="3119008" cy="1205625"/>
            </a:xfrm>
            <a:prstGeom prst="roundRect">
              <a:avLst/>
            </a:prstGeom>
            <a:solidFill>
              <a:schemeClr val="accent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ja-JP" altLang="en-US" sz="2000" b="1" dirty="0">
                  <a:solidFill>
                    <a:prstClr val="white"/>
                  </a:solidFill>
                </a:rPr>
                <a:t>痛み</a:t>
              </a:r>
              <a:endParaRPr lang="en-US" altLang="ja-JP" sz="2000" b="1" dirty="0">
                <a:solidFill>
                  <a:prstClr val="white"/>
                </a:solidFill>
              </a:endParaRPr>
            </a:p>
            <a:p>
              <a:pPr algn="ctr">
                <a:lnSpc>
                  <a:spcPct val="110000"/>
                </a:lnSpc>
              </a:pPr>
              <a:r>
                <a:rPr lang="ja-JP" altLang="en-US" sz="2000" b="1" dirty="0">
                  <a:solidFill>
                    <a:prstClr val="white"/>
                  </a:solidFill>
                </a:rPr>
                <a:t>他の身体症状</a:t>
              </a:r>
              <a:endParaRPr lang="en-US" altLang="ja-JP" sz="2000" b="1" dirty="0">
                <a:solidFill>
                  <a:prstClr val="white"/>
                </a:solidFill>
              </a:endParaRPr>
            </a:p>
            <a:p>
              <a:pPr algn="ctr">
                <a:lnSpc>
                  <a:spcPct val="110000"/>
                </a:lnSpc>
              </a:pPr>
              <a:r>
                <a:rPr lang="ja-JP" altLang="en-US" sz="2000" b="1" dirty="0">
                  <a:solidFill>
                    <a:prstClr val="white"/>
                  </a:solidFill>
                </a:rPr>
                <a:t>日常生活動作の支障</a:t>
              </a:r>
              <a:endParaRPr lang="en-US" altLang="ja-JP" sz="2000" b="1" dirty="0">
                <a:solidFill>
                  <a:prstClr val="white"/>
                </a:solidFill>
              </a:endParaRPr>
            </a:p>
          </p:txBody>
        </p:sp>
        <p:sp>
          <p:nvSpPr>
            <p:cNvPr id="8" name="テキスト ボックス 7"/>
            <p:cNvSpPr txBox="1"/>
            <p:nvPr/>
          </p:nvSpPr>
          <p:spPr>
            <a:xfrm>
              <a:off x="3848894" y="1157400"/>
              <a:ext cx="1723549" cy="461665"/>
            </a:xfrm>
            <a:prstGeom prst="rect">
              <a:avLst/>
            </a:prstGeom>
            <a:noFill/>
          </p:spPr>
          <p:txBody>
            <a:bodyPr wrap="none" rtlCol="0">
              <a:spAutoFit/>
            </a:bodyPr>
            <a:lstStyle/>
            <a:p>
              <a:r>
                <a:rPr lang="ja-JP" altLang="en-US" sz="2400" b="1" dirty="0">
                  <a:solidFill>
                    <a:prstClr val="black"/>
                  </a:solidFill>
                  <a:latin typeface="メイリオ" panose="020B0604030504040204" pitchFamily="50" charset="-128"/>
                  <a:ea typeface="メイリオ" panose="020B0604030504040204" pitchFamily="50" charset="-128"/>
                </a:rPr>
                <a:t>身体的苦痛</a:t>
              </a:r>
            </a:p>
          </p:txBody>
        </p:sp>
      </p:grpSp>
      <p:grpSp>
        <p:nvGrpSpPr>
          <p:cNvPr id="14" name="図形グループ 13"/>
          <p:cNvGrpSpPr/>
          <p:nvPr/>
        </p:nvGrpSpPr>
        <p:grpSpPr>
          <a:xfrm>
            <a:off x="141349" y="2905734"/>
            <a:ext cx="3119008" cy="1667290"/>
            <a:chOff x="221734" y="3130158"/>
            <a:chExt cx="3119008" cy="1667290"/>
          </a:xfrm>
        </p:grpSpPr>
        <p:sp>
          <p:nvSpPr>
            <p:cNvPr id="6" name="角丸四角形 5"/>
            <p:cNvSpPr/>
            <p:nvPr/>
          </p:nvSpPr>
          <p:spPr>
            <a:xfrm>
              <a:off x="221734" y="3591823"/>
              <a:ext cx="3119008" cy="1205625"/>
            </a:xfrm>
            <a:prstGeom prst="round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ja-JP" altLang="en-US" sz="2000" b="1" dirty="0">
                  <a:solidFill>
                    <a:prstClr val="white"/>
                  </a:solidFill>
                </a:rPr>
                <a:t>不安</a:t>
              </a:r>
              <a:endParaRPr lang="en-US" altLang="ja-JP" sz="2000" b="1" dirty="0">
                <a:solidFill>
                  <a:prstClr val="white"/>
                </a:solidFill>
              </a:endParaRPr>
            </a:p>
            <a:p>
              <a:pPr algn="ctr">
                <a:lnSpc>
                  <a:spcPct val="110000"/>
                </a:lnSpc>
              </a:pPr>
              <a:r>
                <a:rPr lang="ja-JP" altLang="en-US" sz="2000" b="1" dirty="0">
                  <a:solidFill>
                    <a:prstClr val="white"/>
                  </a:solidFill>
                </a:rPr>
                <a:t>いらだち</a:t>
              </a:r>
              <a:endParaRPr lang="en-US" altLang="ja-JP" sz="2000" b="1" dirty="0">
                <a:solidFill>
                  <a:prstClr val="white"/>
                </a:solidFill>
              </a:endParaRPr>
            </a:p>
            <a:p>
              <a:pPr algn="ctr">
                <a:lnSpc>
                  <a:spcPct val="110000"/>
                </a:lnSpc>
              </a:pPr>
              <a:r>
                <a:rPr lang="ja-JP" altLang="en-US" sz="2000" b="1" dirty="0">
                  <a:solidFill>
                    <a:prstClr val="white"/>
                  </a:solidFill>
                </a:rPr>
                <a:t>うつ状態</a:t>
              </a:r>
              <a:endParaRPr lang="en-US" altLang="ja-JP" sz="2000" b="1" dirty="0">
                <a:solidFill>
                  <a:prstClr val="white"/>
                </a:solidFill>
              </a:endParaRPr>
            </a:p>
          </p:txBody>
        </p:sp>
        <p:sp>
          <p:nvSpPr>
            <p:cNvPr id="9" name="テキスト ボックス 8"/>
            <p:cNvSpPr txBox="1"/>
            <p:nvPr/>
          </p:nvSpPr>
          <p:spPr>
            <a:xfrm>
              <a:off x="457799" y="3130158"/>
              <a:ext cx="2339102" cy="461665"/>
            </a:xfrm>
            <a:prstGeom prst="rect">
              <a:avLst/>
            </a:prstGeom>
            <a:noFill/>
          </p:spPr>
          <p:txBody>
            <a:bodyPr wrap="none" rtlCol="0">
              <a:spAutoFit/>
            </a:bodyPr>
            <a:lstStyle/>
            <a:p>
              <a:r>
                <a:rPr lang="ja-JP" altLang="en-US" sz="2400" b="1" dirty="0" smtClean="0">
                  <a:solidFill>
                    <a:prstClr val="black"/>
                  </a:solidFill>
                  <a:latin typeface="メイリオ" panose="020B0604030504040204" pitchFamily="50" charset="-128"/>
                  <a:ea typeface="メイリオ" panose="020B0604030504040204" pitchFamily="50" charset="-128"/>
                </a:rPr>
                <a:t>精神心理的苦痛</a:t>
              </a:r>
              <a:endParaRPr lang="ja-JP" altLang="en-US" sz="2400" b="1" dirty="0">
                <a:solidFill>
                  <a:prstClr val="black"/>
                </a:solidFill>
                <a:latin typeface="メイリオ" panose="020B0604030504040204" pitchFamily="50" charset="-128"/>
                <a:ea typeface="メイリオ" panose="020B0604030504040204" pitchFamily="50" charset="-128"/>
              </a:endParaRPr>
            </a:p>
          </p:txBody>
        </p:sp>
      </p:grpSp>
      <p:grpSp>
        <p:nvGrpSpPr>
          <p:cNvPr id="16" name="図形グループ 15"/>
          <p:cNvGrpSpPr/>
          <p:nvPr/>
        </p:nvGrpSpPr>
        <p:grpSpPr>
          <a:xfrm>
            <a:off x="5905414" y="2905107"/>
            <a:ext cx="3119008" cy="1667917"/>
            <a:chOff x="5567792" y="3130158"/>
            <a:chExt cx="3119008" cy="1667917"/>
          </a:xfrm>
        </p:grpSpPr>
        <p:sp>
          <p:nvSpPr>
            <p:cNvPr id="5" name="角丸四角形 4"/>
            <p:cNvSpPr/>
            <p:nvPr/>
          </p:nvSpPr>
          <p:spPr>
            <a:xfrm>
              <a:off x="5567792" y="3592450"/>
              <a:ext cx="3119008" cy="1205625"/>
            </a:xfrm>
            <a:prstGeom prst="roundRect">
              <a:avLst/>
            </a:prstGeom>
            <a:solidFill>
              <a:schemeClr val="accent4"/>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ja-JP" altLang="en-US" sz="2000" b="1" dirty="0">
                  <a:solidFill>
                    <a:prstClr val="white"/>
                  </a:solidFill>
                  <a:latin typeface="メイリオ" panose="020B0604030504040204" pitchFamily="50" charset="-128"/>
                </a:rPr>
                <a:t>経済的な問題</a:t>
              </a:r>
              <a:endParaRPr lang="en-US" altLang="ja-JP" sz="2000" b="1" dirty="0">
                <a:solidFill>
                  <a:prstClr val="white"/>
                </a:solidFill>
                <a:latin typeface="メイリオ" panose="020B0604030504040204" pitchFamily="50" charset="-128"/>
              </a:endParaRPr>
            </a:p>
            <a:p>
              <a:pPr algn="ctr">
                <a:lnSpc>
                  <a:spcPct val="110000"/>
                </a:lnSpc>
              </a:pPr>
              <a:r>
                <a:rPr lang="ja-JP" altLang="en-US" sz="2000" b="1" dirty="0">
                  <a:solidFill>
                    <a:prstClr val="white"/>
                  </a:solidFill>
                  <a:latin typeface="メイリオ" panose="020B0604030504040204" pitchFamily="50" charset="-128"/>
                </a:rPr>
                <a:t>仕事上の問題</a:t>
              </a:r>
              <a:endParaRPr lang="en-US" altLang="ja-JP" sz="2000" b="1" dirty="0">
                <a:solidFill>
                  <a:prstClr val="white"/>
                </a:solidFill>
                <a:latin typeface="メイリオ" panose="020B0604030504040204" pitchFamily="50" charset="-128"/>
              </a:endParaRPr>
            </a:p>
            <a:p>
              <a:pPr algn="ctr">
                <a:lnSpc>
                  <a:spcPct val="110000"/>
                </a:lnSpc>
              </a:pPr>
              <a:r>
                <a:rPr lang="ja-JP" altLang="en-US" sz="2000" b="1" dirty="0">
                  <a:solidFill>
                    <a:prstClr val="white"/>
                  </a:solidFill>
                  <a:latin typeface="メイリオ" panose="020B0604030504040204" pitchFamily="50" charset="-128"/>
                </a:rPr>
                <a:t>家庭内の問題</a:t>
              </a:r>
              <a:endParaRPr lang="en-US" altLang="ja-JP" sz="2000" b="1" dirty="0">
                <a:solidFill>
                  <a:prstClr val="white"/>
                </a:solidFill>
                <a:latin typeface="メイリオ" panose="020B0604030504040204" pitchFamily="50" charset="-128"/>
              </a:endParaRPr>
            </a:p>
          </p:txBody>
        </p:sp>
        <p:sp>
          <p:nvSpPr>
            <p:cNvPr id="10" name="テキスト ボックス 9"/>
            <p:cNvSpPr txBox="1"/>
            <p:nvPr/>
          </p:nvSpPr>
          <p:spPr>
            <a:xfrm>
              <a:off x="6265522" y="3130158"/>
              <a:ext cx="1723549" cy="461665"/>
            </a:xfrm>
            <a:prstGeom prst="rect">
              <a:avLst/>
            </a:prstGeom>
            <a:noFill/>
          </p:spPr>
          <p:txBody>
            <a:bodyPr wrap="none" rtlCol="0">
              <a:spAutoFit/>
            </a:bodyPr>
            <a:lstStyle/>
            <a:p>
              <a:r>
                <a:rPr lang="ja-JP" altLang="en-US" sz="2400" b="1" dirty="0">
                  <a:solidFill>
                    <a:prstClr val="black"/>
                  </a:solidFill>
                  <a:latin typeface="メイリオ" panose="020B0604030504040204" pitchFamily="50" charset="-128"/>
                  <a:ea typeface="メイリオ" panose="020B0604030504040204" pitchFamily="50" charset="-128"/>
                </a:rPr>
                <a:t>社会的苦痛</a:t>
              </a:r>
            </a:p>
          </p:txBody>
        </p:sp>
      </p:grpSp>
      <p:grpSp>
        <p:nvGrpSpPr>
          <p:cNvPr id="17" name="図形グループ 16"/>
          <p:cNvGrpSpPr/>
          <p:nvPr/>
        </p:nvGrpSpPr>
        <p:grpSpPr>
          <a:xfrm>
            <a:off x="2910009" y="4729309"/>
            <a:ext cx="3262432" cy="1667290"/>
            <a:chOff x="3639517" y="4729309"/>
            <a:chExt cx="3262432" cy="1667290"/>
          </a:xfrm>
        </p:grpSpPr>
        <p:sp>
          <p:nvSpPr>
            <p:cNvPr id="7" name="角丸四角形 6"/>
            <p:cNvSpPr/>
            <p:nvPr/>
          </p:nvSpPr>
          <p:spPr>
            <a:xfrm>
              <a:off x="3711229" y="5190974"/>
              <a:ext cx="3119008" cy="1205625"/>
            </a:xfrm>
            <a:prstGeom prst="roundRect">
              <a:avLst/>
            </a:prstGeom>
            <a:solidFill>
              <a:schemeClr val="accent3"/>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ja-JP" altLang="en-US" sz="2000" b="1" dirty="0">
                  <a:solidFill>
                    <a:prstClr val="white"/>
                  </a:solidFill>
                </a:rPr>
                <a:t>生きる意味への問い</a:t>
              </a:r>
              <a:endParaRPr lang="en-US" altLang="ja-JP" sz="2000" b="1" dirty="0">
                <a:solidFill>
                  <a:prstClr val="white"/>
                </a:solidFill>
              </a:endParaRPr>
            </a:p>
            <a:p>
              <a:pPr algn="ctr">
                <a:lnSpc>
                  <a:spcPct val="110000"/>
                </a:lnSpc>
              </a:pPr>
              <a:r>
                <a:rPr lang="ja-JP" altLang="en-US" sz="2000" b="1" dirty="0">
                  <a:solidFill>
                    <a:prstClr val="white"/>
                  </a:solidFill>
                </a:rPr>
                <a:t>死への恐怖</a:t>
              </a:r>
              <a:endParaRPr lang="en-US" altLang="ja-JP" sz="2000" b="1" dirty="0">
                <a:solidFill>
                  <a:prstClr val="white"/>
                </a:solidFill>
              </a:endParaRPr>
            </a:p>
            <a:p>
              <a:pPr algn="ctr">
                <a:lnSpc>
                  <a:spcPct val="110000"/>
                </a:lnSpc>
              </a:pPr>
              <a:r>
                <a:rPr lang="ja-JP" altLang="en-US" sz="2000" b="1" dirty="0">
                  <a:solidFill>
                    <a:prstClr val="white"/>
                  </a:solidFill>
                </a:rPr>
                <a:t>自責の念</a:t>
              </a:r>
              <a:endParaRPr lang="en-US" altLang="ja-JP" sz="2000" b="1" dirty="0">
                <a:solidFill>
                  <a:prstClr val="white"/>
                </a:solidFill>
              </a:endParaRPr>
            </a:p>
          </p:txBody>
        </p:sp>
        <p:sp>
          <p:nvSpPr>
            <p:cNvPr id="13" name="テキスト ボックス 12"/>
            <p:cNvSpPr txBox="1"/>
            <p:nvPr/>
          </p:nvSpPr>
          <p:spPr>
            <a:xfrm>
              <a:off x="3639517" y="4729309"/>
              <a:ext cx="3262432" cy="461665"/>
            </a:xfrm>
            <a:prstGeom prst="rect">
              <a:avLst/>
            </a:prstGeom>
            <a:noFill/>
          </p:spPr>
          <p:txBody>
            <a:bodyPr wrap="none" rtlCol="0">
              <a:spAutoFit/>
            </a:bodyPr>
            <a:lstStyle/>
            <a:p>
              <a:r>
                <a:rPr lang="ja-JP" altLang="en-US" sz="2400" b="1">
                  <a:solidFill>
                    <a:prstClr val="black"/>
                  </a:solidFill>
                  <a:latin typeface="メイリオ" panose="020B0604030504040204" pitchFamily="50" charset="-128"/>
                  <a:ea typeface="メイリオ" panose="020B0604030504040204" pitchFamily="50" charset="-128"/>
                </a:rPr>
                <a:t>スピリチュアルペイン</a:t>
              </a:r>
              <a:endParaRPr lang="ja-JP" altLang="en-US" sz="2400" b="1" dirty="0">
                <a:solidFill>
                  <a:prstClr val="black"/>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647962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ja-JP" altLang="en-US"/>
              <a:t>身体症状以外の問題点</a:t>
            </a:r>
            <a:endParaRPr lang="ja-JP" altLang="en-US" dirty="0"/>
          </a:p>
        </p:txBody>
      </p:sp>
      <p:sp>
        <p:nvSpPr>
          <p:cNvPr id="20483" name="Rectangle 3"/>
          <p:cNvSpPr>
            <a:spLocks noGrp="1" noChangeArrowheads="1"/>
          </p:cNvSpPr>
          <p:nvPr>
            <p:ph idx="1"/>
          </p:nvPr>
        </p:nvSpPr>
        <p:spPr/>
        <p:txBody>
          <a:bodyPr>
            <a:normAutofit fontScale="92500" lnSpcReduction="20000"/>
          </a:bodyPr>
          <a:lstStyle/>
          <a:p>
            <a:pPr marL="0" indent="0">
              <a:lnSpc>
                <a:spcPct val="150000"/>
              </a:lnSpc>
              <a:buNone/>
            </a:pPr>
            <a:r>
              <a:rPr lang="ja-JP" altLang="en-US" sz="3500" dirty="0"/>
              <a:t>本人にとって</a:t>
            </a:r>
          </a:p>
          <a:p>
            <a:pPr lvl="1">
              <a:lnSpc>
                <a:spcPct val="150000"/>
              </a:lnSpc>
              <a:buFont typeface="Arial" charset="0"/>
              <a:buChar char="•"/>
            </a:pPr>
            <a:r>
              <a:rPr lang="ja-JP" altLang="en-US" sz="3000" dirty="0"/>
              <a:t>病状の進行に対する不安</a:t>
            </a:r>
          </a:p>
          <a:p>
            <a:pPr lvl="1">
              <a:lnSpc>
                <a:spcPct val="150000"/>
              </a:lnSpc>
              <a:buFont typeface="Arial" charset="0"/>
              <a:buChar char="•"/>
            </a:pPr>
            <a:r>
              <a:rPr lang="ja-JP" altLang="en-US" sz="3000" dirty="0"/>
              <a:t>趣味や仕事の喪失</a:t>
            </a:r>
            <a:endParaRPr lang="en-US" altLang="ja-JP" sz="3000" dirty="0"/>
          </a:p>
          <a:p>
            <a:pPr lvl="1">
              <a:lnSpc>
                <a:spcPct val="150000"/>
              </a:lnSpc>
              <a:buFont typeface="Arial" charset="0"/>
              <a:buChar char="•"/>
            </a:pPr>
            <a:r>
              <a:rPr lang="ja-JP" altLang="en-US" sz="3000" dirty="0"/>
              <a:t>妻と今後のことを話し合えていないこと</a:t>
            </a:r>
          </a:p>
          <a:p>
            <a:pPr marL="0" indent="0">
              <a:lnSpc>
                <a:spcPct val="150000"/>
              </a:lnSpc>
              <a:buNone/>
            </a:pPr>
            <a:r>
              <a:rPr lang="ja-JP" altLang="en-US" sz="3500" dirty="0"/>
              <a:t>医療者にとって</a:t>
            </a:r>
          </a:p>
          <a:p>
            <a:pPr lvl="1">
              <a:lnSpc>
                <a:spcPct val="150000"/>
              </a:lnSpc>
              <a:buFont typeface="Arial" charset="0"/>
              <a:buChar char="•"/>
            </a:pPr>
            <a:r>
              <a:rPr lang="ja-JP" altLang="en-US" sz="3000" dirty="0"/>
              <a:t>介護力不足</a:t>
            </a:r>
            <a:endParaRPr lang="en-US" altLang="ja-JP" sz="3000" dirty="0"/>
          </a:p>
          <a:p>
            <a:pPr lvl="1">
              <a:lnSpc>
                <a:spcPct val="150000"/>
              </a:lnSpc>
              <a:buFont typeface="Arial" charset="0"/>
              <a:buChar char="•"/>
            </a:pPr>
            <a:r>
              <a:rPr lang="ja-JP" altLang="en-US" sz="3000" dirty="0"/>
              <a:t>経済的問題</a:t>
            </a:r>
          </a:p>
        </p:txBody>
      </p:sp>
    </p:spTree>
    <p:extLst>
      <p:ext uri="{BB962C8B-B14F-4D97-AF65-F5344CB8AC3E}">
        <p14:creationId xmlns:p14="http://schemas.microsoft.com/office/powerpoint/2010/main" val="3782540586"/>
      </p:ext>
    </p:extLst>
  </p:cSld>
  <p:clrMapOvr>
    <a:masterClrMapping/>
  </p:clrMapOvr>
</p:sld>
</file>

<file path=ppt/theme/theme1.xml><?xml version="1.0" encoding="utf-8"?>
<a:theme xmlns:a="http://schemas.openxmlformats.org/drawingml/2006/main" name="一般受講者レベルのスライ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EACEマスタ20150322" id="{0515003F-774B-4BC7-9033-D921E300D6FD}" vid="{C775CD0B-A924-45CF-984A-15F69A92000E}"/>
    </a:ext>
  </a:extLst>
</a:theme>
</file>

<file path=ppt/theme/theme2.xml><?xml version="1.0" encoding="utf-8"?>
<a:theme xmlns:a="http://schemas.openxmlformats.org/drawingml/2006/main" name="JPOSロゴ">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EACEマスタ20150322" id="{0515003F-774B-4BC7-9033-D921E300D6FD}" vid="{A63E2E7C-5238-499A-86BE-C69DA465373A}"/>
    </a:ext>
  </a:extLst>
</a:theme>
</file>

<file path=ppt/theme/theme3.xml><?xml version="1.0" encoding="utf-8"?>
<a:theme xmlns:a="http://schemas.openxmlformats.org/drawingml/2006/main" name="自由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EACEマスタ20150322" id="{0515003F-774B-4BC7-9033-D921E300D6FD}" vid="{3034E06D-89F0-42A2-9356-FA2E3B84FFEE}"/>
    </a:ext>
  </a:extLst>
</a:theme>
</file>

<file path=ppt/theme/theme4.xml><?xml version="1.0" encoding="utf-8"?>
<a:theme xmlns:a="http://schemas.openxmlformats.org/drawingml/2006/main" name="モジュールのねらい説明">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EACEマスタ20150322" id="{0515003F-774B-4BC7-9033-D921E300D6FD}" vid="{B38C6904-6C55-40EB-A475-873F07225B47}"/>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PEACEマスタ20150322</Template>
  <TotalTime>16431</TotalTime>
  <Words>947</Words>
  <Application>Microsoft Office PowerPoint</Application>
  <PresentationFormat>画面に合わせる (4:3)</PresentationFormat>
  <Paragraphs>104</Paragraphs>
  <Slides>9</Slides>
  <Notes>7</Notes>
  <HiddenSlides>0</HiddenSlides>
  <MMClips>0</MMClip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9</vt:i4>
      </vt:variant>
    </vt:vector>
  </HeadingPairs>
  <TitlesOfParts>
    <vt:vector size="24" baseType="lpstr">
      <vt:lpstr>HGP創英角ｺﾞｼｯｸUB</vt:lpstr>
      <vt:lpstr>ＭＳ Ｐゴシック</vt:lpstr>
      <vt:lpstr>ＭＳ Ｐ明朝</vt:lpstr>
      <vt:lpstr>News Gothic MT</vt:lpstr>
      <vt:lpstr>ヒラギノ角ゴ ProN</vt:lpstr>
      <vt:lpstr>メイリオ</vt:lpstr>
      <vt:lpstr>Arial</vt:lpstr>
      <vt:lpstr>Arial Black</vt:lpstr>
      <vt:lpstr>Calibri</vt:lpstr>
      <vt:lpstr>Times New Roman</vt:lpstr>
      <vt:lpstr>Wingdings</vt:lpstr>
      <vt:lpstr>一般受講者レベルのスライド</vt:lpstr>
      <vt:lpstr>JPOSロゴ</vt:lpstr>
      <vt:lpstr>自由設定</vt:lpstr>
      <vt:lpstr>モジュールのねらい説明</vt:lpstr>
      <vt:lpstr>PowerPoint プレゼンテーション</vt:lpstr>
      <vt:lpstr>全人的苦痛に対する緩和ケア （肺がん）</vt:lpstr>
      <vt:lpstr>痛みのアセスメントの一例</vt:lpstr>
      <vt:lpstr>痛みのマネジメントの一例…</vt:lpstr>
      <vt:lpstr>…痛みのマネジメントの一例</vt:lpstr>
      <vt:lpstr>痛み以外の身体症状</vt:lpstr>
      <vt:lpstr>その他に</vt:lpstr>
      <vt:lpstr>全人的苦痛</vt:lpstr>
      <vt:lpstr>身体症状以外の問題点</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永山淳</dc:creator>
  <cp:lastModifiedBy>進藤　美舟</cp:lastModifiedBy>
  <cp:revision>68</cp:revision>
  <cp:lastPrinted>2020-01-09T23:27:37Z</cp:lastPrinted>
  <dcterms:created xsi:type="dcterms:W3CDTF">2015-03-22T16:49:58Z</dcterms:created>
  <dcterms:modified xsi:type="dcterms:W3CDTF">2020-01-09T23:27:48Z</dcterms:modified>
</cp:coreProperties>
</file>