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1" r:id="rId1"/>
    <p:sldMasterId id="2147483682" r:id="rId2"/>
    <p:sldMasterId id="2147483660" r:id="rId3"/>
    <p:sldMasterId id="2147483729" r:id="rId4"/>
  </p:sldMasterIdLst>
  <p:notesMasterIdLst>
    <p:notesMasterId r:id="rId9"/>
  </p:notesMasterIdLst>
  <p:handoutMasterIdLst>
    <p:handoutMasterId r:id="rId10"/>
  </p:handoutMasterIdLst>
  <p:sldIdLst>
    <p:sldId id="263" r:id="rId5"/>
    <p:sldId id="270" r:id="rId6"/>
    <p:sldId id="418" r:id="rId7"/>
    <p:sldId id="419" r:id="rId8"/>
  </p:sldIdLst>
  <p:sldSz cx="9144000" cy="6858000" type="screen4x3"/>
  <p:notesSz cx="6805613" cy="9939338"/>
  <p:defaultTextStyle>
    <a:defPPr>
      <a:defRPr lang="ja-JP"/>
    </a:defPPr>
    <a:lvl1pPr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2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永山淳" initials="永山淳" lastIdx="8" clrIdx="0">
    <p:extLst/>
  </p:cmAuthor>
  <p:cmAuthor id="2" name="Yamamoto Ryo" initials="" lastIdx="2" clrIdx="1"/>
  <p:cmAuthor id="3" name="Ryo Yamamoto" initials="RY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B6D5"/>
    <a:srgbClr val="FF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ABFCF23-3B69-468F-B69F-88F6DE6A72F2}" styleName="中間スタイル 1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E171933-4619-4E11-9A3F-F7608DF75F80}" styleName="中間スタイル 1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75" autoAdjust="0"/>
    <p:restoredTop sz="82967" autoAdjust="0"/>
  </p:normalViewPr>
  <p:slideViewPr>
    <p:cSldViewPr snapToGrid="0" snapToObjects="1">
      <p:cViewPr varScale="1">
        <p:scale>
          <a:sx n="96" d="100"/>
          <a:sy n="96" d="100"/>
        </p:scale>
        <p:origin x="1818" y="90"/>
      </p:cViewPr>
      <p:guideLst>
        <p:guide orient="horz" pos="212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3" d="100"/>
        <a:sy n="163" d="100"/>
      </p:scale>
      <p:origin x="0" y="9120"/>
    </p:cViewPr>
  </p:sorterViewPr>
  <p:notesViewPr>
    <p:cSldViewPr snapToGrid="0" snapToObjects="1">
      <p:cViewPr varScale="1">
        <p:scale>
          <a:sx n="45" d="100"/>
          <a:sy n="45" d="100"/>
        </p:scale>
        <p:origin x="726" y="60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6068513" y="9420218"/>
            <a:ext cx="735511" cy="497524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B5636787-089A-43F6-B06D-B9D48B3B28EA}" type="slidenum">
              <a:rPr kumimoji="1" lang="ja-JP" altLang="en-US" smtClean="0">
                <a:latin typeface="メイリオ" panose="020B0604030504040204" pitchFamily="50" charset="-128"/>
                <a:ea typeface="メイリオ" panose="020B0604030504040204" pitchFamily="50" charset="-128"/>
              </a:rPr>
              <a:pPr/>
              <a:t>‹#›</a:t>
            </a:fld>
            <a:endParaRPr kumimoji="1" lang="ja-JP" altLang="en-US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-1" y="9420218"/>
            <a:ext cx="5804256" cy="512959"/>
          </a:xfrm>
          <a:prstGeom prst="rect">
            <a:avLst/>
          </a:prstGeom>
        </p:spPr>
        <p:txBody>
          <a:bodyPr vert="horz" lIns="94882" tIns="47441" rIns="94882" bIns="47441" rtlCol="0" anchor="b"/>
          <a:lstStyle>
            <a:lvl1pPr algn="l">
              <a:defRPr sz="1200"/>
            </a:lvl1pPr>
          </a:lstStyle>
          <a:p>
            <a:pPr>
              <a:lnSpc>
                <a:spcPct val="120000"/>
              </a:lnSpc>
            </a:pP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The </a:t>
            </a:r>
            <a:r>
              <a:rPr lang="en-US" altLang="ja-JP" sz="800" b="1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PEACE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project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 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ⓒ JSPM 2009</a:t>
            </a:r>
          </a:p>
          <a:p>
            <a:pPr>
              <a:lnSpc>
                <a:spcPct val="120000"/>
              </a:lnSpc>
            </a:pPr>
            <a:r>
              <a:rPr lang="en-US" altLang="ja-JP" sz="800" b="1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P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alliative care </a:t>
            </a:r>
            <a:r>
              <a:rPr lang="en-US" altLang="ja-JP" sz="800" b="1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E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mphasis program on symptom management and </a:t>
            </a:r>
            <a:r>
              <a:rPr lang="en-US" altLang="ja-JP" sz="800" b="1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A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ssessment for </a:t>
            </a:r>
            <a:r>
              <a:rPr lang="en-US" altLang="ja-JP" sz="800" b="1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C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ontinuous medical </a:t>
            </a:r>
            <a:r>
              <a:rPr lang="en-US" altLang="ja-JP" sz="800" b="1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E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  <a:cs typeface="Arial" panose="020B0604020202020204" pitchFamily="34" charset="0"/>
              </a:rPr>
              <a:t>ducation</a:t>
            </a:r>
          </a:p>
        </p:txBody>
      </p:sp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841" cy="497524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療養場所の選択と地域連携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肺がん）</a:t>
            </a:r>
          </a:p>
        </p:txBody>
      </p:sp>
    </p:spTree>
    <p:extLst>
      <p:ext uri="{BB962C8B-B14F-4D97-AF65-F5344CB8AC3E}">
        <p14:creationId xmlns:p14="http://schemas.microsoft.com/office/powerpoint/2010/main" val="20060549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693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40" y="0"/>
            <a:ext cx="2949099" cy="498693"/>
          </a:xfrm>
          <a:prstGeom prst="rect">
            <a:avLst/>
          </a:prstGeom>
        </p:spPr>
        <p:txBody>
          <a:bodyPr vert="horz" lIns="91550" tIns="45775" rIns="91550" bIns="45775" rtlCol="0"/>
          <a:lstStyle>
            <a:lvl1pPr algn="r">
              <a:defRPr sz="1200"/>
            </a:lvl1pPr>
          </a:lstStyle>
          <a:p>
            <a:fld id="{41AEEBD3-6BF7-4D24-B15C-6F7628D968F0}" type="datetimeFigureOut">
              <a:rPr kumimoji="1" lang="ja-JP" altLang="en-US" smtClean="0"/>
              <a:pPr/>
              <a:t>2020/1/10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19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50" tIns="45775" rIns="91550" bIns="4577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6"/>
            <a:ext cx="5444490" cy="3913615"/>
          </a:xfrm>
          <a:prstGeom prst="rect">
            <a:avLst/>
          </a:prstGeom>
        </p:spPr>
        <p:txBody>
          <a:bodyPr vert="horz" lIns="91550" tIns="45775" rIns="91550" bIns="4577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099" cy="498692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40" y="9440647"/>
            <a:ext cx="2949099" cy="498692"/>
          </a:xfrm>
          <a:prstGeom prst="rect">
            <a:avLst/>
          </a:prstGeom>
        </p:spPr>
        <p:txBody>
          <a:bodyPr vert="horz" lIns="91550" tIns="45775" rIns="91550" bIns="45775" rtlCol="0" anchor="b"/>
          <a:lstStyle>
            <a:lvl1pPr algn="r">
              <a:defRPr sz="1200"/>
            </a:lvl1pPr>
          </a:lstStyle>
          <a:p>
            <a:fld id="{1FB55A20-DC82-4237-8A71-91EBBA3DF855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0182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/>
              <a:t>この事例のマネジメントの一例を提示します。</a:t>
            </a:r>
            <a:endParaRPr kumimoji="1" lang="en-US" altLang="ja-JP" dirty="0"/>
          </a:p>
          <a:p>
            <a:r>
              <a:rPr kumimoji="1" lang="ja-JP" altLang="en-US" dirty="0"/>
              <a:t>あくまでも一例なので、これが正解という訳ではない。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5A20-DC82-4237-8A71-91EBBA3DF855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180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退院を前提とした入院中</a:t>
            </a:r>
            <a:r>
              <a:rPr kumimoji="1" lang="ja-JP" altLang="en-US" dirty="0"/>
              <a:t>の試験</a:t>
            </a:r>
            <a:r>
              <a:rPr kumimoji="1" lang="ja-JP" altLang="en-US" dirty="0" smtClean="0"/>
              <a:t>外泊には、訪問看護が利用できること</a:t>
            </a:r>
            <a:r>
              <a:rPr kumimoji="1" lang="ja-JP" altLang="en-US" dirty="0"/>
              <a:t>を知ってもらう。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B55A20-DC82-4237-8A71-91EBBA3DF855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4097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JSPMアイキャッ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481947" y="4495869"/>
            <a:ext cx="8180105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i="0" dirty="0">
                <a:solidFill>
                  <a:schemeClr val="tx2"/>
                </a:solidFill>
                <a:latin typeface="Calibri"/>
                <a:ea typeface="HGP創英角ｺﾞｼｯｸUB" charset="0"/>
                <a:cs typeface="Calibri"/>
              </a:rPr>
              <a:t>P</a:t>
            </a:r>
            <a:r>
              <a:rPr lang="en-US" altLang="ja-JP" sz="2400" b="1" i="0" dirty="0">
                <a:solidFill>
                  <a:srgbClr val="000000"/>
                </a:solidFill>
                <a:latin typeface="Calibri"/>
                <a:ea typeface="HGP創英角ｺﾞｼｯｸUB" charset="0"/>
                <a:cs typeface="Calibri"/>
              </a:rPr>
              <a:t>alliative care </a:t>
            </a:r>
            <a:r>
              <a:rPr lang="en-US" altLang="ja-JP" sz="2400" b="1" i="0" dirty="0">
                <a:solidFill>
                  <a:srgbClr val="1F497D"/>
                </a:solidFill>
                <a:latin typeface="Calibri"/>
                <a:ea typeface="HGP創英角ｺﾞｼｯｸUB" charset="0"/>
                <a:cs typeface="Calibri"/>
              </a:rPr>
              <a:t>E</a:t>
            </a:r>
            <a:r>
              <a:rPr lang="en-US" altLang="ja-JP" sz="2400" b="1" i="0" dirty="0">
                <a:solidFill>
                  <a:srgbClr val="000000"/>
                </a:solidFill>
                <a:latin typeface="Calibri"/>
                <a:ea typeface="HGP創英角ｺﾞｼｯｸUB" charset="0"/>
                <a:cs typeface="Calibri"/>
              </a:rPr>
              <a:t>mphasis program on symptom  management and </a:t>
            </a:r>
            <a:r>
              <a:rPr lang="en-US" altLang="ja-JP" sz="2400" b="1" i="0" dirty="0">
                <a:solidFill>
                  <a:srgbClr val="1F497D"/>
                </a:solidFill>
                <a:latin typeface="Calibri"/>
                <a:ea typeface="HGP創英角ｺﾞｼｯｸUB" charset="0"/>
                <a:cs typeface="Calibri"/>
              </a:rPr>
              <a:t>A</a:t>
            </a:r>
            <a:r>
              <a:rPr lang="en-US" altLang="ja-JP" sz="2400" b="1" i="0" dirty="0">
                <a:solidFill>
                  <a:srgbClr val="000000"/>
                </a:solidFill>
                <a:latin typeface="Calibri"/>
                <a:ea typeface="HGP創英角ｺﾞｼｯｸUB" charset="0"/>
                <a:cs typeface="Calibri"/>
              </a:rPr>
              <a:t>ssessment for </a:t>
            </a:r>
            <a:r>
              <a:rPr lang="en-US" altLang="ja-JP" sz="2400" b="1" i="0" dirty="0">
                <a:solidFill>
                  <a:srgbClr val="1F497D"/>
                </a:solidFill>
                <a:latin typeface="Calibri"/>
                <a:ea typeface="HGP創英角ｺﾞｼｯｸUB" charset="0"/>
                <a:cs typeface="Calibri"/>
              </a:rPr>
              <a:t>C</a:t>
            </a:r>
            <a:r>
              <a:rPr lang="en-US" altLang="ja-JP" sz="2400" b="1" i="0" dirty="0">
                <a:solidFill>
                  <a:srgbClr val="000000"/>
                </a:solidFill>
                <a:latin typeface="Calibri"/>
                <a:ea typeface="HGP創英角ｺﾞｼｯｸUB" charset="0"/>
                <a:cs typeface="Calibri"/>
              </a:rPr>
              <a:t>ontinuous medical </a:t>
            </a:r>
            <a:r>
              <a:rPr lang="en-US" altLang="ja-JP" sz="2400" b="1" i="0" dirty="0">
                <a:solidFill>
                  <a:srgbClr val="1F497D"/>
                </a:solidFill>
                <a:latin typeface="Calibri"/>
                <a:ea typeface="HGP創英角ｺﾞｼｯｸUB" charset="0"/>
                <a:cs typeface="Calibri"/>
              </a:rPr>
              <a:t>E</a:t>
            </a:r>
            <a:r>
              <a:rPr lang="en-US" altLang="ja-JP" sz="2400" b="1" i="0" dirty="0">
                <a:solidFill>
                  <a:srgbClr val="000000"/>
                </a:solidFill>
                <a:latin typeface="Calibri"/>
                <a:ea typeface="HGP創英角ｺﾞｼｯｸUB" charset="0"/>
                <a:cs typeface="Calibri"/>
              </a:rPr>
              <a:t>ducation</a:t>
            </a:r>
            <a:endParaRPr lang="ja-JP" altLang="en-US" sz="2400" b="1" i="0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charset="0"/>
              <a:buNone/>
              <a:defRPr/>
            </a:pPr>
            <a:endParaRPr lang="en-US" altLang="ja-JP" sz="2400" b="1" i="0" dirty="0">
              <a:solidFill>
                <a:srgbClr val="000000"/>
              </a:solidFill>
              <a:latin typeface="Calibri"/>
              <a:ea typeface="HGP創英角ｺﾞｼｯｸUB" charset="0"/>
              <a:cs typeface="Calibri"/>
            </a:endParaRPr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4214626"/>
            <a:ext cx="9144000" cy="0"/>
          </a:xfrm>
          <a:prstGeom prst="line">
            <a:avLst/>
          </a:prstGeom>
          <a:ln w="57150" cmpd="sng">
            <a:solidFill>
              <a:schemeClr val="tx2"/>
            </a:solidFill>
            <a:headEnd type="none"/>
            <a:tailEnd type="none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" name="図 1" descr="PEACEロゴ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399" y="2369924"/>
            <a:ext cx="5791200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1040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SPMタイトルのみ(ADVANC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cxnSp>
        <p:nvCxnSpPr>
          <p:cNvPr id="4" name="直線コネクタ 3"/>
          <p:cNvCxnSpPr/>
          <p:nvPr userDrawn="1"/>
        </p:nvCxnSpPr>
        <p:spPr>
          <a:xfrm>
            <a:off x="0" y="1014400"/>
            <a:ext cx="91440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6046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1736100"/>
            <a:ext cx="9144000" cy="2572002"/>
          </a:xfrm>
          <a:prstGeom prst="rect">
            <a:avLst/>
          </a:prstGeom>
          <a:solidFill>
            <a:srgbClr val="604A7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64" y="2130424"/>
            <a:ext cx="8440614" cy="1952627"/>
          </a:xfrm>
        </p:spPr>
        <p:txBody>
          <a:bodyPr/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646390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二段組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0"/>
          </p:nvPr>
        </p:nvSpPr>
        <p:spPr>
          <a:xfrm>
            <a:off x="158372" y="1331962"/>
            <a:ext cx="4320000" cy="5040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11"/>
          </p:nvPr>
        </p:nvSpPr>
        <p:spPr>
          <a:xfrm>
            <a:off x="4681254" y="1331962"/>
            <a:ext cx="4320000" cy="5040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5462235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JPOSアイキャッ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/>
          <p:cNvSpPr/>
          <p:nvPr userDrawn="1"/>
        </p:nvSpPr>
        <p:spPr>
          <a:xfrm>
            <a:off x="481947" y="4495869"/>
            <a:ext cx="8180105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2400" b="1" i="0" dirty="0">
                <a:solidFill>
                  <a:schemeClr val="tx2"/>
                </a:solidFill>
                <a:latin typeface="Calibri"/>
                <a:ea typeface="HGP創英角ｺﾞｼｯｸUB" charset="0"/>
                <a:cs typeface="Calibri"/>
              </a:rPr>
              <a:t>P</a:t>
            </a:r>
            <a:r>
              <a:rPr lang="en-US" altLang="ja-JP" sz="2400" b="1" i="0" dirty="0">
                <a:solidFill>
                  <a:srgbClr val="000000"/>
                </a:solidFill>
                <a:latin typeface="Calibri"/>
                <a:ea typeface="HGP創英角ｺﾞｼｯｸUB" charset="0"/>
                <a:cs typeface="Calibri"/>
              </a:rPr>
              <a:t>alliative care </a:t>
            </a:r>
            <a:r>
              <a:rPr lang="en-US" altLang="ja-JP" sz="2400" b="1" i="0" dirty="0">
                <a:solidFill>
                  <a:srgbClr val="1F497D"/>
                </a:solidFill>
                <a:latin typeface="Calibri"/>
                <a:ea typeface="HGP創英角ｺﾞｼｯｸUB" charset="0"/>
                <a:cs typeface="Calibri"/>
              </a:rPr>
              <a:t>E</a:t>
            </a:r>
            <a:r>
              <a:rPr lang="en-US" altLang="ja-JP" sz="2400" b="1" i="0" dirty="0">
                <a:solidFill>
                  <a:srgbClr val="000000"/>
                </a:solidFill>
                <a:latin typeface="Calibri"/>
                <a:ea typeface="HGP創英角ｺﾞｼｯｸUB" charset="0"/>
                <a:cs typeface="Calibri"/>
              </a:rPr>
              <a:t>mphasis program on symptom  management and </a:t>
            </a:r>
            <a:r>
              <a:rPr lang="en-US" altLang="ja-JP" sz="2400" b="1" i="0" dirty="0">
                <a:solidFill>
                  <a:srgbClr val="1F497D"/>
                </a:solidFill>
                <a:latin typeface="Calibri"/>
                <a:ea typeface="HGP創英角ｺﾞｼｯｸUB" charset="0"/>
                <a:cs typeface="Calibri"/>
              </a:rPr>
              <a:t>A</a:t>
            </a:r>
            <a:r>
              <a:rPr lang="en-US" altLang="ja-JP" sz="2400" b="1" i="0" dirty="0">
                <a:solidFill>
                  <a:srgbClr val="000000"/>
                </a:solidFill>
                <a:latin typeface="Calibri"/>
                <a:ea typeface="HGP創英角ｺﾞｼｯｸUB" charset="0"/>
                <a:cs typeface="Calibri"/>
              </a:rPr>
              <a:t>ssessment for </a:t>
            </a:r>
            <a:r>
              <a:rPr lang="en-US" altLang="ja-JP" sz="2400" b="1" i="0" dirty="0">
                <a:solidFill>
                  <a:srgbClr val="1F497D"/>
                </a:solidFill>
                <a:latin typeface="Calibri"/>
                <a:ea typeface="HGP創英角ｺﾞｼｯｸUB" charset="0"/>
                <a:cs typeface="Calibri"/>
              </a:rPr>
              <a:t>C</a:t>
            </a:r>
            <a:r>
              <a:rPr lang="en-US" altLang="ja-JP" sz="2400" b="1" i="0" dirty="0">
                <a:solidFill>
                  <a:srgbClr val="000000"/>
                </a:solidFill>
                <a:latin typeface="Calibri"/>
                <a:ea typeface="HGP創英角ｺﾞｼｯｸUB" charset="0"/>
                <a:cs typeface="Calibri"/>
              </a:rPr>
              <a:t>ontinuous medical </a:t>
            </a:r>
            <a:r>
              <a:rPr lang="en-US" altLang="ja-JP" sz="2400" b="1" i="0" dirty="0">
                <a:solidFill>
                  <a:srgbClr val="1F497D"/>
                </a:solidFill>
                <a:latin typeface="Calibri"/>
                <a:ea typeface="HGP創英角ｺﾞｼｯｸUB" charset="0"/>
                <a:cs typeface="Calibri"/>
              </a:rPr>
              <a:t>E</a:t>
            </a:r>
            <a:r>
              <a:rPr lang="en-US" altLang="ja-JP" sz="2400" b="1" i="0" dirty="0">
                <a:solidFill>
                  <a:srgbClr val="000000"/>
                </a:solidFill>
                <a:latin typeface="Calibri"/>
                <a:ea typeface="HGP創英角ｺﾞｼｯｸUB" charset="0"/>
                <a:cs typeface="Calibri"/>
              </a:rPr>
              <a:t>ducation</a:t>
            </a:r>
            <a:endParaRPr lang="ja-JP" altLang="en-US" sz="2400" b="1" i="0" dirty="0">
              <a:solidFill>
                <a:srgbClr val="000000"/>
              </a:solidFill>
              <a:latin typeface="Calibri"/>
              <a:cs typeface="Calibri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charset="0"/>
              <a:buNone/>
              <a:defRPr/>
            </a:pPr>
            <a:endParaRPr lang="en-US" altLang="ja-JP" sz="2400" b="1" i="0" dirty="0">
              <a:solidFill>
                <a:srgbClr val="000000"/>
              </a:solidFill>
              <a:latin typeface="Calibri"/>
              <a:ea typeface="HGP創英角ｺﾞｼｯｸUB" charset="0"/>
              <a:cs typeface="Calibri"/>
            </a:endParaRPr>
          </a:p>
        </p:txBody>
      </p:sp>
      <p:cxnSp>
        <p:nvCxnSpPr>
          <p:cNvPr id="3" name="直線コネクタ 2"/>
          <p:cNvCxnSpPr/>
          <p:nvPr userDrawn="1"/>
        </p:nvCxnSpPr>
        <p:spPr>
          <a:xfrm>
            <a:off x="0" y="4214626"/>
            <a:ext cx="9144000" cy="0"/>
          </a:xfrm>
          <a:prstGeom prst="line">
            <a:avLst/>
          </a:prstGeom>
          <a:ln w="57150" cmpd="sng">
            <a:solidFill>
              <a:schemeClr val="tx2"/>
            </a:solidFill>
            <a:headEnd type="none"/>
            <a:tailEnd type="none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4" name="図 3" descr="PEACEロゴ.pd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399" y="2369924"/>
            <a:ext cx="5791200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7782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POS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1736100"/>
            <a:ext cx="9144000" cy="2572002"/>
          </a:xfrm>
          <a:prstGeom prst="rect">
            <a:avLst/>
          </a:prstGeom>
          <a:solidFill>
            <a:srgbClr val="604A7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64" y="2130424"/>
            <a:ext cx="8440614" cy="1952627"/>
          </a:xfrm>
        </p:spPr>
        <p:txBody>
          <a:bodyPr/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62876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POS小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0" y="4083050"/>
            <a:ext cx="9144000" cy="225051"/>
          </a:xfrm>
          <a:prstGeom prst="rect">
            <a:avLst/>
          </a:prstGeom>
          <a:solidFill>
            <a:srgbClr val="604A7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>
              <a:solidFill>
                <a:prstClr val="white"/>
              </a:solidFill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ctrTitle"/>
          </p:nvPr>
        </p:nvSpPr>
        <p:spPr>
          <a:xfrm>
            <a:off x="450164" y="2340241"/>
            <a:ext cx="8440614" cy="1952627"/>
          </a:xfrm>
          <a:noFill/>
        </p:spPr>
        <p:txBody>
          <a:bodyPr/>
          <a:lstStyle>
            <a:lvl1pPr>
              <a:defRPr sz="4800" b="1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705831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POS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065549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POS二段組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0"/>
          </p:nvPr>
        </p:nvSpPr>
        <p:spPr>
          <a:xfrm>
            <a:off x="158372" y="1331962"/>
            <a:ext cx="4320000" cy="5040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11"/>
          </p:nvPr>
        </p:nvSpPr>
        <p:spPr>
          <a:xfrm>
            <a:off x="4681254" y="1331962"/>
            <a:ext cx="4320000" cy="5040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2814358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POS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88180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JPOS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362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SPMモジュール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1736100"/>
            <a:ext cx="9144000" cy="2572002"/>
          </a:xfrm>
          <a:prstGeom prst="rect">
            <a:avLst/>
          </a:prstGeom>
          <a:solidFill>
            <a:srgbClr val="604A7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64" y="2130424"/>
            <a:ext cx="8440614" cy="1952627"/>
          </a:xfrm>
        </p:spPr>
        <p:txBody>
          <a:bodyPr/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6646390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POSコンテンツ（ADVANCE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cxnSp>
        <p:nvCxnSpPr>
          <p:cNvPr id="5" name="直線コネクタ 4"/>
          <p:cNvCxnSpPr/>
          <p:nvPr userDrawn="1"/>
        </p:nvCxnSpPr>
        <p:spPr>
          <a:xfrm>
            <a:off x="0" y="1038095"/>
            <a:ext cx="9144000" cy="0"/>
          </a:xfrm>
          <a:prstGeom prst="line">
            <a:avLst/>
          </a:prstGeom>
          <a:ln w="5715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14339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POS二段組み（ADVANCE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0"/>
          </p:nvPr>
        </p:nvSpPr>
        <p:spPr>
          <a:xfrm>
            <a:off x="158372" y="1331962"/>
            <a:ext cx="4320000" cy="5040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11"/>
          </p:nvPr>
        </p:nvSpPr>
        <p:spPr>
          <a:xfrm>
            <a:off x="4681254" y="1331962"/>
            <a:ext cx="4320000" cy="5040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1038095"/>
            <a:ext cx="9144000" cy="0"/>
          </a:xfrm>
          <a:prstGeom prst="line">
            <a:avLst/>
          </a:prstGeom>
          <a:ln w="5715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13188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POSタイトルのみ（ADVANCE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cxnSp>
        <p:nvCxnSpPr>
          <p:cNvPr id="4" name="直線コネクタ 3"/>
          <p:cNvCxnSpPr/>
          <p:nvPr userDrawn="1"/>
        </p:nvCxnSpPr>
        <p:spPr>
          <a:xfrm>
            <a:off x="0" y="1038095"/>
            <a:ext cx="9144000" cy="0"/>
          </a:xfrm>
          <a:prstGeom prst="line">
            <a:avLst/>
          </a:prstGeom>
          <a:ln w="57150" cmpd="sng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38834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由設定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1736100"/>
            <a:ext cx="9144000" cy="2572002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398992"/>
            <a:ext cx="7772400" cy="1470025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r>
              <a:rPr kumimoji="1"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78429531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由設定小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 userDrawn="1"/>
        </p:nvSpPr>
        <p:spPr>
          <a:xfrm>
            <a:off x="0" y="4083050"/>
            <a:ext cx="9144000" cy="225051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>
              <a:solidFill>
                <a:prstClr val="white"/>
              </a:solidFill>
            </a:endParaRPr>
          </a:p>
        </p:txBody>
      </p:sp>
      <p:sp>
        <p:nvSpPr>
          <p:cNvPr id="5" name="タイトル 1"/>
          <p:cNvSpPr>
            <a:spLocks noGrp="1"/>
          </p:cNvSpPr>
          <p:nvPr>
            <p:ph type="ctrTitle"/>
          </p:nvPr>
        </p:nvSpPr>
        <p:spPr>
          <a:xfrm>
            <a:off x="450164" y="2340241"/>
            <a:ext cx="8440614" cy="1952627"/>
          </a:xfrm>
          <a:noFill/>
        </p:spPr>
        <p:txBody>
          <a:bodyPr/>
          <a:lstStyle>
            <a:lvl1pPr>
              <a:defRPr sz="4800" b="1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333598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由設定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rgbClr val="4F62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8" name="タイトル 1"/>
          <p:cNvSpPr>
            <a:spLocks noGrp="1"/>
          </p:cNvSpPr>
          <p:nvPr>
            <p:ph type="title"/>
          </p:nvPr>
        </p:nvSpPr>
        <p:spPr>
          <a:xfrm>
            <a:off x="457200" y="146038"/>
            <a:ext cx="8229600" cy="868362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835146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由設定二段組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-4135"/>
            <a:ext cx="9144000" cy="1143000"/>
          </a:xfrm>
          <a:prstGeom prst="rect">
            <a:avLst/>
          </a:prstGeom>
          <a:solidFill>
            <a:srgbClr val="4F622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0"/>
          </p:nvPr>
        </p:nvSpPr>
        <p:spPr>
          <a:xfrm>
            <a:off x="158372" y="1331962"/>
            <a:ext cx="4320000" cy="5040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11"/>
          </p:nvPr>
        </p:nvSpPr>
        <p:spPr>
          <a:xfrm>
            <a:off x="4681254" y="1331962"/>
            <a:ext cx="4320000" cy="5040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1397201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1736100"/>
            <a:ext cx="9144000" cy="257200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>
              <a:solidFill>
                <a:prstClr val="white"/>
              </a:solidFill>
            </a:endParaRPr>
          </a:p>
        </p:txBody>
      </p:sp>
      <p:sp>
        <p:nvSpPr>
          <p:cNvPr id="3" name="正方形/長方形 2"/>
          <p:cNvSpPr/>
          <p:nvPr userDrawn="1"/>
        </p:nvSpPr>
        <p:spPr>
          <a:xfrm>
            <a:off x="1124909" y="4475003"/>
            <a:ext cx="6894182" cy="18097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ここからのスライドは、ファシリテーターの方を対象として、このモジュールを通じて参加者になにを学んでいただくかを説明したものです</a:t>
            </a:r>
            <a:endParaRPr kumimoji="1" lang="en-US" altLang="ja-JP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/>
              <a:ea typeface="メイリオ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参加者に配付するハンドブックに印刷する必要はありません</a:t>
            </a:r>
          </a:p>
        </p:txBody>
      </p:sp>
      <p:sp>
        <p:nvSpPr>
          <p:cNvPr id="5" name="正方形/長方形 4"/>
          <p:cNvSpPr/>
          <p:nvPr userDrawn="1"/>
        </p:nvSpPr>
        <p:spPr>
          <a:xfrm>
            <a:off x="947292" y="2705725"/>
            <a:ext cx="724941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/>
                <a:ea typeface="メイリオ"/>
              </a:rPr>
              <a:t>このモジュールのねらい</a:t>
            </a:r>
            <a:endParaRPr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5987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モジュールの目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正方形/長方形 4"/>
          <p:cNvSpPr/>
          <p:nvPr userDrawn="1"/>
        </p:nvSpPr>
        <p:spPr>
          <a:xfrm>
            <a:off x="1613357" y="186780"/>
            <a:ext cx="5917287" cy="76944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kumimoji="1" lang="ja-JP" alt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/>
                <a:ea typeface="メイリオ"/>
              </a:rPr>
              <a:t>モジュールの目標</a:t>
            </a:r>
            <a:endParaRPr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62651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運営上の留意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>
              <a:solidFill>
                <a:schemeClr val="bg1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6" name="正方形/長方形 5"/>
          <p:cNvSpPr/>
          <p:nvPr userDrawn="1"/>
        </p:nvSpPr>
        <p:spPr>
          <a:xfrm>
            <a:off x="1613357" y="186780"/>
            <a:ext cx="5917287" cy="76944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kumimoji="1" lang="ja-JP" altLang="en-US" sz="4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メイリオ"/>
                <a:ea typeface="メイリオ"/>
              </a:rPr>
              <a:t>運営上の留意点</a:t>
            </a:r>
            <a:endParaRPr lang="ja-JP" alt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980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SPM小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4083050"/>
            <a:ext cx="9144000" cy="225051"/>
          </a:xfrm>
          <a:prstGeom prst="rect">
            <a:avLst/>
          </a:prstGeom>
          <a:solidFill>
            <a:srgbClr val="604A7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50164" y="2340241"/>
            <a:ext cx="8440614" cy="1952627"/>
          </a:xfrm>
          <a:noFill/>
        </p:spPr>
        <p:txBody>
          <a:bodyPr/>
          <a:lstStyle>
            <a:lvl1pPr>
              <a:defRPr sz="4800" b="1">
                <a:solidFill>
                  <a:schemeClr val="accent4">
                    <a:lumMod val="50000"/>
                  </a:schemeClr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395961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SPM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44304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SPM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01843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SPM二段組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0"/>
          </p:nvPr>
        </p:nvSpPr>
        <p:spPr>
          <a:xfrm>
            <a:off x="158372" y="1331962"/>
            <a:ext cx="4320000" cy="5040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11"/>
          </p:nvPr>
        </p:nvSpPr>
        <p:spPr>
          <a:xfrm>
            <a:off x="4681254" y="1331962"/>
            <a:ext cx="4320000" cy="5040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546223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JSPM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7545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JSPMコンテンツ(ADVANC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cxnSp>
        <p:nvCxnSpPr>
          <p:cNvPr id="5" name="直線コネクタ 4"/>
          <p:cNvCxnSpPr/>
          <p:nvPr userDrawn="1"/>
        </p:nvCxnSpPr>
        <p:spPr>
          <a:xfrm>
            <a:off x="0" y="1014400"/>
            <a:ext cx="91440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3698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SPM二段組み(ADVANC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 userDrawn="1"/>
        </p:nvSpPr>
        <p:spPr>
          <a:xfrm>
            <a:off x="0" y="0"/>
            <a:ext cx="9144000" cy="1143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>
              <a:solidFill>
                <a:prstClr val="white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anchor="b"/>
          <a:lstStyle>
            <a:lvl1pPr>
              <a:defRPr b="1">
                <a:solidFill>
                  <a:srgbClr val="FFFFFF"/>
                </a:solidFill>
              </a:defRPr>
            </a:lvl1pPr>
          </a:lstStyle>
          <a:p>
            <a:r>
              <a:rPr lang="ja-JP" altLang="en-US" dirty="0"/>
              <a:t>マスター タイトルの書式設定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10"/>
          </p:nvPr>
        </p:nvSpPr>
        <p:spPr>
          <a:xfrm>
            <a:off x="158372" y="1331962"/>
            <a:ext cx="4320000" cy="5040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11"/>
          </p:nvPr>
        </p:nvSpPr>
        <p:spPr>
          <a:xfrm>
            <a:off x="4681254" y="1331962"/>
            <a:ext cx="4320000" cy="5040000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cxnSp>
        <p:nvCxnSpPr>
          <p:cNvPr id="8" name="直線コネクタ 7"/>
          <p:cNvCxnSpPr/>
          <p:nvPr userDrawn="1"/>
        </p:nvCxnSpPr>
        <p:spPr>
          <a:xfrm>
            <a:off x="0" y="1014400"/>
            <a:ext cx="9144000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45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146038"/>
            <a:ext cx="8229600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051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376064"/>
            <a:ext cx="8229600" cy="4907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sz="2600" b="0" i="0" dirty="0">
                <a:solidFill>
                  <a:srgbClr val="000000"/>
                </a:solidFill>
                <a:latin typeface="ヒラギノ角ゴ ProN"/>
                <a:ea typeface="ヒラギノ角ゴ ProN"/>
                <a:cs typeface="ヒラギノ角ゴ ProN"/>
              </a:rPr>
              <a:t>メインスライド</a:t>
            </a:r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pic>
        <p:nvPicPr>
          <p:cNvPr id="10" name="図 6" descr="JSPM(png32).png"/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144"/>
          <a:stretch/>
        </p:blipFill>
        <p:spPr bwMode="auto">
          <a:xfrm>
            <a:off x="8517471" y="6681892"/>
            <a:ext cx="448730" cy="150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図 1" descr="PEACEロゴ.jp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6620256"/>
            <a:ext cx="9070848" cy="246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6722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03" r:id="rId2"/>
    <p:sldLayoutId id="2147483716" r:id="rId3"/>
    <p:sldLayoutId id="2147483704" r:id="rId4"/>
    <p:sldLayoutId id="2147483705" r:id="rId5"/>
    <p:sldLayoutId id="2147483706" r:id="rId6"/>
    <p:sldLayoutId id="2147483707" r:id="rId7"/>
    <p:sldLayoutId id="2147483724" r:id="rId8"/>
    <p:sldLayoutId id="2147483727" r:id="rId9"/>
    <p:sldLayoutId id="2147483726" r:id="rId10"/>
    <p:sldLayoutId id="2147483736" r:id="rId11"/>
    <p:sldLayoutId id="2147483738" r:id="rId12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メイリオ"/>
          <a:ea typeface="メイリオ"/>
          <a:cs typeface="メイリオ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メイリオ"/>
          <a:ea typeface="メイリオ"/>
          <a:cs typeface="メイリオ"/>
        </a:defRPr>
      </a:lvl1pPr>
      <a:lvl2pPr marL="742950" indent="-28575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メイリオ"/>
          <a:ea typeface="メイリオ"/>
          <a:cs typeface="メイリオ"/>
        </a:defRPr>
      </a:lvl2pPr>
      <a:lvl3pPr marL="1143000" indent="-2286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メイリオ"/>
          <a:ea typeface="メイリオ"/>
          <a:cs typeface="メイリオ"/>
        </a:defRPr>
      </a:lvl3pPr>
      <a:lvl4pPr marL="1600200" indent="-2286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メイリオ"/>
          <a:ea typeface="メイリオ"/>
          <a:cs typeface="メイリオ"/>
        </a:defRPr>
      </a:lvl4pPr>
      <a:lvl5pPr marL="2057400" indent="-2286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accent4">
            <a:lumMod val="50000"/>
          </a:schemeClr>
        </a:buClr>
        <a:buSzPct val="125000"/>
        <a:buFont typeface="Arial" charset="0"/>
        <a:buChar char="»"/>
        <a:defRPr kumimoji="1" sz="2000" kern="1200">
          <a:solidFill>
            <a:schemeClr val="tx1"/>
          </a:solidFill>
          <a:latin typeface="メイリオ"/>
          <a:ea typeface="メイリオ"/>
          <a:cs typeface="メイリオ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302025" y="146038"/>
            <a:ext cx="8534142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051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302025" y="1600200"/>
            <a:ext cx="8534142" cy="4907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7" name="正方形/長方形 6"/>
          <p:cNvSpPr/>
          <p:nvPr userDrawn="1"/>
        </p:nvSpPr>
        <p:spPr>
          <a:xfrm>
            <a:off x="1204913" y="6623052"/>
            <a:ext cx="7939087" cy="24235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b="1" dirty="0"/>
          </a:p>
        </p:txBody>
      </p:sp>
      <p:pic>
        <p:nvPicPr>
          <p:cNvPr id="11" name="Picture 9" descr="ロゴデータ透明２"/>
          <p:cNvPicPr>
            <a:picLocks noChangeAspect="1" noChangeArrowheads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8524611" y="6616353"/>
            <a:ext cx="488950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正方形/長方形 11"/>
          <p:cNvSpPr/>
          <p:nvPr userDrawn="1"/>
        </p:nvSpPr>
        <p:spPr>
          <a:xfrm>
            <a:off x="1321334" y="6617154"/>
            <a:ext cx="7196137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100" b="1" i="1" dirty="0">
                <a:solidFill>
                  <a:schemeClr val="accent1">
                    <a:lumMod val="75000"/>
                  </a:schemeClr>
                </a:solidFill>
                <a:latin typeface="Calibri"/>
                <a:ea typeface="HGP創英角ｺﾞｼｯｸUB" charset="0"/>
                <a:cs typeface="Calibri"/>
              </a:rPr>
              <a:t>P</a:t>
            </a:r>
            <a:r>
              <a:rPr lang="en-US" altLang="ja-JP" sz="1100" b="1" i="1" dirty="0">
                <a:solidFill>
                  <a:srgbClr val="FFFFFF"/>
                </a:solidFill>
                <a:latin typeface="Calibri"/>
                <a:ea typeface="HGP創英角ｺﾞｼｯｸUB" charset="0"/>
                <a:cs typeface="Calibri"/>
              </a:rPr>
              <a:t>alliative care </a:t>
            </a:r>
            <a:r>
              <a:rPr lang="en-US" altLang="ja-JP" sz="1100" b="1" i="1" dirty="0">
                <a:solidFill>
                  <a:srgbClr val="376092"/>
                </a:solidFill>
                <a:latin typeface="Calibri"/>
                <a:ea typeface="HGP創英角ｺﾞｼｯｸUB" charset="0"/>
                <a:cs typeface="Calibri"/>
              </a:rPr>
              <a:t>E</a:t>
            </a:r>
            <a:r>
              <a:rPr lang="en-US" altLang="ja-JP" sz="1100" b="1" i="1" dirty="0">
                <a:solidFill>
                  <a:srgbClr val="FFFFFF"/>
                </a:solidFill>
                <a:latin typeface="Calibri"/>
                <a:ea typeface="HGP創英角ｺﾞｼｯｸUB" charset="0"/>
                <a:cs typeface="Calibri"/>
              </a:rPr>
              <a:t>mphasis program on symptom  management and </a:t>
            </a:r>
            <a:r>
              <a:rPr lang="en-US" altLang="ja-JP" sz="1100" b="1" i="1" dirty="0">
                <a:solidFill>
                  <a:srgbClr val="376092"/>
                </a:solidFill>
                <a:latin typeface="Calibri"/>
                <a:ea typeface="HGP創英角ｺﾞｼｯｸUB" charset="0"/>
                <a:cs typeface="Calibri"/>
              </a:rPr>
              <a:t>A</a:t>
            </a:r>
            <a:r>
              <a:rPr lang="en-US" altLang="ja-JP" sz="1100" b="1" i="1" dirty="0">
                <a:solidFill>
                  <a:srgbClr val="FFFFFF"/>
                </a:solidFill>
                <a:latin typeface="Calibri"/>
                <a:ea typeface="HGP創英角ｺﾞｼｯｸUB" charset="0"/>
                <a:cs typeface="Calibri"/>
              </a:rPr>
              <a:t>ssessment for </a:t>
            </a:r>
            <a:r>
              <a:rPr lang="en-US" altLang="ja-JP" sz="1100" b="1" i="1" dirty="0">
                <a:solidFill>
                  <a:srgbClr val="376092"/>
                </a:solidFill>
                <a:latin typeface="Calibri"/>
                <a:ea typeface="HGP創英角ｺﾞｼｯｸUB" charset="0"/>
                <a:cs typeface="Calibri"/>
              </a:rPr>
              <a:t>C</a:t>
            </a:r>
            <a:r>
              <a:rPr lang="en-US" altLang="ja-JP" sz="1100" b="1" i="1" dirty="0">
                <a:solidFill>
                  <a:srgbClr val="FFFFFF"/>
                </a:solidFill>
                <a:latin typeface="Calibri"/>
                <a:ea typeface="HGP創英角ｺﾞｼｯｸUB" charset="0"/>
                <a:cs typeface="Calibri"/>
              </a:rPr>
              <a:t>ontinuous medical </a:t>
            </a:r>
            <a:r>
              <a:rPr lang="en-US" altLang="ja-JP" sz="1100" b="1" i="1" dirty="0">
                <a:solidFill>
                  <a:srgbClr val="376092"/>
                </a:solidFill>
                <a:latin typeface="Calibri"/>
                <a:ea typeface="HGP創英角ｺﾞｼｯｸUB" charset="0"/>
                <a:cs typeface="Calibri"/>
              </a:rPr>
              <a:t>E</a:t>
            </a:r>
            <a:r>
              <a:rPr lang="en-US" altLang="ja-JP" sz="1100" b="1" i="1" dirty="0">
                <a:solidFill>
                  <a:srgbClr val="FFFFFF"/>
                </a:solidFill>
                <a:latin typeface="Calibri"/>
                <a:ea typeface="HGP創英角ｺﾞｼｯｸUB" charset="0"/>
                <a:cs typeface="Calibri"/>
              </a:rPr>
              <a:t>ducation</a:t>
            </a:r>
            <a:endParaRPr lang="ja-JP" altLang="en-US" sz="1100" b="1" i="1" dirty="0">
              <a:solidFill>
                <a:srgbClr val="FFFFFF"/>
              </a:solidFill>
              <a:latin typeface="Calibri"/>
              <a:ea typeface="+mn-ea"/>
              <a:cs typeface="Calibri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charset="0"/>
              <a:buNone/>
              <a:defRPr/>
            </a:pPr>
            <a:endParaRPr lang="en-US" altLang="ja-JP" sz="1100" b="1" i="1" dirty="0">
              <a:solidFill>
                <a:srgbClr val="FFFFFF"/>
              </a:solidFill>
              <a:latin typeface="Calibri"/>
              <a:ea typeface="HGP創英角ｺﾞｼｯｸUB" charset="0"/>
              <a:cs typeface="Calibri"/>
            </a:endParaRPr>
          </a:p>
        </p:txBody>
      </p:sp>
      <p:pic>
        <p:nvPicPr>
          <p:cNvPr id="13" name="図 12" descr="PEACEロゴ.pdf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66" y="6623154"/>
            <a:ext cx="977452" cy="263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096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683" r:id="rId2"/>
    <p:sldLayoutId id="2147483717" r:id="rId3"/>
    <p:sldLayoutId id="2147483684" r:id="rId4"/>
    <p:sldLayoutId id="2147483696" r:id="rId5"/>
    <p:sldLayoutId id="2147483685" r:id="rId6"/>
    <p:sldLayoutId id="2147483686" r:id="rId7"/>
    <p:sldLayoutId id="2147483694" r:id="rId8"/>
    <p:sldLayoutId id="2147483697" r:id="rId9"/>
    <p:sldLayoutId id="2147483695" r:id="rId10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メイリオ"/>
          <a:ea typeface="メイリオ"/>
          <a:cs typeface="メイリオ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メイリオ"/>
          <a:ea typeface="メイリオ"/>
          <a:cs typeface="メイリオ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メイリオ"/>
          <a:ea typeface="メイリオ"/>
          <a:cs typeface="メイリオ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メイリオ"/>
          <a:ea typeface="メイリオ"/>
          <a:cs typeface="メイリオ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メイリオ"/>
          <a:ea typeface="メイリオ"/>
          <a:cs typeface="メイリオ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chemeClr val="accent4">
            <a:lumMod val="50000"/>
          </a:schemeClr>
        </a:buClr>
        <a:buSzPct val="125000"/>
        <a:buFont typeface="Arial" charset="0"/>
        <a:buChar char="»"/>
        <a:defRPr kumimoji="1" sz="2000" kern="1200">
          <a:solidFill>
            <a:schemeClr val="tx1"/>
          </a:solidFill>
          <a:latin typeface="メイリオ"/>
          <a:ea typeface="メイリオ"/>
          <a:cs typeface="メイリオ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62415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718" r:id="rId2"/>
    <p:sldLayoutId id="2147483662" r:id="rId3"/>
    <p:sldLayoutId id="2147483700" r:id="rId4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/>
          <a:ea typeface="メイリオ"/>
          <a:cs typeface="メイリオ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メイリオ"/>
          <a:ea typeface="メイリオ"/>
          <a:cs typeface="メイリオ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メイリオ"/>
          <a:ea typeface="メイリオ"/>
          <a:cs typeface="メイリオ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メイリオ"/>
          <a:ea typeface="メイリオ"/>
          <a:cs typeface="メイリオ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メイリオ"/>
          <a:ea typeface="メイリオ"/>
          <a:cs typeface="メイリオ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メイリオ"/>
          <a:ea typeface="メイリオ"/>
          <a:cs typeface="メイリオ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 userDrawn="1"/>
        </p:nvSpPr>
        <p:spPr>
          <a:xfrm>
            <a:off x="7572283" y="6608556"/>
            <a:ext cx="1571717" cy="252000"/>
          </a:xfrm>
          <a:prstGeom prst="rect">
            <a:avLst/>
          </a:prstGeom>
          <a:solidFill>
            <a:srgbClr val="C2B6D5"/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50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457200" y="146038"/>
            <a:ext cx="8229600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051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457200" y="1376064"/>
            <a:ext cx="8229600" cy="4907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sz="2600" b="0" i="0" dirty="0">
                <a:solidFill>
                  <a:srgbClr val="000000"/>
                </a:solidFill>
                <a:latin typeface="ヒラギノ角ゴ ProN"/>
                <a:ea typeface="ヒラギノ角ゴ ProN"/>
                <a:cs typeface="ヒラギノ角ゴ ProN"/>
              </a:rPr>
              <a:t>メインスライド</a:t>
            </a:r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pic>
        <p:nvPicPr>
          <p:cNvPr id="10" name="図 6" descr="JSPM(png32).png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2144"/>
          <a:stretch/>
        </p:blipFill>
        <p:spPr bwMode="auto">
          <a:xfrm>
            <a:off x="8654775" y="6681892"/>
            <a:ext cx="448730" cy="150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図 6" descr="PEACEロゴ.jpg"/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218"/>
          <a:stretch/>
        </p:blipFill>
        <p:spPr>
          <a:xfrm>
            <a:off x="-2744" y="6611112"/>
            <a:ext cx="8416120" cy="246888"/>
          </a:xfrm>
          <a:prstGeom prst="rect">
            <a:avLst/>
          </a:prstGeom>
        </p:spPr>
      </p:pic>
      <p:pic>
        <p:nvPicPr>
          <p:cNvPr id="9" name="Picture 9" descr="ロゴデータ透明２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125330" y="6616353"/>
            <a:ext cx="488950" cy="2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75869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3" r:id="rId2"/>
    <p:sldLayoutId id="2147483734" r:id="rId3"/>
  </p:sldLayoutIdLst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メイリオ"/>
          <a:ea typeface="メイリオ"/>
          <a:cs typeface="メイリオ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メイリオ"/>
          <a:ea typeface="メイリオ"/>
          <a:cs typeface="メイリオ"/>
        </a:defRPr>
      </a:lvl1pPr>
      <a:lvl2pPr marL="742950" indent="-28575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メイリオ"/>
          <a:ea typeface="メイリオ"/>
          <a:cs typeface="メイリオ"/>
        </a:defRPr>
      </a:lvl2pPr>
      <a:lvl3pPr marL="1143000" indent="-2286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メイリオ"/>
          <a:ea typeface="メイリオ"/>
          <a:cs typeface="メイリオ"/>
        </a:defRPr>
      </a:lvl3pPr>
      <a:lvl4pPr marL="1600200" indent="-2286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メイリオ"/>
          <a:ea typeface="メイリオ"/>
          <a:cs typeface="メイリオ"/>
        </a:defRPr>
      </a:lvl4pPr>
      <a:lvl5pPr marL="2057400" indent="-228600" algn="l" defTabSz="457200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lr>
          <a:schemeClr val="accent4">
            <a:lumMod val="50000"/>
          </a:schemeClr>
        </a:buClr>
        <a:buSzPct val="125000"/>
        <a:buFont typeface="Arial" charset="0"/>
        <a:buChar char="»"/>
        <a:defRPr kumimoji="1" sz="2000" kern="1200">
          <a:solidFill>
            <a:schemeClr val="tx1"/>
          </a:solidFill>
          <a:latin typeface="メイリオ"/>
          <a:ea typeface="メイリオ"/>
          <a:cs typeface="メイリオ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0634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療養</a:t>
            </a:r>
            <a:r>
              <a:rPr lang="ja-JP" altLang="en-US" dirty="0"/>
              <a:t>場所の選択と地域</a:t>
            </a:r>
            <a:r>
              <a:rPr lang="ja-JP" altLang="en-US" dirty="0" smtClean="0"/>
              <a:t>連携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(</a:t>
            </a:r>
            <a:r>
              <a:rPr lang="ja-JP" altLang="en-US" dirty="0" smtClean="0"/>
              <a:t>肺がん）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718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マネジメントの一例</a:t>
            </a:r>
            <a:r>
              <a:rPr lang="en-US" altLang="ja-JP"/>
              <a:t>…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idx="1"/>
          </p:nvPr>
        </p:nvSpPr>
        <p:spPr>
          <a:xfrm>
            <a:off x="457200" y="1376064"/>
            <a:ext cx="8229600" cy="5146656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dirty="0"/>
              <a:t>介護者</a:t>
            </a:r>
            <a:endParaRPr lang="en-US" altLang="ja-JP" dirty="0"/>
          </a:p>
          <a:p>
            <a:pPr lvl="1"/>
            <a:r>
              <a:rPr lang="ja-JP" altLang="en-US" dirty="0"/>
              <a:t>遠くに住む次女が介護休暇を取ることにした</a:t>
            </a:r>
            <a:endParaRPr lang="en-US" altLang="ja-JP" dirty="0"/>
          </a:p>
          <a:p>
            <a:r>
              <a:rPr lang="ja-JP" altLang="en-US" dirty="0"/>
              <a:t>在宅の調整</a:t>
            </a:r>
            <a:endParaRPr lang="en-US" altLang="ja-JP" dirty="0"/>
          </a:p>
          <a:p>
            <a:pPr lvl="1"/>
            <a:r>
              <a:rPr lang="ja-JP" altLang="en-US" dirty="0"/>
              <a:t>介護申請を行い、ケアマネジャーを</a:t>
            </a:r>
            <a:r>
              <a:rPr lang="ja-JP" altLang="en-US" dirty="0" smtClean="0"/>
              <a:t>決めた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寝室を</a:t>
            </a:r>
            <a:r>
              <a:rPr lang="en-US" altLang="ja-JP" dirty="0" smtClean="0"/>
              <a:t>1</a:t>
            </a:r>
            <a:r>
              <a:rPr lang="ja-JP" altLang="en-US" dirty="0" smtClean="0"/>
              <a:t>階に移した</a:t>
            </a:r>
            <a:endParaRPr lang="en-US" altLang="ja-JP" dirty="0"/>
          </a:p>
          <a:p>
            <a:pPr lvl="1"/>
            <a:r>
              <a:rPr lang="ja-JP" altLang="en-US" dirty="0"/>
              <a:t>電動ベッドとマット、車いすをレンタルした</a:t>
            </a:r>
            <a:endParaRPr lang="en-US" altLang="ja-JP" dirty="0"/>
          </a:p>
          <a:p>
            <a:pPr lvl="1"/>
            <a:r>
              <a:rPr lang="ja-JP" altLang="en-US" dirty="0"/>
              <a:t>訪問看護を導入することとした</a:t>
            </a:r>
            <a:endParaRPr lang="en-US" altLang="ja-JP" dirty="0"/>
          </a:p>
          <a:p>
            <a:pPr lvl="1"/>
            <a:r>
              <a:rPr lang="ja-JP" altLang="en-US" dirty="0"/>
              <a:t>近隣の診療所医師に訪問診療を依頼した</a:t>
            </a:r>
            <a:endParaRPr lang="en-US" altLang="ja-JP" dirty="0"/>
          </a:p>
          <a:p>
            <a:pPr lvl="1"/>
            <a:r>
              <a:rPr lang="ja-JP" altLang="en-US" dirty="0"/>
              <a:t>緊急時の入院は当院で受けることとした</a:t>
            </a:r>
            <a:endParaRPr lang="en-US" altLang="ja-JP" dirty="0"/>
          </a:p>
          <a:p>
            <a:r>
              <a:rPr lang="ja-JP" altLang="en-US" dirty="0"/>
              <a:t>サービス担当者と退院調整会議を行った</a:t>
            </a:r>
          </a:p>
        </p:txBody>
      </p:sp>
    </p:spTree>
    <p:extLst>
      <p:ext uri="{BB962C8B-B14F-4D97-AF65-F5344CB8AC3E}">
        <p14:creationId xmlns:p14="http://schemas.microsoft.com/office/powerpoint/2010/main" val="49780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/>
              <a:t>…</a:t>
            </a:r>
            <a:r>
              <a:rPr lang="ja-JP" altLang="en-US"/>
              <a:t>マネジメントの一例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76064"/>
            <a:ext cx="8357016" cy="4907496"/>
          </a:xfrm>
        </p:spPr>
        <p:txBody>
          <a:bodyPr/>
          <a:lstStyle/>
          <a:p>
            <a:r>
              <a:rPr lang="ja-JP" altLang="en-US" dirty="0"/>
              <a:t>退院前に試験外泊を行った</a:t>
            </a:r>
            <a:endParaRPr lang="en-US" altLang="ja-JP" dirty="0"/>
          </a:p>
          <a:p>
            <a:pPr lvl="1"/>
            <a:r>
              <a:rPr lang="ja-JP" altLang="en-US" dirty="0"/>
              <a:t>試験外泊時に訪問看護も利用した</a:t>
            </a:r>
            <a:endParaRPr lang="en-US" altLang="ja-JP" dirty="0"/>
          </a:p>
          <a:p>
            <a:r>
              <a:rPr lang="ja-JP" altLang="en-US" dirty="0"/>
              <a:t>安心して自宅で過ごせる自信がつき、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ja-JP" altLang="en-US" dirty="0"/>
              <a:t>在宅療養を開始した</a:t>
            </a:r>
            <a:endParaRPr lang="en-US" altLang="ja-JP" dirty="0"/>
          </a:p>
          <a:p>
            <a:r>
              <a:rPr lang="ja-JP" altLang="en-US" dirty="0"/>
              <a:t>希望通り最期まで自宅で過ごされた</a:t>
            </a:r>
          </a:p>
        </p:txBody>
      </p:sp>
    </p:spTree>
    <p:extLst>
      <p:ext uri="{BB962C8B-B14F-4D97-AF65-F5344CB8AC3E}">
        <p14:creationId xmlns:p14="http://schemas.microsoft.com/office/powerpoint/2010/main" val="142022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一般受講者レベルのスライド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インスピレーション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JPOSロゴ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インスピレーション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自由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モジュールのねらい説明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インスピレーション">
      <a:maj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newPEACE.pot</Template>
  <TotalTime>10410</TotalTime>
  <Words>167</Words>
  <Application>Microsoft Office PowerPoint</Application>
  <PresentationFormat>画面に合わせる (4:3)</PresentationFormat>
  <Paragraphs>22</Paragraphs>
  <Slides>4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4</vt:i4>
      </vt:variant>
    </vt:vector>
  </HeadingPairs>
  <TitlesOfParts>
    <vt:vector size="16" baseType="lpstr">
      <vt:lpstr>HGP創英角ｺﾞｼｯｸUB</vt:lpstr>
      <vt:lpstr>ＭＳ Ｐゴシック</vt:lpstr>
      <vt:lpstr>News Gothic MT</vt:lpstr>
      <vt:lpstr>ヒラギノ角ゴ ProN</vt:lpstr>
      <vt:lpstr>メイリオ</vt:lpstr>
      <vt:lpstr>Arial</vt:lpstr>
      <vt:lpstr>Calibri</vt:lpstr>
      <vt:lpstr>Wingdings</vt:lpstr>
      <vt:lpstr>一般受講者レベルのスライド</vt:lpstr>
      <vt:lpstr>JPOSロゴ</vt:lpstr>
      <vt:lpstr>自由設定</vt:lpstr>
      <vt:lpstr>モジュールのねらい説明</vt:lpstr>
      <vt:lpstr>PowerPoint プレゼンテーション</vt:lpstr>
      <vt:lpstr>療養場所の選択と地域連携 (肺がん）</vt:lpstr>
      <vt:lpstr>マネジメントの一例…</vt:lpstr>
      <vt:lpstr>…マネジメントの一例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山本 亮</dc:creator>
  <cp:lastModifiedBy>進藤　美舟</cp:lastModifiedBy>
  <cp:revision>220</cp:revision>
  <cp:lastPrinted>2020-01-09T23:44:56Z</cp:lastPrinted>
  <dcterms:created xsi:type="dcterms:W3CDTF">2014-02-01T06:17:33Z</dcterms:created>
  <dcterms:modified xsi:type="dcterms:W3CDTF">2020-01-09T23:45:03Z</dcterms:modified>
</cp:coreProperties>
</file>