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1" r:id="rId3"/>
    <p:sldMasterId id="2147483824" r:id="rId4"/>
  </p:sldMasterIdLst>
  <p:notesMasterIdLst>
    <p:notesMasterId r:id="rId7"/>
  </p:notesMasterIdLst>
  <p:sldIdLst>
    <p:sldId id="257" r:id="rId5"/>
    <p:sldId id="260" r:id="rId6"/>
  </p:sldIdLst>
  <p:sldSz cx="9906000" cy="6858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78" y="7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17A28-9E6B-4EA2-BDB2-9BB2949878A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B388B-3E51-493D-B040-8CE10C6BA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570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3159761"/>
            <a:ext cx="4953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010" y="1219200"/>
            <a:ext cx="817245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1400" y="3375491"/>
            <a:ext cx="668655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1400" y="685802"/>
            <a:ext cx="6273800" cy="3505199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" y="609601"/>
            <a:ext cx="2311400" cy="5181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6900" y="685801"/>
            <a:ext cx="5448300" cy="45720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社内非機密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42950" y="1556794"/>
            <a:ext cx="8420100" cy="1470025"/>
          </a:xfrm>
        </p:spPr>
        <p:txBody>
          <a:bodyPr/>
          <a:lstStyle>
            <a:lvl1pPr algn="l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クリックしてタイトルを入力</a:t>
            </a:r>
            <a:endParaRPr kumimoji="1" lang="ja-JP" altLang="en-US" dirty="0"/>
          </a:p>
        </p:txBody>
      </p:sp>
      <p:pic>
        <p:nvPicPr>
          <p:cNvPr id="25" name="図 2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345363" y="3346027"/>
            <a:ext cx="1187817" cy="468000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3618506"/>
            <a:ext cx="590681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448" y="3515913"/>
            <a:ext cx="2193887" cy="212311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816" y="6470975"/>
            <a:ext cx="2430006" cy="162000"/>
          </a:xfrm>
          <a:prstGeom prst="rect">
            <a:avLst/>
          </a:prstGeom>
        </p:spPr>
      </p:pic>
      <p:sp>
        <p:nvSpPr>
          <p:cNvPr id="1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776289" y="4492819"/>
            <a:ext cx="4824412" cy="43338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XXXXXXXXXX </a:t>
            </a:r>
            <a:r>
              <a:rPr lang="ja-JP" altLang="en-US" dirty="0"/>
              <a:t>部</a:t>
            </a:r>
          </a:p>
        </p:txBody>
      </p:sp>
      <p:sp>
        <p:nvSpPr>
          <p:cNvPr id="1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776289" y="4941168"/>
            <a:ext cx="4824412" cy="43338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YYYYYY </a:t>
            </a:r>
            <a:r>
              <a:rPr lang="ja-JP" altLang="en-US" dirty="0"/>
              <a:t>グループ</a:t>
            </a:r>
            <a:endParaRPr lang="en-US" altLang="ja-JP" dirty="0"/>
          </a:p>
        </p:txBody>
      </p:sp>
      <p:sp>
        <p:nvSpPr>
          <p:cNvPr id="17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776289" y="5589240"/>
            <a:ext cx="4824412" cy="43338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/>
              <a:t>参天　太郎</a:t>
            </a:r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776289" y="4050220"/>
            <a:ext cx="4824412" cy="43338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20XX</a:t>
            </a:r>
            <a:r>
              <a:rPr lang="ja-JP" altLang="en-US" dirty="0"/>
              <a:t>年</a:t>
            </a:r>
            <a:r>
              <a:rPr lang="en-US" altLang="ja-JP" dirty="0"/>
              <a:t>XX</a:t>
            </a:r>
            <a:r>
              <a:rPr lang="ja-JP" altLang="en-US" dirty="0"/>
              <a:t>月</a:t>
            </a:r>
            <a:r>
              <a:rPr lang="en-US" altLang="ja-JP" dirty="0"/>
              <a:t>XX</a:t>
            </a:r>
            <a:r>
              <a:rPr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89330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フッター装飾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 userDrawn="1"/>
        </p:nvCxnSpPr>
        <p:spPr>
          <a:xfrm>
            <a:off x="1" y="6523857"/>
            <a:ext cx="875511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図 1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19" name="タイトル 1"/>
          <p:cNvSpPr>
            <a:spLocks noGrp="1"/>
          </p:cNvSpPr>
          <p:nvPr>
            <p:ph type="title" hasCustomPrompt="1"/>
          </p:nvPr>
        </p:nvSpPr>
        <p:spPr>
          <a:xfrm>
            <a:off x="495300" y="264132"/>
            <a:ext cx="8922196" cy="716596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kumimoji="1" lang="en-US" altLang="ja-JP" dirty="0"/>
              <a:t>(A1)</a:t>
            </a:r>
            <a:r>
              <a:rPr kumimoji="1" lang="ja-JP" altLang="en-US" dirty="0"/>
              <a:t>クリックしてタイトルを入力</a:t>
            </a:r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1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sz="quarter" idx="14" hasCustomPrompt="1"/>
          </p:nvPr>
        </p:nvSpPr>
        <p:spPr>
          <a:xfrm>
            <a:off x="491707" y="1124746"/>
            <a:ext cx="8913551" cy="5183187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52713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フッター装飾あり：左右2段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 userDrawn="1"/>
        </p:nvCxnSpPr>
        <p:spPr>
          <a:xfrm>
            <a:off x="1" y="6523857"/>
            <a:ext cx="875511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図 1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19" name="タイトル 1"/>
          <p:cNvSpPr>
            <a:spLocks noGrp="1"/>
          </p:cNvSpPr>
          <p:nvPr>
            <p:ph type="title" hasCustomPrompt="1"/>
          </p:nvPr>
        </p:nvSpPr>
        <p:spPr>
          <a:xfrm>
            <a:off x="495300" y="264132"/>
            <a:ext cx="8922196" cy="716596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kumimoji="1" lang="en-US" altLang="ja-JP" dirty="0"/>
              <a:t>(A2)</a:t>
            </a:r>
            <a:r>
              <a:rPr kumimoji="1" lang="ja-JP" altLang="en-US" dirty="0"/>
              <a:t>クリックしてタイトルを入力</a:t>
            </a:r>
          </a:p>
        </p:txBody>
      </p:sp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3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sz="quarter" idx="15" hasCustomPrompt="1"/>
          </p:nvPr>
        </p:nvSpPr>
        <p:spPr>
          <a:xfrm>
            <a:off x="491707" y="1124744"/>
            <a:ext cx="4389286" cy="5184576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sz="quarter" idx="16" hasCustomPrompt="1"/>
          </p:nvPr>
        </p:nvSpPr>
        <p:spPr>
          <a:xfrm>
            <a:off x="5025009" y="1124744"/>
            <a:ext cx="4389286" cy="5184576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39753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フッター装飾な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95300" y="264132"/>
            <a:ext cx="8922196" cy="716596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kumimoji="1" lang="en-US" altLang="ja-JP" dirty="0"/>
              <a:t>(B1)</a:t>
            </a:r>
            <a:r>
              <a:rPr kumimoji="1" lang="ja-JP" altLang="en-US" dirty="0"/>
              <a:t>クリックしてタイトルを入力</a:t>
            </a:r>
          </a:p>
        </p:txBody>
      </p:sp>
      <p:pic>
        <p:nvPicPr>
          <p:cNvPr id="15" name="図 1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sz="quarter" idx="14" hasCustomPrompt="1"/>
          </p:nvPr>
        </p:nvSpPr>
        <p:spPr>
          <a:xfrm>
            <a:off x="491707" y="1124744"/>
            <a:ext cx="8913551" cy="5472608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332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フッター装飾なし：左右2段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95300" y="264132"/>
            <a:ext cx="8922196" cy="716596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kumimoji="1" lang="en-US" altLang="ja-JP" dirty="0"/>
              <a:t>(B2)</a:t>
            </a:r>
            <a:r>
              <a:rPr kumimoji="1" lang="ja-JP" altLang="en-US" dirty="0"/>
              <a:t>クリックしてタイトルを入力</a:t>
            </a:r>
          </a:p>
        </p:txBody>
      </p:sp>
      <p:pic>
        <p:nvPicPr>
          <p:cNvPr id="15" name="図 14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11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sz="quarter" idx="15" hasCustomPrompt="1"/>
          </p:nvPr>
        </p:nvSpPr>
        <p:spPr>
          <a:xfrm>
            <a:off x="491707" y="1124744"/>
            <a:ext cx="4389286" cy="5472608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sz="quarter" idx="16" hasCustomPrompt="1"/>
          </p:nvPr>
        </p:nvSpPr>
        <p:spPr>
          <a:xfrm>
            <a:off x="5025009" y="1124744"/>
            <a:ext cx="4389286" cy="5472608"/>
          </a:xfrm>
        </p:spPr>
        <p:txBody>
          <a:bodyPr/>
          <a:lstStyle>
            <a:lvl2pPr>
              <a:lnSpc>
                <a:spcPts val="2200"/>
              </a:lnSpc>
              <a:defRPr/>
            </a:lvl2pPr>
          </a:lstStyle>
          <a:p>
            <a:pPr lvl="0"/>
            <a:r>
              <a:rPr kumimoji="1" lang="ja-JP" altLang="en-US" dirty="0"/>
              <a:t>本文見出し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41908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 15"/>
          <p:cNvCxnSpPr/>
          <p:nvPr userDrawn="1"/>
        </p:nvCxnSpPr>
        <p:spPr>
          <a:xfrm>
            <a:off x="0" y="5027152"/>
            <a:ext cx="9906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 userDrawn="1"/>
        </p:nvCxnSpPr>
        <p:spPr>
          <a:xfrm>
            <a:off x="0" y="1772816"/>
            <a:ext cx="9906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42950" y="2636914"/>
            <a:ext cx="84201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ja-JP" altLang="en-US" dirty="0"/>
              <a:t>クリックしてタイトルを入力</a:t>
            </a:r>
            <a:endParaRPr kumimoji="1" lang="ja-JP" altLang="en-US" dirty="0"/>
          </a:p>
        </p:txBody>
      </p:sp>
      <p:pic>
        <p:nvPicPr>
          <p:cNvPr id="19" name="図 18" descr="Santen_col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29517" y="6365897"/>
            <a:ext cx="730964" cy="288000"/>
          </a:xfrm>
          <a:prstGeom prst="rect">
            <a:avLst/>
          </a:prstGeom>
        </p:spPr>
      </p:pic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28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H4B-Catapult\Art-Share\MMNJ  Jobs\Bayer\Eylea\14-05007_Campaign Pull Through\Powerpoint Template\Powerpoint _EYL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688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2565401"/>
            <a:ext cx="8420100" cy="1655763"/>
          </a:xfrm>
        </p:spPr>
        <p:txBody>
          <a:bodyPr anchor="t"/>
          <a:lstStyle>
            <a:lvl1pPr algn="ctr">
              <a:defRPr sz="3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0688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1231" y="4268788"/>
            <a:ext cx="842354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テキスト ボックス 73"/>
          <p:cNvSpPr txBox="1">
            <a:spLocks noChangeArrowheads="1"/>
          </p:cNvSpPr>
          <p:nvPr userDrawn="1"/>
        </p:nvSpPr>
        <p:spPr bwMode="auto">
          <a:xfrm>
            <a:off x="7752821" y="0"/>
            <a:ext cx="2153179" cy="2460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ja-JP" altLang="en-US" sz="1000">
                <a:solidFill>
                  <a:srgbClr val="FFFFFF"/>
                </a:solidFill>
              </a:rPr>
              <a:t>説明用資料 　コピー・配布厳禁</a:t>
            </a:r>
          </a:p>
        </p:txBody>
      </p:sp>
    </p:spTree>
    <p:extLst>
      <p:ext uri="{BB962C8B-B14F-4D97-AF65-F5344CB8AC3E}">
        <p14:creationId xmlns:p14="http://schemas.microsoft.com/office/powerpoint/2010/main" val="2243056158"/>
      </p:ext>
    </p:extLst>
  </p:cSld>
  <p:clrMapOvr>
    <a:masterClrMapping/>
  </p:clrMapOvr>
  <p:transition>
    <p:wipe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72144-BB45-4651-A61F-6026EE410BF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4486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BC36-1E0F-45EC-BDC9-B91276DD8B2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88664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96012" y="1125538"/>
            <a:ext cx="3974438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1125538"/>
            <a:ext cx="3974439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FF1C4-352E-40E0-BA90-E16E24A577C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94745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DBF30-9FFC-4603-ABF8-C84B96974E5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86089"/>
      </p:ext>
    </p:extLst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9DE00-DE29-4A2E-B48E-ACFFA00EF66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80904"/>
      </p:ext>
    </p:extLst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E3BB-9038-4B38-871C-83256A17A5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17163"/>
      </p:ext>
    </p:extLst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40F59-561C-4D5D-97BA-6682A320EA3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23940"/>
      </p:ext>
    </p:extLst>
  </p:cSld>
  <p:clrMapOvr>
    <a:masterClrMapping/>
  </p:clrMapOvr>
  <p:transition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73319-C46B-40AF-8478-C53871FA962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53632"/>
      </p:ext>
    </p:extLst>
  </p:cSld>
  <p:clrMapOvr>
    <a:masterClrMapping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7D2F-B39B-497B-BA20-F9C04C34BE1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9673"/>
      </p:ext>
    </p:extLst>
  </p:cSld>
  <p:clrMapOvr>
    <a:masterClrMapping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82355" y="44450"/>
            <a:ext cx="2027635" cy="6337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96012" y="44450"/>
            <a:ext cx="5921242" cy="6337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2CA89-3489-4F91-846D-82F0E05CF94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373817"/>
      </p:ext>
    </p:extLst>
  </p:cSld>
  <p:clrMapOvr>
    <a:masterClrMapping/>
  </p:clrMapOvr>
  <p:transition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pPr>
              <a:defRPr/>
            </a:pPr>
            <a:fld id="{00AFD3CA-5FB0-4CCE-BFA1-F8F4A71E50EB}" type="datetime1">
              <a:rPr kumimoji="1" lang="ja-JP" altLang="en-US">
                <a:solidFill>
                  <a:srgbClr val="000000"/>
                </a:solidFill>
              </a:rPr>
              <a:pPr>
                <a:defRPr/>
              </a:pPr>
              <a:t>2023/2/9</a:t>
            </a:fld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pPr>
              <a:defRPr/>
            </a:pPr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solidFill>
                  <a:srgbClr val="003B5C"/>
                </a:solidFill>
                <a:latin typeface="Arial" pitchFamily="34" charset="0"/>
                <a:ea typeface="HGPｺﾞｼｯｸE" pitchFamily="50" charset="-128"/>
                <a:cs typeface="Arial" pitchFamily="34" charset="0"/>
              </a:defRPr>
            </a:lvl1pPr>
          </a:lstStyle>
          <a:p>
            <a:pPr>
              <a:defRPr/>
            </a:pPr>
            <a:fld id="{D63BB4D0-CE8E-4148-A18C-15363C7F2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447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22800" y="4074498"/>
            <a:ext cx="4953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0" y="4267368"/>
            <a:ext cx="404495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6500" y="1905000"/>
            <a:ext cx="653796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123F-3EAB-4307-AB67-5DB6682648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92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0257" y="1"/>
            <a:ext cx="8853000" cy="98292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0257" y="1600201"/>
            <a:ext cx="8853000" cy="452596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24B0-4A01-4C47-BD75-DEE3699B17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16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87BE-438E-4770-8E7E-D73026A83A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276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87A0-E2D1-46A8-BE1E-3CD6754FD21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655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9FCF-E254-4D8E-A4B9-2B135121729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62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0257" y="1"/>
            <a:ext cx="8853000" cy="982923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879-E4BC-4CC5-BAD4-8EA21492BD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6"/>
            <a:ext cx="2311400" cy="3651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fld id="{2886FAEF-E179-47C3-AC08-9B542875BDC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848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1CE-DBE9-4FE0-810C-736B114598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4600" y="6492876"/>
            <a:ext cx="2311400" cy="3651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fld id="{2886FAEF-E179-47C3-AC08-9B542875BDC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165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4761B-C71F-409A-B461-2B4A7C9BEE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947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6D97-02B3-42B0-ACD2-D35C9299AE9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802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7BCD-4960-44F5-A379-6B07D68FB67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2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56182" y="658368"/>
            <a:ext cx="3546348" cy="3429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448300" y="658369"/>
            <a:ext cx="3546348" cy="34321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0E-5FFF-4F2F-BC21-4E54F7A684C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AEF-E179-47C3-AC08-9B542875BDC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079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pPr>
              <a:defRPr/>
            </a:pPr>
            <a:fld id="{00AFD3CA-5FB0-4CCE-BFA1-F8F4A71E50EB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2023/2/9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">
              <a:spcBef>
                <a:spcPct val="0"/>
              </a:spcBef>
              <a:spcAft>
                <a:spcPct val="0"/>
              </a:spcAft>
              <a:defRPr>
                <a:solidFill>
                  <a:srgbClr val="003B5C"/>
                </a:solidFill>
                <a:latin typeface="Arial" pitchFamily="34" charset="0"/>
                <a:ea typeface="HGPｺﾞｼｯｸE" pitchFamily="50" charset="-128"/>
                <a:cs typeface="Arial" pitchFamily="34" charset="0"/>
              </a:defRPr>
            </a:lvl1pPr>
          </a:lstStyle>
          <a:p>
            <a:pPr>
              <a:defRPr/>
            </a:pPr>
            <a:fld id="{D63BB4D0-CE8E-4148-A18C-15363C7F2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425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880" y="661976"/>
            <a:ext cx="354634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182" y="1371600"/>
            <a:ext cx="354965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8300" y="661976"/>
            <a:ext cx="354634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8300" y="1371600"/>
            <a:ext cx="3546348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4693" y="520192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78637" y="520192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72997" y="1774588"/>
            <a:ext cx="4953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685801"/>
            <a:ext cx="470535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0" y="685801"/>
            <a:ext cx="28067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0800" y="612776"/>
            <a:ext cx="72644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00" y="3453047"/>
            <a:ext cx="54483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8298" y="3331464"/>
            <a:ext cx="4953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 rot="19724275">
            <a:off x="1487656" y="1038441"/>
            <a:ext cx="7844005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 rot="17656910">
            <a:off x="-66292" y="979190"/>
            <a:ext cx="5538472" cy="485383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 rot="19724275">
            <a:off x="3551118" y="116855"/>
            <a:ext cx="701930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010" y="4876800"/>
            <a:ext cx="817245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685802"/>
            <a:ext cx="6604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5473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1540" y="6154739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" y="5842000"/>
            <a:ext cx="23114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kumimoji="1"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kumimoji="1"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kumimoji="1"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kumimoji="1"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kumimoji="1"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kumimoji="1"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Head Title</a:t>
            </a:r>
            <a:endParaRPr kumimoji="1"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/>
              <a:t>Sub Title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Level 2</a:t>
            </a:r>
            <a:endParaRPr kumimoji="1"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45488" y="6632977"/>
            <a:ext cx="558248" cy="225025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7041E60-BFB5-4B3D-8710-8CB70EF0B88E}" type="slidenum">
              <a:rPr kumimoji="1" lang="ja-JP" altLang="en-US" smtClean="0">
                <a:solidFill>
                  <a:srgbClr val="000000"/>
                </a:solidFill>
              </a:rPr>
              <a:pPr/>
              <a:t>‹#›</a:t>
            </a:fld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59" y="6591632"/>
            <a:ext cx="3295858" cy="259505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algn="l">
              <a:defRPr lang="ja-JP" altLang="en-US" sz="1000" b="0" baseline="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algn="l">
              <a:defRPr sz="1000" b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</a:lstStyle>
          <a:p>
            <a:pPr marL="0" lvl="1"/>
            <a:endParaRPr kumimoji="1"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5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n"/>
        <a:defRPr kumimoji="1" sz="2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l"/>
        <a:defRPr kumimoji="1" sz="1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kumimoji="1" sz="1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H4B-Catapult\Art-Share\MMNJ  Jobs\Bayer\Eylea\14-05007_Campaign Pull Through\Powerpoint Template\Powerpoint _EYLE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6013" y="44450"/>
            <a:ext cx="8113977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013" y="1125538"/>
            <a:ext cx="8113977" cy="5256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386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4281" y="6372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spcAft>
                <a:spcPct val="0"/>
              </a:spcAft>
              <a:defRPr/>
            </a:pPr>
            <a:fld id="{4EEBE1FD-EB1A-4BFC-81E7-E9A50C39BDD1}" type="slidenum">
              <a:rPr lang="ja-JP" altLang="en-US">
                <a:solidFill>
                  <a:srgbClr val="000000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3" descr="C:\Users\Robert Brosen\Desktop\EYLEA LOGO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16751" y="6069014"/>
            <a:ext cx="190381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5863" name="Line 7"/>
          <p:cNvSpPr>
            <a:spLocks noChangeShapeType="1"/>
          </p:cNvSpPr>
          <p:nvPr/>
        </p:nvSpPr>
        <p:spPr bwMode="auto">
          <a:xfrm>
            <a:off x="899452" y="939800"/>
            <a:ext cx="8107098" cy="0"/>
          </a:xfrm>
          <a:prstGeom prst="line">
            <a:avLst/>
          </a:prstGeom>
          <a:noFill/>
          <a:ln w="9525">
            <a:solidFill>
              <a:srgbClr val="91BFD7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180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73"/>
          <p:cNvSpPr txBox="1">
            <a:spLocks noChangeArrowheads="1"/>
          </p:cNvSpPr>
          <p:nvPr userDrawn="1"/>
        </p:nvSpPr>
        <p:spPr bwMode="auto">
          <a:xfrm>
            <a:off x="7752821" y="0"/>
            <a:ext cx="2153179" cy="2460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ja-JP" altLang="en-US" sz="1000">
                <a:solidFill>
                  <a:srgbClr val="FFFFFF"/>
                </a:solidFill>
              </a:rPr>
              <a:t>説明用資料 　コピー・配布厳禁</a:t>
            </a:r>
          </a:p>
        </p:txBody>
      </p:sp>
    </p:spTree>
    <p:extLst>
      <p:ext uri="{BB962C8B-B14F-4D97-AF65-F5344CB8AC3E}">
        <p14:creationId xmlns:p14="http://schemas.microsoft.com/office/powerpoint/2010/main" val="53451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transition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Font typeface="Wingdings" pitchFamily="2" charset="2"/>
        <a:buChar char="l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2577E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5001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60257" y="1"/>
            <a:ext cx="8853000" cy="98292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0257" y="1600201"/>
            <a:ext cx="8853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83EC-8908-49E4-83F5-037BEB18D2CD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2023/2/9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FAEF-E179-47C3-AC08-9B542875BDCC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3" descr="C:\Users\Robert Brosen\Desktop\EYLEA LOGO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1" y="6069014"/>
            <a:ext cx="190381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73"/>
          <p:cNvSpPr txBox="1">
            <a:spLocks noChangeArrowheads="1"/>
          </p:cNvSpPr>
          <p:nvPr/>
        </p:nvSpPr>
        <p:spPr bwMode="auto">
          <a:xfrm>
            <a:off x="7752821" y="0"/>
            <a:ext cx="2153179" cy="2460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25146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6pPr>
            <a:lvl7pPr marL="29718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7pPr>
            <a:lvl8pPr marL="34290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8pPr>
            <a:lvl9pPr marL="3886200" indent="-228600" algn="ctr" eaLnBrk="0" fontAlgn="b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9pPr>
          </a:lstStyle>
          <a:p>
            <a:pPr algn="ctr" eaLnBrk="1" hangingPunct="1">
              <a:lnSpc>
                <a:spcPts val="1200"/>
              </a:lnSpc>
              <a:defRPr/>
            </a:pPr>
            <a:r>
              <a:rPr lang="ja-JP" altLang="en-US" sz="1000" dirty="0">
                <a:solidFill>
                  <a:srgbClr val="FFFFFF"/>
                </a:solidFill>
              </a:rPr>
              <a:t>説明用資料 　コピー・配布厳禁</a:t>
            </a:r>
          </a:p>
        </p:txBody>
      </p:sp>
    </p:spTree>
    <p:extLst>
      <p:ext uri="{BB962C8B-B14F-4D97-AF65-F5344CB8AC3E}">
        <p14:creationId xmlns:p14="http://schemas.microsoft.com/office/powerpoint/2010/main" val="278978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74837"/>
            <a:ext cx="8610600" cy="4373563"/>
          </a:xfrm>
        </p:spPr>
        <p:txBody>
          <a:bodyPr>
            <a:normAutofit/>
          </a:bodyPr>
          <a:lstStyle/>
          <a:p>
            <a:r>
              <a:rPr lang="ja-JP" altLang="en-US" dirty="0"/>
              <a:t>導入期は</a:t>
            </a:r>
            <a:r>
              <a:rPr lang="en-US" altLang="ja-JP" dirty="0"/>
              <a:t>1</a:t>
            </a:r>
            <a:r>
              <a:rPr lang="ja-JP" altLang="en-US" dirty="0"/>
              <a:t>か月ごとに連続</a:t>
            </a:r>
            <a:r>
              <a:rPr lang="en-US" altLang="ja-JP" dirty="0"/>
              <a:t>3</a:t>
            </a:r>
            <a:r>
              <a:rPr lang="ja-JP" altLang="en-US" dirty="0"/>
              <a:t>回投与</a:t>
            </a:r>
            <a:endParaRPr lang="en-US" altLang="ja-JP" dirty="0"/>
          </a:p>
          <a:p>
            <a:r>
              <a:rPr lang="ja-JP" altLang="en-US" dirty="0"/>
              <a:t>維持期は</a:t>
            </a:r>
            <a:r>
              <a:rPr lang="en-US" altLang="ja-JP" dirty="0"/>
              <a:t>Treat and Extend </a:t>
            </a:r>
            <a:r>
              <a:rPr lang="ja-JP" altLang="en-US" dirty="0"/>
              <a:t>で治療（途中の診察は不要）</a:t>
            </a:r>
            <a:endParaRPr lang="en-US" altLang="ja-JP" dirty="0"/>
          </a:p>
          <a:p>
            <a:pPr lvl="1"/>
            <a:r>
              <a:rPr lang="ja-JP" altLang="en-US" dirty="0"/>
              <a:t>アイリーアの場合は</a:t>
            </a:r>
            <a:r>
              <a:rPr lang="en-US" altLang="ja-JP" dirty="0">
                <a:solidFill>
                  <a:srgbClr val="FFFF00"/>
                </a:solidFill>
              </a:rPr>
              <a:t>8</a:t>
            </a:r>
            <a:r>
              <a:rPr lang="ja-JP" altLang="en-US" dirty="0">
                <a:solidFill>
                  <a:srgbClr val="FFFF00"/>
                </a:solidFill>
              </a:rPr>
              <a:t>週後から開始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ルセンティスの場合は </a:t>
            </a:r>
            <a:r>
              <a:rPr lang="en-US" altLang="ja-JP" dirty="0">
                <a:solidFill>
                  <a:srgbClr val="FFFF00"/>
                </a:solidFill>
              </a:rPr>
              <a:t>6</a:t>
            </a:r>
            <a:r>
              <a:rPr lang="ja-JP" altLang="en-US" dirty="0">
                <a:solidFill>
                  <a:srgbClr val="FFFF00"/>
                </a:solidFill>
              </a:rPr>
              <a:t>週後から開始</a:t>
            </a:r>
            <a:endParaRPr lang="en-US" altLang="ja-JP" dirty="0">
              <a:solidFill>
                <a:srgbClr val="FFFF00"/>
              </a:solidFill>
            </a:endParaRPr>
          </a:p>
          <a:p>
            <a:r>
              <a:rPr lang="ja-JP" altLang="en-US" dirty="0"/>
              <a:t>診察毎に必ず投与</a:t>
            </a:r>
            <a:endParaRPr lang="en-US" altLang="ja-JP" dirty="0"/>
          </a:p>
          <a:p>
            <a:r>
              <a:rPr lang="ja-JP" altLang="en-US" dirty="0"/>
              <a:t>浮腫が消失すれば悪化なし。治療間隔を</a:t>
            </a:r>
            <a:r>
              <a:rPr lang="en-US" altLang="ja-JP" dirty="0"/>
              <a:t>2</a:t>
            </a:r>
            <a:r>
              <a:rPr lang="ja-JP" altLang="en-US" dirty="0"/>
              <a:t>週間づつ延長する。</a:t>
            </a:r>
            <a:endParaRPr lang="en-US" altLang="ja-JP" dirty="0"/>
          </a:p>
          <a:p>
            <a:pPr lvl="1"/>
            <a:r>
              <a:rPr lang="ja-JP" altLang="en-US" dirty="0"/>
              <a:t>アイリーアの場合は、</a:t>
            </a:r>
            <a:r>
              <a:rPr lang="ja-JP" altLang="en-US" dirty="0">
                <a:solidFill>
                  <a:srgbClr val="FFFF00"/>
                </a:solidFill>
              </a:rPr>
              <a:t>最長</a:t>
            </a:r>
            <a:r>
              <a:rPr lang="en-US" altLang="ja-JP" dirty="0">
                <a:solidFill>
                  <a:srgbClr val="FFFF00"/>
                </a:solidFill>
              </a:rPr>
              <a:t>16</a:t>
            </a:r>
            <a:r>
              <a:rPr lang="ja-JP" altLang="en-US" dirty="0">
                <a:solidFill>
                  <a:srgbClr val="FFFF00"/>
                </a:solidFill>
              </a:rPr>
              <a:t>週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ルセンティスの場合は、</a:t>
            </a:r>
            <a:r>
              <a:rPr lang="ja-JP" altLang="en-US" dirty="0">
                <a:solidFill>
                  <a:srgbClr val="FFFF00"/>
                </a:solidFill>
              </a:rPr>
              <a:t>最長</a:t>
            </a:r>
            <a:r>
              <a:rPr lang="en-US" altLang="ja-JP" dirty="0">
                <a:solidFill>
                  <a:srgbClr val="FFFF00"/>
                </a:solidFill>
              </a:rPr>
              <a:t>10</a:t>
            </a:r>
            <a:r>
              <a:rPr lang="ja-JP" altLang="en-US" dirty="0">
                <a:solidFill>
                  <a:srgbClr val="FFFF00"/>
                </a:solidFill>
              </a:rPr>
              <a:t>週</a:t>
            </a:r>
            <a:endParaRPr lang="en-US" altLang="ja-JP" dirty="0">
              <a:solidFill>
                <a:srgbClr val="FFFF00"/>
              </a:solidFill>
            </a:endParaRPr>
          </a:p>
          <a:p>
            <a:r>
              <a:rPr lang="ja-JP" altLang="en-US" dirty="0"/>
              <a:t>悪化があれば</a:t>
            </a:r>
            <a:r>
              <a:rPr lang="en-US" altLang="ja-JP" dirty="0"/>
              <a:t>2</a:t>
            </a:r>
            <a:r>
              <a:rPr lang="ja-JP" altLang="en-US" dirty="0"/>
              <a:t>週間づつ短縮。悪化がなくなればその間隔を固定。</a:t>
            </a:r>
            <a:endParaRPr lang="en-US" altLang="ja-JP" dirty="0"/>
          </a:p>
          <a:p>
            <a:r>
              <a:rPr lang="ja-JP" altLang="en-US" dirty="0"/>
              <a:t>悪化の定義：</a:t>
            </a:r>
            <a:r>
              <a:rPr lang="en-US" altLang="ja-JP" dirty="0"/>
              <a:t>OCT</a:t>
            </a:r>
            <a:r>
              <a:rPr lang="ja-JP" altLang="en-US" dirty="0"/>
              <a:t>所見における</a:t>
            </a:r>
            <a:r>
              <a:rPr lang="en-US" altLang="ja-JP" dirty="0"/>
              <a:t>Any Fluid</a:t>
            </a:r>
          </a:p>
          <a:p>
            <a:r>
              <a:rPr lang="ja-JP" altLang="en-US" dirty="0"/>
              <a:t>投与終了の基準：今後検討</a:t>
            </a:r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84574"/>
            <a:ext cx="8534400" cy="1039427"/>
          </a:xfrm>
        </p:spPr>
        <p:txBody>
          <a:bodyPr>
            <a:noAutofit/>
          </a:bodyPr>
          <a:lstStyle/>
          <a:p>
            <a:pPr algn="ctr"/>
            <a:r>
              <a:rPr lang="ja-JP" altLang="en-US" sz="3200" dirty="0"/>
              <a:t>北九州黄斑疾患研究会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/>
              <a:t>AMD</a:t>
            </a:r>
            <a:r>
              <a:rPr lang="ja-JP" altLang="en-US" sz="3200" dirty="0"/>
              <a:t>　</a:t>
            </a:r>
            <a:r>
              <a:rPr lang="en-US" altLang="ja-JP" sz="3200" dirty="0"/>
              <a:t>Treat and Extend </a:t>
            </a:r>
            <a:r>
              <a:rPr lang="ja-JP" altLang="en-US" sz="3200" dirty="0"/>
              <a:t>投与レジュメ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3A00ECF-1A78-4883-917A-143DEE5E7B1A}"/>
              </a:ext>
            </a:extLst>
          </p:cNvPr>
          <p:cNvSpPr/>
          <p:nvPr/>
        </p:nvSpPr>
        <p:spPr>
          <a:xfrm>
            <a:off x="0" y="0"/>
            <a:ext cx="43434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臨床データに基づいたプロトコール</a:t>
            </a:r>
          </a:p>
        </p:txBody>
      </p:sp>
    </p:spTree>
    <p:extLst>
      <p:ext uri="{BB962C8B-B14F-4D97-AF65-F5344CB8AC3E}">
        <p14:creationId xmlns:p14="http://schemas.microsoft.com/office/powerpoint/2010/main" val="402825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5085" y="1180437"/>
            <a:ext cx="9050784" cy="5551056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/>
              <a:t>導入期の連続投与回数 </a:t>
            </a:r>
            <a:endParaRPr lang="en-US" altLang="ja-JP" dirty="0"/>
          </a:p>
          <a:p>
            <a:pPr lvl="1"/>
            <a:r>
              <a:rPr lang="ja-JP" altLang="en-US" sz="1800" dirty="0"/>
              <a:t>ラニビズマブ</a:t>
            </a:r>
            <a:r>
              <a:rPr lang="en-US" altLang="ja-JP" sz="1800" dirty="0"/>
              <a:t>BS</a:t>
            </a:r>
            <a:r>
              <a:rPr lang="ja-JP" altLang="en-US" sz="1800" dirty="0"/>
              <a:t>の場合は</a:t>
            </a:r>
            <a:r>
              <a:rPr lang="ja-JP" altLang="en-US" sz="1800" dirty="0">
                <a:solidFill>
                  <a:srgbClr val="FFFF00"/>
                </a:solidFill>
              </a:rPr>
              <a:t>連続</a:t>
            </a:r>
            <a:r>
              <a:rPr lang="en-US" altLang="ja-JP" sz="1800" dirty="0">
                <a:solidFill>
                  <a:srgbClr val="FFFF00"/>
                </a:solidFill>
              </a:rPr>
              <a:t>3</a:t>
            </a:r>
            <a:r>
              <a:rPr lang="ja-JP" altLang="en-US" sz="1800" dirty="0">
                <a:solidFill>
                  <a:srgbClr val="FFFF00"/>
                </a:solidFill>
              </a:rPr>
              <a:t>回</a:t>
            </a:r>
            <a:endParaRPr lang="en-US" altLang="ja-JP" sz="1800" dirty="0">
              <a:solidFill>
                <a:srgbClr val="FFFF00"/>
              </a:solidFill>
            </a:endParaRPr>
          </a:p>
          <a:p>
            <a:pPr lvl="1"/>
            <a:r>
              <a:rPr lang="ja-JP" altLang="en-US" sz="1800" dirty="0"/>
              <a:t>ベオビュの場合は</a:t>
            </a:r>
            <a:r>
              <a:rPr lang="ja-JP" altLang="en-US" sz="1800" dirty="0">
                <a:solidFill>
                  <a:srgbClr val="FFFF00"/>
                </a:solidFill>
              </a:rPr>
              <a:t>連続</a:t>
            </a:r>
            <a:r>
              <a:rPr lang="en-US" altLang="ja-JP" sz="1800" dirty="0">
                <a:solidFill>
                  <a:srgbClr val="FFFF00"/>
                </a:solidFill>
              </a:rPr>
              <a:t>3</a:t>
            </a:r>
            <a:r>
              <a:rPr lang="ja-JP" altLang="en-US" sz="1800" dirty="0">
                <a:solidFill>
                  <a:srgbClr val="FFFF00"/>
                </a:solidFill>
              </a:rPr>
              <a:t>回</a:t>
            </a:r>
            <a:endParaRPr lang="en-US" altLang="ja-JP" sz="1800" dirty="0">
              <a:solidFill>
                <a:srgbClr val="FFFF00"/>
              </a:solidFill>
            </a:endParaRPr>
          </a:p>
          <a:p>
            <a:pPr lvl="1"/>
            <a:r>
              <a:rPr lang="ja-JP" altLang="en-US" sz="1800" dirty="0"/>
              <a:t>バビースモの場合は</a:t>
            </a:r>
            <a:r>
              <a:rPr lang="ja-JP" altLang="en-US" sz="1800" dirty="0">
                <a:solidFill>
                  <a:srgbClr val="FFFF00"/>
                </a:solidFill>
              </a:rPr>
              <a:t>連続</a:t>
            </a:r>
            <a:r>
              <a:rPr lang="en-US" altLang="ja-JP" sz="1800" dirty="0">
                <a:solidFill>
                  <a:srgbClr val="FFFF00"/>
                </a:solidFill>
              </a:rPr>
              <a:t>4</a:t>
            </a:r>
            <a:r>
              <a:rPr lang="ja-JP" altLang="en-US" sz="1800" dirty="0">
                <a:solidFill>
                  <a:srgbClr val="FFFF00"/>
                </a:solidFill>
              </a:rPr>
              <a:t>回</a:t>
            </a:r>
            <a:endParaRPr lang="en-US" altLang="ja-JP" sz="1800" dirty="0">
              <a:solidFill>
                <a:srgbClr val="FFFF00"/>
              </a:solidFill>
            </a:endParaRPr>
          </a:p>
          <a:p>
            <a:pPr lvl="1"/>
            <a:endParaRPr lang="en-US" altLang="ja-JP" sz="1800" dirty="0">
              <a:solidFill>
                <a:srgbClr val="00B0F0"/>
              </a:solidFill>
            </a:endParaRPr>
          </a:p>
          <a:p>
            <a:r>
              <a:rPr lang="ja-JP" altLang="en-US" dirty="0"/>
              <a:t>維持期は</a:t>
            </a:r>
            <a:r>
              <a:rPr lang="en-US" altLang="ja-JP" dirty="0"/>
              <a:t>Treat and Extend </a:t>
            </a:r>
            <a:r>
              <a:rPr lang="ja-JP" altLang="en-US" dirty="0"/>
              <a:t>で治療</a:t>
            </a:r>
            <a:endParaRPr lang="en-US" altLang="ja-JP" dirty="0"/>
          </a:p>
          <a:p>
            <a:pPr lvl="1"/>
            <a:r>
              <a:rPr lang="ja-JP" altLang="en-US" dirty="0"/>
              <a:t>ラニビズマブ</a:t>
            </a:r>
            <a:r>
              <a:rPr lang="en-US" altLang="ja-JP" dirty="0"/>
              <a:t>BS</a:t>
            </a:r>
            <a:r>
              <a:rPr lang="ja-JP" altLang="en-US" dirty="0"/>
              <a:t>の場合は</a:t>
            </a:r>
            <a:r>
              <a:rPr lang="en-US" altLang="ja-JP" dirty="0">
                <a:solidFill>
                  <a:srgbClr val="FFFF00"/>
                </a:solidFill>
              </a:rPr>
              <a:t>6</a:t>
            </a:r>
            <a:r>
              <a:rPr lang="ja-JP" altLang="en-US" dirty="0">
                <a:solidFill>
                  <a:srgbClr val="FFFF00"/>
                </a:solidFill>
              </a:rPr>
              <a:t>週後から開始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ベオビュの場合は</a:t>
            </a:r>
            <a:r>
              <a:rPr lang="en-US" altLang="ja-JP" dirty="0">
                <a:solidFill>
                  <a:srgbClr val="FFFF00"/>
                </a:solidFill>
              </a:rPr>
              <a:t>12</a:t>
            </a:r>
            <a:r>
              <a:rPr lang="ja-JP" altLang="en-US" dirty="0">
                <a:solidFill>
                  <a:srgbClr val="FFFF00"/>
                </a:solidFill>
              </a:rPr>
              <a:t>週後から開始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バビースモの場合は</a:t>
            </a:r>
            <a:r>
              <a:rPr lang="en-US" altLang="ja-JP" dirty="0">
                <a:solidFill>
                  <a:srgbClr val="FFFF00"/>
                </a:solidFill>
              </a:rPr>
              <a:t>16</a:t>
            </a:r>
            <a:r>
              <a:rPr lang="ja-JP" altLang="en-US" dirty="0">
                <a:solidFill>
                  <a:srgbClr val="FFFF00"/>
                </a:solidFill>
              </a:rPr>
              <a:t>週後から開始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endParaRPr lang="en-US" altLang="ja-JP" dirty="0">
              <a:solidFill>
                <a:srgbClr val="00B0F0"/>
              </a:solidFill>
            </a:endParaRPr>
          </a:p>
          <a:p>
            <a:r>
              <a:rPr lang="ja-JP" altLang="en-US" dirty="0"/>
              <a:t>診察毎に必ず投与（途中の診察は各ご施設におかませ）</a:t>
            </a:r>
            <a:endParaRPr lang="en-US" altLang="ja-JP" dirty="0"/>
          </a:p>
          <a:p>
            <a:endParaRPr lang="en-US" altLang="ja-JP" dirty="0">
              <a:solidFill>
                <a:srgbClr val="FFFF00"/>
              </a:solidFill>
            </a:endParaRPr>
          </a:p>
          <a:p>
            <a:r>
              <a:rPr lang="ja-JP" altLang="en-US" dirty="0"/>
              <a:t>浮腫が消失すれば悪化なし。</a:t>
            </a:r>
            <a:r>
              <a:rPr lang="ja-JP" altLang="en-US" dirty="0">
                <a:solidFill>
                  <a:srgbClr val="FFFF00"/>
                </a:solidFill>
              </a:rPr>
              <a:t>連続</a:t>
            </a:r>
            <a:r>
              <a:rPr lang="en-US" altLang="ja-JP" dirty="0">
                <a:solidFill>
                  <a:srgbClr val="FFFF00"/>
                </a:solidFill>
              </a:rPr>
              <a:t>2</a:t>
            </a:r>
            <a:r>
              <a:rPr lang="ja-JP" altLang="en-US" dirty="0">
                <a:solidFill>
                  <a:srgbClr val="FFFF00"/>
                </a:solidFill>
              </a:rPr>
              <a:t>回悪化がなければ</a:t>
            </a:r>
            <a:r>
              <a:rPr lang="ja-JP" altLang="en-US" dirty="0"/>
              <a:t>治療間隔を</a:t>
            </a:r>
            <a:r>
              <a:rPr lang="en-US" altLang="ja-JP" dirty="0"/>
              <a:t>2</a:t>
            </a:r>
            <a:r>
              <a:rPr lang="ja-JP" altLang="en-US" dirty="0"/>
              <a:t>週間づつ延長。</a:t>
            </a:r>
            <a:endParaRPr lang="en-US" altLang="ja-JP" dirty="0"/>
          </a:p>
          <a:p>
            <a:pPr lvl="1"/>
            <a:r>
              <a:rPr lang="ja-JP" altLang="en-US" dirty="0"/>
              <a:t>ラニビズマブ</a:t>
            </a:r>
            <a:r>
              <a:rPr lang="en-US" altLang="ja-JP" dirty="0"/>
              <a:t>BS</a:t>
            </a:r>
            <a:r>
              <a:rPr lang="ja-JP" altLang="en-US" dirty="0"/>
              <a:t>の場合は、最長</a:t>
            </a:r>
            <a:r>
              <a:rPr lang="en-US" altLang="ja-JP" dirty="0"/>
              <a:t>10</a:t>
            </a:r>
            <a:r>
              <a:rPr lang="ja-JP" altLang="en-US" dirty="0"/>
              <a:t>週</a:t>
            </a:r>
            <a:endParaRPr lang="en-US" altLang="ja-JP" dirty="0"/>
          </a:p>
          <a:p>
            <a:pPr lvl="1"/>
            <a:r>
              <a:rPr lang="ja-JP" altLang="en-US" dirty="0"/>
              <a:t>ベオビュの場合は、</a:t>
            </a:r>
            <a:r>
              <a:rPr lang="ja-JP" altLang="en-US" dirty="0">
                <a:solidFill>
                  <a:srgbClr val="FFFF00"/>
                </a:solidFill>
              </a:rPr>
              <a:t>最長投与間隔は症状により適宜調整する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 dirty="0"/>
              <a:t>バビースモの場合は、</a:t>
            </a:r>
            <a:r>
              <a:rPr lang="ja-JP" altLang="en-US" dirty="0">
                <a:solidFill>
                  <a:srgbClr val="FFFF00"/>
                </a:solidFill>
              </a:rPr>
              <a:t>最長投与間隔は症状により適宜調整する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endParaRPr lang="en-US" altLang="ja-JP" dirty="0">
              <a:solidFill>
                <a:srgbClr val="00B0F0"/>
              </a:solidFill>
            </a:endParaRPr>
          </a:p>
          <a:p>
            <a:r>
              <a:rPr lang="ja-JP" altLang="en-US" dirty="0"/>
              <a:t>悪化があれば</a:t>
            </a:r>
            <a:r>
              <a:rPr lang="en-US" altLang="ja-JP" dirty="0"/>
              <a:t>2</a:t>
            </a:r>
            <a:r>
              <a:rPr lang="ja-JP" altLang="en-US" dirty="0"/>
              <a:t>週間づつ短縮。悪化がなくなればその間隔を固定。</a:t>
            </a:r>
            <a:endParaRPr lang="en-US" altLang="ja-JP" dirty="0"/>
          </a:p>
          <a:p>
            <a:r>
              <a:rPr lang="ja-JP" altLang="en-US" dirty="0"/>
              <a:t>悪化の定義：</a:t>
            </a:r>
            <a:r>
              <a:rPr lang="en-US" altLang="ja-JP" dirty="0"/>
              <a:t>OCT</a:t>
            </a:r>
            <a:r>
              <a:rPr lang="ja-JP" altLang="en-US" dirty="0"/>
              <a:t>所見における</a:t>
            </a:r>
            <a:r>
              <a:rPr lang="en-US" altLang="ja-JP" dirty="0"/>
              <a:t>Any Fluid</a:t>
            </a:r>
          </a:p>
          <a:p>
            <a:r>
              <a:rPr lang="ja-JP" altLang="en-US" dirty="0"/>
              <a:t>投与終了の基準：今後検討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63245"/>
            <a:ext cx="8534400" cy="1039427"/>
          </a:xfrm>
        </p:spPr>
        <p:txBody>
          <a:bodyPr>
            <a:noAutofit/>
          </a:bodyPr>
          <a:lstStyle/>
          <a:p>
            <a:pPr algn="ctr"/>
            <a:r>
              <a:rPr lang="ja-JP" altLang="en-US" sz="3200" dirty="0"/>
              <a:t>北九州黄斑疾患研究会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en-US" altLang="ja-JP" sz="3200" dirty="0"/>
              <a:t>AMD</a:t>
            </a:r>
            <a:r>
              <a:rPr lang="ja-JP" altLang="en-US" sz="3200" dirty="0"/>
              <a:t>　</a:t>
            </a:r>
            <a:r>
              <a:rPr lang="en-US" altLang="ja-JP" sz="3200" dirty="0"/>
              <a:t>Treat and Extend </a:t>
            </a:r>
            <a:r>
              <a:rPr lang="ja-JP" altLang="en-US" sz="3200" dirty="0"/>
              <a:t>投与レジュメ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C6FE8D6-5511-403A-AA76-CA61ED6E988C}"/>
              </a:ext>
            </a:extLst>
          </p:cNvPr>
          <p:cNvSpPr/>
          <p:nvPr/>
        </p:nvSpPr>
        <p:spPr>
          <a:xfrm>
            <a:off x="0" y="0"/>
            <a:ext cx="4343400" cy="304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添付文書に基づいたプロトコール</a:t>
            </a:r>
          </a:p>
        </p:txBody>
      </p:sp>
    </p:spTree>
    <p:extLst>
      <p:ext uri="{BB962C8B-B14F-4D97-AF65-F5344CB8AC3E}">
        <p14:creationId xmlns:p14="http://schemas.microsoft.com/office/powerpoint/2010/main" val="3731746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レメント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エレメント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レメント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社内_非機密資料用">
  <a:themeElements>
    <a:clrScheme name="Santen Template 1">
      <a:dk1>
        <a:srgbClr val="000000"/>
      </a:dk1>
      <a:lt1>
        <a:srgbClr val="FFFFFF"/>
      </a:lt1>
      <a:dk2>
        <a:srgbClr val="0099CC"/>
      </a:dk2>
      <a:lt2>
        <a:srgbClr val="003399"/>
      </a:lt2>
      <a:accent1>
        <a:srgbClr val="4D4D4D"/>
      </a:accent1>
      <a:accent2>
        <a:srgbClr val="D20000"/>
      </a:accent2>
      <a:accent3>
        <a:srgbClr val="E46C0A"/>
      </a:accent3>
      <a:accent4>
        <a:srgbClr val="254061"/>
      </a:accent4>
      <a:accent5>
        <a:srgbClr val="FFFFFF"/>
      </a:accent5>
      <a:accent6>
        <a:srgbClr val="FFFFFF"/>
      </a:accent6>
      <a:hlink>
        <a:srgbClr val="003399"/>
      </a:hlink>
      <a:folHlink>
        <a:srgbClr val="0099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0">
      <a:majorFont>
        <a:latin typeface="HGP創英角ｺﾞｼｯｸUB"/>
        <a:ea typeface="HGP創英角ｺﾞｼｯｸUB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9525">
          <a:noFill/>
          <a:round/>
          <a:headEnd/>
          <a:tailEnd/>
        </a:ln>
        <a:scene3d>
          <a:camera prst="orthographicFront"/>
          <a:lightRig rig="threePt" dir="t"/>
        </a:scene3d>
        <a:sp3d>
          <a:bevelT/>
        </a:sp3d>
      </a:spPr>
      <a:bodyPr wrap="none" rtlCol="0" anchor="ctr"/>
      <a:lstStyle>
        <a:defPPr>
          <a:defRPr kumimoji="1" sz="1400" dirty="0" smtClean="0">
            <a:latin typeface="+mn-lt"/>
            <a:ea typeface="+mn-ea"/>
            <a:cs typeface="Arial" charset="0"/>
          </a:defRPr>
        </a:defPPr>
      </a:lstStyle>
    </a:sp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P創英角ゴ+HGPゴシックE">
      <a:majorFont>
        <a:latin typeface="HGP創英角ｺﾞｼｯｸUB"/>
        <a:ea typeface="HGP創英角ｺﾞｼｯｸUB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1008</TotalTime>
  <Words>313</Words>
  <Application>Microsoft Office PowerPoint</Application>
  <PresentationFormat>A4 210 x 297 mm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16" baseType="lpstr">
      <vt:lpstr>HGPｺﾞｼｯｸE</vt:lpstr>
      <vt:lpstr>HGP創英角ｺﾞｼｯｸUB</vt:lpstr>
      <vt:lpstr>HGS明朝E</vt:lpstr>
      <vt:lpstr>Meiryo UI</vt:lpstr>
      <vt:lpstr>ＭＳ Ｐゴシック</vt:lpstr>
      <vt:lpstr>メイリオ</vt:lpstr>
      <vt:lpstr>Arial</vt:lpstr>
      <vt:lpstr>Calibri</vt:lpstr>
      <vt:lpstr>Palatino Linotype</vt:lpstr>
      <vt:lpstr>Wingdings</vt:lpstr>
      <vt:lpstr>エレメント</vt:lpstr>
      <vt:lpstr>社内_非機密資料用</vt:lpstr>
      <vt:lpstr>9_デザインの設定</vt:lpstr>
      <vt:lpstr>10_デザインの設定</vt:lpstr>
      <vt:lpstr>北九州黄斑疾患研究会 AMD　Treat and Extend 投与レジュメ</vt:lpstr>
      <vt:lpstr>北九州黄斑疾患研究会 AMD　Treat and Extend 投与レジュメ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北九州黄斑疾患研究会 AMD　Treat and Extend 投与レジュメ</dc:title>
  <dc:creator>福岡2E　鈴木逸平(Ipei Suzuki)</dc:creator>
  <cp:lastModifiedBy>丸山　華穂</cp:lastModifiedBy>
  <cp:revision>24</cp:revision>
  <cp:lastPrinted>2022-12-09T02:00:20Z</cp:lastPrinted>
  <dcterms:created xsi:type="dcterms:W3CDTF">2006-08-16T00:00:00Z</dcterms:created>
  <dcterms:modified xsi:type="dcterms:W3CDTF">2023-02-09T00:51:40Z</dcterms:modified>
</cp:coreProperties>
</file>